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h Rajashekharaiah" initials="RR" lastIdx="1" clrIdx="0">
    <p:extLst>
      <p:ext uri="{19B8F6BF-5375-455C-9EA6-DF929625EA0E}">
        <p15:presenceInfo xmlns:p15="http://schemas.microsoft.com/office/powerpoint/2012/main" userId="bb19f548cfddfa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5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2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68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029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184924D-A168-4722-8809-22D28513108F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A756E5-EC3F-42EF-9869-33352CB7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molkumar/health-insurance-cross-sell-prediction?select=train.cs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1894-B9CA-40A8-B726-0740493A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149" y="758628"/>
            <a:ext cx="5342250" cy="2889114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Vehicle Insurance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1D58B-F632-4FEE-BE4A-65AAC8834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2730" y="3816626"/>
            <a:ext cx="6106823" cy="1436240"/>
          </a:xfrm>
        </p:spPr>
        <p:txBody>
          <a:bodyPr anchor="t">
            <a:normAutofit fontScale="92500"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altLang="zh-TW" sz="1700" b="1" dirty="0">
                <a:latin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BUAN6337 (Group 9)</a:t>
            </a:r>
            <a:endParaRPr lang="en-US" sz="1700" b="1" dirty="0">
              <a:latin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altLang="zh-TW" sz="1700" b="1" dirty="0">
                <a:latin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Instructor Dr. Tongil Kim</a:t>
            </a:r>
            <a:endParaRPr lang="en-US" sz="1700" b="1" dirty="0">
              <a:latin typeface="Calibri" panose="020F0502020204030204" pitchFamily="34" charset="0"/>
              <a:cs typeface="Times New Roman" panose="02020603050405020304" pitchFamily="18" charset="0"/>
              <a:sym typeface="Times New Roman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Guruprasad Annadurai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Rohith Rajashekharaiah |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Kruthika Natarajan Nirmala |  Madhu Prakash |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Durgalakshmi Sundararaman | Xiao Wu</a:t>
            </a:r>
          </a:p>
          <a:p>
            <a:pPr algn="l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04F43-449E-4B97-B37C-629A3172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9" r="14739" b="-3"/>
          <a:stretch/>
        </p:blipFill>
        <p:spPr>
          <a:xfrm>
            <a:off x="0" y="0"/>
            <a:ext cx="5891918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934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0A8-3D0B-4F67-BAF7-316DEED7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92494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Correlation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6D704-5904-42AD-9DA1-E236DCE1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231C5-89E8-4522-85F6-87D85A4B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96" y="975553"/>
            <a:ext cx="5367165" cy="51378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47B0-C2FB-4A19-ADF9-A06BE4C2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937" y="1744228"/>
            <a:ext cx="4902926" cy="393192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 with sales channel, old people tend to use brokers and agents, young ones use internet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reviously insured is correlated with age. Young people tend to change insurer often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reviously insured with vehicle damage, indeed a lot of policy holders change the insurer while they correspond to big risk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Arial" panose="020B0604020202020204" pitchFamily="34" charset="0"/>
                <a:cs typeface="Times New Roman" panose="02020603050405020304" pitchFamily="18" charset="0"/>
              </a:rPr>
              <a:t>Age and policy sales channel - this is interesting spurious effect. The real underlying effect is relation between age and sales channel, indirectly influencing numbers for age of vehicle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892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B0DE-BA02-4795-8845-38E96A02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3017-BBD5-4687-9B16-5BD55322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 column is dropped since the attribute won’t help in prediction</a:t>
            </a:r>
          </a:p>
          <a:p>
            <a:r>
              <a:rPr lang="en-US" dirty="0"/>
              <a:t>Categorical variables such as Gender, </a:t>
            </a:r>
            <a:r>
              <a:rPr lang="en-US" dirty="0" err="1"/>
              <a:t>Vehicle_Damage</a:t>
            </a:r>
            <a:r>
              <a:rPr lang="en-US" dirty="0"/>
              <a:t> and </a:t>
            </a:r>
            <a:r>
              <a:rPr lang="en-US" dirty="0" err="1"/>
              <a:t>Vehicle_Age</a:t>
            </a:r>
            <a:r>
              <a:rPr lang="en-US" dirty="0"/>
              <a:t> are label encoded</a:t>
            </a:r>
          </a:p>
          <a:p>
            <a:r>
              <a:rPr lang="en-US" dirty="0"/>
              <a:t>The dataset is split into training(75%) and testing(25%) dataset to avoid overfitting</a:t>
            </a:r>
          </a:p>
          <a:p>
            <a:r>
              <a:rPr lang="en-US" dirty="0"/>
              <a:t>Standard scalar method is used to scale the dataset</a:t>
            </a:r>
          </a:p>
          <a:p>
            <a:r>
              <a:rPr lang="en-US" dirty="0"/>
              <a:t>There are no null values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274222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5EE5-0022-479A-9E52-01020ECE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E430-C057-4DC4-9729-1437C0D1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2283486"/>
            <a:ext cx="10058400" cy="393192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modelled the data using below algorithms to predict the potential customers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0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0A8-3D0B-4F67-BAF7-316DEED7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Random Forest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6D704-5904-42AD-9DA1-E236DCE1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47B0-C2FB-4A19-ADF9-A06BE4C2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Accuracy: 0.8572</a:t>
            </a:r>
          </a:p>
          <a:p>
            <a:r>
              <a:rPr lang="en-US" dirty="0"/>
              <a:t>Precision: 0.89</a:t>
            </a:r>
          </a:p>
          <a:p>
            <a:r>
              <a:rPr lang="en-US" dirty="0"/>
              <a:t>F1-score: 0.92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015D8-381D-4BC0-8D54-B51EB095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48" y="1051064"/>
            <a:ext cx="3809277" cy="2580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90090-FEC1-4E0E-BCB8-5CC230B4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8" y="4175760"/>
            <a:ext cx="3581312" cy="1859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0E9A67-1E03-4AFF-8D6F-EB8CEC96D235}"/>
              </a:ext>
            </a:extLst>
          </p:cNvPr>
          <p:cNvSpPr txBox="1"/>
          <p:nvPr/>
        </p:nvSpPr>
        <p:spPr>
          <a:xfrm>
            <a:off x="1412790" y="676016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FAB79-7DE0-4EA7-8836-BFD9FC189159}"/>
              </a:ext>
            </a:extLst>
          </p:cNvPr>
          <p:cNvSpPr txBox="1"/>
          <p:nvPr/>
        </p:nvSpPr>
        <p:spPr>
          <a:xfrm>
            <a:off x="1544076" y="380642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6681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0A8-3D0B-4F67-BAF7-316DEED7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394" y="642594"/>
            <a:ext cx="4799610" cy="1371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Logistic Regression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6D704-5904-42AD-9DA1-E236DCE1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47B0-C2FB-4A19-ADF9-A06BE4C2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Accuracy: 0.8777</a:t>
            </a:r>
          </a:p>
          <a:p>
            <a:r>
              <a:rPr lang="en-US" dirty="0"/>
              <a:t>Precision: 0.89</a:t>
            </a:r>
          </a:p>
          <a:p>
            <a:r>
              <a:rPr lang="en-US" dirty="0"/>
              <a:t>F1-score: 0.93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E9A67-1E03-4AFF-8D6F-EB8CEC96D235}"/>
              </a:ext>
            </a:extLst>
          </p:cNvPr>
          <p:cNvSpPr txBox="1"/>
          <p:nvPr/>
        </p:nvSpPr>
        <p:spPr>
          <a:xfrm>
            <a:off x="1412790" y="676016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FAB79-7DE0-4EA7-8836-BFD9FC189159}"/>
              </a:ext>
            </a:extLst>
          </p:cNvPr>
          <p:cNvSpPr txBox="1"/>
          <p:nvPr/>
        </p:nvSpPr>
        <p:spPr>
          <a:xfrm>
            <a:off x="1544076" y="380642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4190E-3B4D-4714-A404-0669A2EB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28" y="4350339"/>
            <a:ext cx="4644578" cy="2098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9025E-0C2B-4992-BE25-939B1E2F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1" y="1045348"/>
            <a:ext cx="3912764" cy="26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0A8-3D0B-4F67-BAF7-316DEED7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514" y="551154"/>
            <a:ext cx="4799610" cy="1371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KNN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6D704-5904-42AD-9DA1-E236DCE1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47B0-C2FB-4A19-ADF9-A06BE4C2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Accuracy: 0.8751</a:t>
            </a:r>
          </a:p>
          <a:p>
            <a:r>
              <a:rPr lang="en-US" dirty="0"/>
              <a:t>Precision: 0.88</a:t>
            </a:r>
          </a:p>
          <a:p>
            <a:r>
              <a:rPr lang="en-US" dirty="0"/>
              <a:t>F1-score: 0.93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E9A67-1E03-4AFF-8D6F-EB8CEC96D235}"/>
              </a:ext>
            </a:extLst>
          </p:cNvPr>
          <p:cNvSpPr txBox="1"/>
          <p:nvPr/>
        </p:nvSpPr>
        <p:spPr>
          <a:xfrm>
            <a:off x="1412790" y="676016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FAB79-7DE0-4EA7-8836-BFD9FC189159}"/>
              </a:ext>
            </a:extLst>
          </p:cNvPr>
          <p:cNvSpPr txBox="1"/>
          <p:nvPr/>
        </p:nvSpPr>
        <p:spPr>
          <a:xfrm>
            <a:off x="1544076" y="380642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27DD9-8787-489F-9F0B-15BC9FDD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49" y="1045348"/>
            <a:ext cx="4153667" cy="2761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304FB-1BF5-4F8E-A594-7A798342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59" y="4304640"/>
            <a:ext cx="3916445" cy="24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3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0A8-3D0B-4F67-BAF7-316DEED7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475648"/>
            <a:ext cx="4799610" cy="1371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Decision Tree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6D704-5904-42AD-9DA1-E236DCE1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47B0-C2FB-4A19-ADF9-A06BE4C2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Accuracy: 0.8245</a:t>
            </a:r>
          </a:p>
          <a:p>
            <a:r>
              <a:rPr lang="en-US" dirty="0"/>
              <a:t>Precision: 0.90</a:t>
            </a:r>
          </a:p>
          <a:p>
            <a:r>
              <a:rPr lang="en-US" dirty="0"/>
              <a:t>F1-score: 0.90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E9A67-1E03-4AFF-8D6F-EB8CEC96D235}"/>
              </a:ext>
            </a:extLst>
          </p:cNvPr>
          <p:cNvSpPr txBox="1"/>
          <p:nvPr/>
        </p:nvSpPr>
        <p:spPr>
          <a:xfrm>
            <a:off x="1412790" y="676016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FAB79-7DE0-4EA7-8836-BFD9FC189159}"/>
              </a:ext>
            </a:extLst>
          </p:cNvPr>
          <p:cNvSpPr txBox="1"/>
          <p:nvPr/>
        </p:nvSpPr>
        <p:spPr>
          <a:xfrm>
            <a:off x="1544076" y="380642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150B4-7B8F-4DCE-89B2-46A86D7D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0" y="1161448"/>
            <a:ext cx="4141788" cy="2644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21516-08E5-4082-82D3-F8A6471F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75" y="4455339"/>
            <a:ext cx="4243299" cy="199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9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0A8-3D0B-4F67-BAF7-316DEED7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931" y="585988"/>
            <a:ext cx="4799610" cy="1371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SVM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6D704-5904-42AD-9DA1-E236DCE1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47B0-C2FB-4A19-ADF9-A06BE4C2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dirty="0"/>
              <a:t>Accuracy: 0.8777</a:t>
            </a:r>
          </a:p>
          <a:p>
            <a:r>
              <a:rPr lang="en-US" dirty="0"/>
              <a:t>Precision: 0.88</a:t>
            </a:r>
          </a:p>
          <a:p>
            <a:r>
              <a:rPr lang="en-US" dirty="0"/>
              <a:t>F1-score: 0.93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E9A67-1E03-4AFF-8D6F-EB8CEC96D235}"/>
              </a:ext>
            </a:extLst>
          </p:cNvPr>
          <p:cNvSpPr txBox="1"/>
          <p:nvPr/>
        </p:nvSpPr>
        <p:spPr>
          <a:xfrm>
            <a:off x="1412790" y="676016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FAB79-7DE0-4EA7-8836-BFD9FC189159}"/>
              </a:ext>
            </a:extLst>
          </p:cNvPr>
          <p:cNvSpPr txBox="1"/>
          <p:nvPr/>
        </p:nvSpPr>
        <p:spPr>
          <a:xfrm>
            <a:off x="1544076" y="380642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73EE1-DCBC-4C3D-8FDD-CA0F6936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93" y="972850"/>
            <a:ext cx="4260562" cy="2906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FD690-DB18-421E-8A7A-9E75194E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93" y="4460305"/>
            <a:ext cx="4607243" cy="21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9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02A0-BB20-4387-BB95-119B6633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Comparing Accuracies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B35D0-D38E-42F9-87C0-BA8565C2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80" y="2010396"/>
            <a:ext cx="10240220" cy="34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9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02A0-BB20-4387-BB95-119B6633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Comparing ROC’s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C9F6A-BF9C-4744-9122-32467AE0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06" y="2302043"/>
            <a:ext cx="7330440" cy="2383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18D70-D4D9-4115-892C-A3A293211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302" y="2302042"/>
            <a:ext cx="2261235" cy="23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7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4ED18C4-67E3-43CE-9EC7-3809C35EE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BE714BB-FFC1-4759-9828-5B89BFD7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0541FA-C333-41B0-AC8A-A3423BC4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DB1A4-DD68-435C-B1F3-A828BB27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10" y="521558"/>
            <a:ext cx="3754169" cy="4638936"/>
          </a:xfrm>
        </p:spPr>
        <p:txBody>
          <a:bodyPr anchor="t">
            <a:normAutofit fontScale="90000"/>
          </a:bodyPr>
          <a:lstStyle/>
          <a:p>
            <a:pPr algn="ctr"/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  <a:latin typeface="Blackadder ITC" panose="04020505051007020D02" pitchFamily="82" charset="0"/>
              </a:rPr>
              <a:t>Will an existing health insurance policy holder buy a vehicle insurance?</a:t>
            </a:r>
            <a:br>
              <a:rPr lang="en-US" sz="4000" dirty="0">
                <a:solidFill>
                  <a:srgbClr val="FFFFFF"/>
                </a:solidFill>
                <a:latin typeface="Blackadder ITC" panose="04020505051007020D02" pitchFamily="82" charset="0"/>
              </a:rPr>
            </a:br>
            <a:endParaRPr lang="en-US" sz="4000" dirty="0">
              <a:solidFill>
                <a:srgbClr val="FFFFFF"/>
              </a:solidFill>
              <a:latin typeface="Blackadder ITC" panose="04020505051007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2510-1E6A-4EDA-8D4D-00364BB0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990" y="798941"/>
            <a:ext cx="6960109" cy="5260117"/>
          </a:xfrm>
        </p:spPr>
        <p:txBody>
          <a:bodyPr>
            <a:normAutofit lnSpcReduction="10000"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Insurance is a costly affair. We always think more than twice before shelling out money.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client, an Insurance company, has been providing Health Insurance to its customers and now they need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help in building a model to predict whether the existing health insurance policyholders (customers) from past year will also be interested in Vehicle Insurance provided by the company.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Identifying these customers help create customer segments and targets each segment with appropriate marketing strategies that can convince the customer to buy the vehicle insurance</a:t>
            </a: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order to predict, whether the customer would be interested in Vehicle insurance, we have information about demographics (gender, age, region code type), Vehicles (Vehicle Age, Damage), Policy (Premium, sourcing channel)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Source: </a:t>
            </a: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https://www.kaggle.com/anmolkumar/health-insurance-cross-sell-prediction?select=train.csv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988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C97-0507-4A02-8395-E4304DF5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lgerian" panose="04020705040A02060702" pitchFamily="82" charset="0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5057-3C9C-44BB-9605-611BC23F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model is the best model since it has an Accuracy of 0.8751and AUC = 0.83</a:t>
            </a:r>
          </a:p>
          <a:p>
            <a:r>
              <a:rPr lang="en-US" dirty="0"/>
              <a:t>This model will help to predict the existing health insurance customers who might be willing to buy vehicle insurance as well.  </a:t>
            </a:r>
          </a:p>
          <a:p>
            <a:r>
              <a:rPr lang="en-US" dirty="0"/>
              <a:t>With effective Marketing strategies, We can target those customers with potential offers.</a:t>
            </a:r>
          </a:p>
        </p:txBody>
      </p:sp>
    </p:spTree>
    <p:extLst>
      <p:ext uri="{BB962C8B-B14F-4D97-AF65-F5344CB8AC3E}">
        <p14:creationId xmlns:p14="http://schemas.microsoft.com/office/powerpoint/2010/main" val="52091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334B-0321-4DCE-A6DE-3BB74E7A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5" y="2480919"/>
            <a:ext cx="10058400" cy="1371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72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3E83-76D0-481B-AABC-C7234B0B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87359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Data Description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36D704-5904-42AD-9DA1-E236DCE1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A3EDB-B730-4769-8F2A-DBEA9B8F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294943"/>
            <a:ext cx="5906385" cy="16163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6274-B881-416F-81AE-8C8DD9F5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107" y="2517672"/>
            <a:ext cx="5001846" cy="3432296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4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Predictor variable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                                varchar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                                     number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Driving_License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number             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Region_Code                       number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Previously_Insured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number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Vehicle_Age                         varchar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Vehicle_Damage                  varchar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Annual_Premium                 number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Policy_Sales_Channel         number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Vintage                                 number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Response                                 number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Inter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09B3F-2C43-456E-9767-5450041E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3870959"/>
            <a:ext cx="5906385" cy="1910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67C87-A45C-4E6E-B61A-85DE80105916}"/>
              </a:ext>
            </a:extLst>
          </p:cNvPr>
          <p:cNvSpPr txBox="1"/>
          <p:nvPr/>
        </p:nvSpPr>
        <p:spPr>
          <a:xfrm>
            <a:off x="487680" y="332634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8407A-4AF1-40BC-BC7E-A4E39ED1FC85}"/>
              </a:ext>
            </a:extLst>
          </p:cNvPr>
          <p:cNvSpPr txBox="1"/>
          <p:nvPr/>
        </p:nvSpPr>
        <p:spPr>
          <a:xfrm>
            <a:off x="487680" y="92561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9A6A9-CB81-46FD-B58F-C9F8099A890D}"/>
              </a:ext>
            </a:extLst>
          </p:cNvPr>
          <p:cNvSpPr txBox="1"/>
          <p:nvPr/>
        </p:nvSpPr>
        <p:spPr>
          <a:xfrm>
            <a:off x="6729046" y="1516185"/>
            <a:ext cx="5165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dataset has 11 predictor variables, and the target variable is binary with 0 representing not interested and 1 representing an interest in buying vehicle insurance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28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B1A4-DD68-435C-B1F3-A828BB27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793" y="886862"/>
            <a:ext cx="4957553" cy="125748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6B40B-A12E-46E5-996C-51996AF4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17" y="1603413"/>
            <a:ext cx="4414438" cy="36639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2510-1E6A-4EDA-8D4D-00364BB0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382612"/>
            <a:ext cx="4957554" cy="349612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 i="0" dirty="0">
                <a:effectLst/>
                <a:latin typeface="Inter"/>
              </a:rPr>
              <a:t>Data is Imbalanced</a:t>
            </a:r>
            <a:endParaRPr lang="en-US" sz="2000" b="0" i="0" dirty="0">
              <a:effectLst/>
              <a:latin typeface="Inter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Upon doing EDA, we see that the dataset is imbalanced with more customers not wanting to buy a vehicle insurance with the health provider.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Only 12.3% of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past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 are likely to buy vehicle insurance.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remaining 87.7% are negligent about their safety and it may also be because they don’t want to go with the same provider.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i="0" dirty="0"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0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E11095D-1971-475D-AE43-7EB7E078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88F09-A119-49FF-9157-36EC770A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17" y="2182808"/>
            <a:ext cx="4414438" cy="25051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5270-B98E-4AEE-A7E0-178D25400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Inter"/>
              </a:rPr>
              <a:t>2.   Gender variation with Target variable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see that gender does play a dominant role in determining if an individual will opt for vehicle insurance.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conclude that more males are interested to buy a vehicle insurance than females. </a:t>
            </a:r>
          </a:p>
        </p:txBody>
      </p:sp>
    </p:spTree>
    <p:extLst>
      <p:ext uri="{BB962C8B-B14F-4D97-AF65-F5344CB8AC3E}">
        <p14:creationId xmlns:p14="http://schemas.microsoft.com/office/powerpoint/2010/main" val="307028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3EF527E-76C9-48D0-AD8D-3694C5FCE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0B011F-6C65-4AC1-9953-6861E70A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866A0B-6F1C-4522-B811-4CF974C3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2433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5270-B98E-4AEE-A7E0-178D25400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796034"/>
            <a:ext cx="6281928" cy="364845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3"/>
            </a:pPr>
            <a:r>
              <a:rPr lang="en-US" sz="2200" b="1" dirty="0">
                <a:latin typeface="Inter"/>
              </a:rPr>
              <a:t>Age and Gender variation with Target variable</a:t>
            </a:r>
          </a:p>
          <a:p>
            <a:pPr marL="0" indent="0">
              <a:buNone/>
            </a:pPr>
            <a:endParaRPr lang="en-US" sz="2200" b="1" dirty="0">
              <a:latin typeface="Inter"/>
            </a:endParaRPr>
          </a:p>
          <a:p>
            <a:pPr marL="0" indent="0">
              <a:buNone/>
            </a:pPr>
            <a:r>
              <a:rPr lang="en-US" b="1" dirty="0">
                <a:latin typeface="Inter"/>
              </a:rPr>
              <a:t>Decisions change with 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"/>
              </a:rPr>
              <a:t>Customers of age between 30 to 60 are more likely to buy insurance. This can be attributed to their money control and maturity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ter"/>
              </a:rPr>
              <a:t>Customers of age between 20 to 30 are less likely to buy insurance. This can be because of lack of money control and not so strategized thinking.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Inter"/>
              </a:rPr>
              <a:t>   Females under age 30 are very less likely to buy insurance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E7C98-FFC5-4E27-9590-2C6EC5C8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086" y="1013344"/>
            <a:ext cx="3318953" cy="2282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F0E9E-6C57-4CD9-B21B-7C4806B3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721" y="3429392"/>
            <a:ext cx="4063535" cy="24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C8E14B5-29DB-430F-B2D0-A0C85188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874" y="892120"/>
            <a:ext cx="5447250" cy="1645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Exploratory Data Analysis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7F7BD1-41C8-4728-8A67-B9BA0214A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52614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E1194C-6532-48CC-94C3-3A5B2A36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3969458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C2ADB7-F8D0-459A-9B52-42CE6733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883" y="805445"/>
            <a:ext cx="3616369" cy="524449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959E7-C890-46FA-A374-A26A6C6C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35" y="1125485"/>
            <a:ext cx="2640468" cy="2221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2E4E1-97B7-40C9-A482-34CB683F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67" y="3509241"/>
            <a:ext cx="3181604" cy="21658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5270-B98E-4AEE-A7E0-178D25400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73" y="2679192"/>
            <a:ext cx="5447251" cy="329184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latin typeface="Inter"/>
              </a:rPr>
              <a:t>4.  Driving License variation with Target variable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0" i="0" dirty="0">
                <a:effectLst/>
                <a:latin typeface="Inter"/>
              </a:rPr>
              <a:t>Very few customers don't have a Driving License.</a:t>
            </a:r>
          </a:p>
          <a:p>
            <a:pPr marL="0" indent="0">
              <a:buNone/>
            </a:pPr>
            <a:r>
              <a:rPr lang="en-US" dirty="0">
                <a:latin typeface="Inter"/>
              </a:rPr>
              <a:t>Customers with driving license tend to opt for vehicle insurance.</a:t>
            </a:r>
          </a:p>
          <a:p>
            <a:pPr marL="0" indent="0">
              <a:buNone/>
            </a:pPr>
            <a:r>
              <a:rPr lang="en-US" dirty="0">
                <a:latin typeface="Inter"/>
              </a:rPr>
              <a:t>While customers without driving license mostly don’t opt for vehicle insurance. </a:t>
            </a:r>
          </a:p>
        </p:txBody>
      </p:sp>
    </p:spTree>
    <p:extLst>
      <p:ext uri="{BB962C8B-B14F-4D97-AF65-F5344CB8AC3E}">
        <p14:creationId xmlns:p14="http://schemas.microsoft.com/office/powerpoint/2010/main" val="398325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9791-5335-444D-9949-42588736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415" y="552450"/>
            <a:ext cx="10195169" cy="190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>
                <a:latin typeface="Inter"/>
              </a:rPr>
              <a:t>Previously_insured</a:t>
            </a:r>
            <a:r>
              <a:rPr lang="en-US" sz="2400" b="1" dirty="0">
                <a:latin typeface="Inter"/>
              </a:rPr>
              <a:t> variation with Target variable</a:t>
            </a:r>
          </a:p>
          <a:p>
            <a:pPr marL="0" indent="0" algn="ctr">
              <a:buNone/>
            </a:pPr>
            <a:r>
              <a:rPr lang="en-US" dirty="0">
                <a:latin typeface="Inter"/>
              </a:rPr>
              <a:t>     Once protected, we always stay protected in most cases.</a:t>
            </a:r>
          </a:p>
          <a:p>
            <a:pPr marL="0" indent="0" algn="ctr">
              <a:buNone/>
            </a:pPr>
            <a:r>
              <a:rPr lang="en-US" b="0" i="0" dirty="0">
                <a:effectLst/>
                <a:latin typeface="Inter"/>
              </a:rPr>
              <a:t>- Customers who Previously_Insured are very likely to buy Insurance now.</a:t>
            </a:r>
          </a:p>
          <a:p>
            <a:pPr marL="0" indent="0" algn="ctr">
              <a:buNone/>
            </a:pPr>
            <a:r>
              <a:rPr lang="en-US" b="0" i="0" dirty="0">
                <a:effectLst/>
                <a:latin typeface="Inter"/>
              </a:rPr>
              <a:t>               - Customers who didn't Previously_Insured have good chance of buying Insurance.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19D56-3A4C-47B9-854B-1BE1F901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852614"/>
            <a:ext cx="6629400" cy="34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0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9791-5335-444D-9949-42588736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79" y="526868"/>
            <a:ext cx="10058400" cy="190064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 err="1">
                <a:latin typeface="Inter"/>
              </a:rPr>
              <a:t>Vehicle_damage</a:t>
            </a:r>
            <a:r>
              <a:rPr lang="en-US" sz="2400" b="1" dirty="0">
                <a:latin typeface="Inter"/>
              </a:rPr>
              <a:t> variation with Target variable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b="0" i="0" dirty="0">
                <a:effectLst/>
                <a:latin typeface="Inter"/>
              </a:rPr>
              <a:t>In our sample people with no vehicle damage is more than people with vehicle damage.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                  - Customers with Vehicle_Damage are likely to buy insurance</a:t>
            </a:r>
          </a:p>
          <a:p>
            <a:pPr marL="0" indent="0" algn="l">
              <a:buNone/>
            </a:pPr>
            <a:r>
              <a:rPr lang="en-US" dirty="0">
                <a:latin typeface="Inter"/>
              </a:rPr>
              <a:t>	- </a:t>
            </a:r>
            <a:r>
              <a:rPr lang="en-US" b="0" i="0" dirty="0">
                <a:effectLst/>
                <a:latin typeface="Inter"/>
              </a:rPr>
              <a:t>Customers with non damaged vehicle have least chance (less than 1%) of buying insurance.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355D4-0B9C-4B6F-A9D8-49257916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621280"/>
            <a:ext cx="6572250" cy="33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1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930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Algerian</vt:lpstr>
      <vt:lpstr>Arial</vt:lpstr>
      <vt:lpstr>Blackadder ITC</vt:lpstr>
      <vt:lpstr>Calibri</vt:lpstr>
      <vt:lpstr>Century Gothic</vt:lpstr>
      <vt:lpstr>Garamond</vt:lpstr>
      <vt:lpstr>Inter</vt:lpstr>
      <vt:lpstr>Symbol</vt:lpstr>
      <vt:lpstr>Wingdings</vt:lpstr>
      <vt:lpstr>Savon</vt:lpstr>
      <vt:lpstr>Vehicle Insurance Prediction</vt:lpstr>
      <vt:lpstr> Will an existing health insurance policy holder buy a vehicle insurance? </vt:lpstr>
      <vt:lpstr>Data Description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PowerPoint Presentation</vt:lpstr>
      <vt:lpstr>Correlation</vt:lpstr>
      <vt:lpstr>Data Preprocessing</vt:lpstr>
      <vt:lpstr>Data Modelling</vt:lpstr>
      <vt:lpstr>Random Forest</vt:lpstr>
      <vt:lpstr>Logistic Regression</vt:lpstr>
      <vt:lpstr>KNN</vt:lpstr>
      <vt:lpstr>Decision Tree</vt:lpstr>
      <vt:lpstr>SVM</vt:lpstr>
      <vt:lpstr>Comparing Accuracies</vt:lpstr>
      <vt:lpstr>Comparing ROC’s</vt:lpstr>
      <vt:lpstr>Conclusion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Insurance Prediction</dc:title>
  <dc:creator>Sundar J</dc:creator>
  <cp:lastModifiedBy>Sundar J</cp:lastModifiedBy>
  <cp:revision>9</cp:revision>
  <dcterms:created xsi:type="dcterms:W3CDTF">2020-11-19T19:34:19Z</dcterms:created>
  <dcterms:modified xsi:type="dcterms:W3CDTF">2020-11-19T21:10:19Z</dcterms:modified>
</cp:coreProperties>
</file>