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3"/>
    <p:sldId id="256" r:id="rId4"/>
    <p:sldId id="257" r:id="rId5"/>
    <p:sldId id="258" r:id="rId6"/>
    <p:sldId id="263" r:id="rId7"/>
    <p:sldId id="259" r:id="rId8"/>
    <p:sldId id="260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Logo&#10;&#10;Description automatically generated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60" y="1770380"/>
            <a:ext cx="9168130" cy="26835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0025" y="259080"/>
            <a:ext cx="10721975" cy="633984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MongoDB </a:t>
            </a:r>
            <a:r>
              <a:rPr 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use DATABASE_NAME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create database. The command will create a new database if it doesn't exist, otherwise it will return the existing database.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:-use DemoMongoDb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check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your currently selected database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use the command </a:t>
            </a:r>
            <a:r>
              <a:rPr 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 check your databases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list, use the command </a:t>
            </a:r>
            <a:r>
              <a:rPr 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show dbs</a:t>
            </a:r>
            <a:r>
              <a:rPr lang="en-US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show dbs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config         72.00 KiB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demo          120.00 KiB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demodatabase  120.00 KiB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local          72.00 KiB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mydb           72.00 KiB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Drop Database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MongoDB </a:t>
            </a:r>
            <a:r>
              <a:rPr 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db.dropDatabase()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command is used to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drop a existing database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Ex:-db.dropDatabase()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{ ok: 1, dropped: 'DemoMongoDb' }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470025" y="2752090"/>
            <a:ext cx="3216910" cy="185610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Logo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260" y="6214652"/>
            <a:ext cx="2198435" cy="5925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505" y="164465"/>
            <a:ext cx="10311130" cy="6593840"/>
          </a:xfrm>
        </p:spPr>
        <p:txBody>
          <a:bodyPr/>
          <a:p>
            <a:pPr marL="0" indent="0">
              <a:buNone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 Collection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MongoDB </a:t>
            </a:r>
            <a:r>
              <a:rPr 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db.createCollection(name, options)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create collection.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MongoDB, you don't need to create collection. MongoDB creates collection automatically, when you insert some document.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ex:db.student.insert({"name" : "Viany"}),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WriteResult({ "nInserted" : 1 })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ex:-show collections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You can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the created collection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by using the command </a:t>
            </a:r>
            <a:r>
              <a:rPr 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show collections</a:t>
            </a:r>
            <a:r>
              <a:rPr lang="en-US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Logo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260" y="6214652"/>
            <a:ext cx="2198435" cy="5925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1150" y="210820"/>
            <a:ext cx="10426700" cy="647890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Insert Document(create)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insert data into MongoDB collection, you need to use MongoDB's insert() or save() method.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db.COLLECTION_NAME.insert(document)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ex:-   db.Employee.insert({name:"Vinay",Designation:"Data_Engineer",Department:"Technical"})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ways to insert data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inserts a document using the insertOne() method.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lang="en-US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db.COLLECTION_NAME.insertOne(document)</a:t>
            </a:r>
            <a:endParaRPr lang="en-US" sz="20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insert multiple documents using the insertMany() method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  <a:r>
              <a:rPr lang="en-US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db.COLLECTION_NAME.insertMany([document])</a:t>
            </a:r>
            <a:endParaRPr lang="en-US" sz="20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Query Document(Read)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query data from MongoDB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collection, you need to use MongoDB's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find() method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Sybntax:-</a:t>
            </a:r>
            <a:r>
              <a:rPr lang="en-US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db.COLLECTION_NAME.find()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or </a:t>
            </a:r>
            <a:r>
              <a:rPr lang="en-US" sz="2000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db.COLLECTION_NAME.findOne()</a:t>
            </a:r>
            <a:endParaRPr lang="en-US" sz="2000" u="sng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find()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method will display all the documents in a non-structured way.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display the results in a formatted way, you can use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pretty()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method.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  <a:r>
              <a:rPr lang="en-US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db.COLLECTION_NAME.find().pretty()</a:t>
            </a:r>
            <a:endParaRPr lang="en-US" sz="20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Logo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260" y="6214652"/>
            <a:ext cx="2198435" cy="59254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0990" y="130810"/>
            <a:ext cx="10506075" cy="6604635"/>
          </a:xfrm>
        </p:spPr>
        <p:txBody>
          <a:bodyPr/>
          <a:p>
            <a:pPr marL="0" indent="0">
              <a:buNone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Update Document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update()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updates the values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the existing document.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-db.COLLECTION_NAME.update(SELECTION_CRITERIA, UPDATED_DATA)</a:t>
            </a:r>
            <a:endParaRPr lang="en-US" sz="20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MongoDB will update only a single document. To update multiple documents, you need to set a parameter 'multi' to true.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Syntax:-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db.mycol.update({'title':'MongoDB Overview'}, {$set:{'title':'New MongoDB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Tutorial'}},{multi:true})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findOneAndUpdate()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method updates the values in the existing document.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db.COLLECTION_NAME.findOneAndUpdate(SELECTIOIN_CRITERIA, UPDATED_DATA)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updateOne()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methods updates a single document which matches the given filter.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db.COLLECTION_NAME.updateOne(&lt;filter&gt;, &lt;update&gt;)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updateMany()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method updates all the documents that matches the given filter.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Syntax:-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db.COLLECTION_NAME.update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Many(&lt;filter&gt;, &lt;update&gt;)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Logo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260" y="6214652"/>
            <a:ext cx="2198435" cy="5925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925" y="267335"/>
            <a:ext cx="10529570" cy="6445250"/>
          </a:xfrm>
        </p:spPr>
        <p:txBody>
          <a:bodyPr/>
          <a:p>
            <a:pPr marL="0" indent="0">
              <a:buNone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Delete Document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MongoDB's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remove()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method is used to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remove a document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from the collection. remove() method accepts two parameters. One is deletion criteria and second is justOne flag.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db.COLLECTION_NAME.remove(DELLETION_CRITTERIA)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db.Employees.deleteOne({name:"Vinay"})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delete more than one collection based on the condition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db.Employees.deleteMany({Designation:"Dotnet_Developer"})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Projection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MongoDB, projection means selecting only the necessary data rather than selecting whole of the data of a document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you execute find() method, then it displays all fields of a document. To limit this, you need to set a list of fields with value 1 or 0. 1 is used to show the field while 0 is used to hide the fields.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Syntax:-db.COLLECTION_NAME.find({},{KEY:1})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Ex:-db.Employee.find({name:"Vinay"},{name:0}).pretty()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Logo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260" y="6214652"/>
            <a:ext cx="2198435" cy="59254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505" y="153670"/>
            <a:ext cx="10311765" cy="656971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Limit Records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limit the records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MongoDB, you need to use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limit()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method.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-db.COLLECTION_NAME.find().limit(NUMBER)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Ex:-db.Employee.find({Department:"Technical"}).limit(1)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Skip()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There is one more method skip() which also accepts number type argument and is used to skip the number of documents.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db.COLLECTION_NAME.find().limit(NUMBER).skip(NUMBER)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Ex:-db.Employee.find({Department:"Technical"}).skip(1)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Sort Records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sort documents in MongoDB, you need to use sort() method. The method accepts a document containing a list of fields along with their sorting order.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specify sorting order 1 and -1 are used. 1 is used for ascending order while -1 is used for descending order.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db.COLLECTION_NAME.find().sort({KEY:1})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ex:-db.Employee.find({},{Department:1,_id:0}).sort({Department:-1})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Logo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260" y="6214652"/>
            <a:ext cx="2198435" cy="59254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215" y="187325"/>
            <a:ext cx="10425430" cy="6547485"/>
          </a:xfrm>
        </p:spPr>
        <p:txBody>
          <a:bodyPr/>
          <a:p>
            <a:pPr marL="0" indent="0">
              <a:buNone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Aggregations operations process data records and return computed results.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Aggregation operations group values from multiple documents together, and can perform a variety of operations on the grouped data to return a single result.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SQL count(*) and with group by is an equivalent of MongoDB aggregation.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db.COLLECTION_NAME.aggregate(AGGREGATE_OPERATION)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db.Employee.aggregate([{$group : {_id : "$name", num_times : {$sum : 1}}}])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Logo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260" y="6214652"/>
            <a:ext cx="2198435" cy="59254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/>
          <p:nvPr>
            <p:ph idx="1"/>
          </p:nvPr>
        </p:nvGraphicFramePr>
        <p:xfrm>
          <a:off x="1653540" y="269240"/>
          <a:ext cx="10408920" cy="6513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7848600"/>
              </a:tblGrid>
              <a:tr h="4191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Expression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  <a:endParaRPr lang="en-US"/>
                    </a:p>
                  </a:txBody>
                  <a:tcPr/>
                </a:tc>
              </a:tr>
              <a:tr h="632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$sum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Sums up the defined value from all documents in the collection.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01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$avg	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Calculates the average of all given values from all documents in the collection.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01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$avg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Gets the minimum of the corresponding values from all documents in the collection.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01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$min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Gets the maximum of the corresponding values from all documents in the collection.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701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$max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Gets the minimum of the corresponding values from all documents in the collection.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$push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Inserts the value to an array in the resulting document.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701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$addToSet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Inserts the value to an array in the resulting document but does not create duplicates.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10604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$first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Gets the first document from the source documents according to the grouping. Typically this makes only sense together with some previously applied “$sort”-stage.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375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$last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--”--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Logo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260" y="6214652"/>
            <a:ext cx="2198435" cy="59254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1150" y="107950"/>
            <a:ext cx="10517505" cy="637095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in MongoDB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query documents based on the AND condition, you need to use $and keyword. Following is the basic syntax of AND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db.mycol.find({ $and: [ {&lt;key1&gt;:&lt;value1&gt;}, { &lt;key2&gt;:&lt;value2&gt;} ] })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OR in MongoDB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query documents based on the OR condition, you need to use $or keyword. Following is the basic syntax of OR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db.mycol.find({$or: [{key1: value1}, {key2:value2}]}).pretty()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NOR in MongoDB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query documents based on the NOT condition, you need to use $not keyword. Following is the basic syntax of NOT −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db.COLLECTION_NAME.find({$not: [{key1: value1}, {key2:value2}]})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in MongoDB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query documents based on the NOT condition, you need to use $not keyword following is the basic syntax of NOT −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db.COLLECTION_NAME.find({$NOT: [{key1: value1}, {key2:value2}]}).pretty()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Logo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260" y="6214652"/>
            <a:ext cx="2198435" cy="5925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964" y="406400"/>
            <a:ext cx="10294649" cy="803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1019" y="1209963"/>
            <a:ext cx="9472612" cy="5588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is information or Raw fact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NoSQL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NoSQL Alias Non SQL Alias Non Relational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terms: A NoSQL database is a Key-Value Database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 provides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for storage and retrieval of data 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NOT modeled in relational or tabular format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variations and flavors of NoSQL are available in market - MongoDB, Amazon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DB,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store,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Dynamo DB etc.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useful, powerful and high performance database in large big data applications, large distributed network architecture apps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Logo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260" y="6214652"/>
            <a:ext cx="2198435" cy="5925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0182" y="258618"/>
            <a:ext cx="9934430" cy="63546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Mongo dB?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is a Free and Open Source Cross Platform Document-Oriented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is classified as NoSQL Database Program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JSON-like document with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Document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documents are composed of field-and-value pairs and have the following structure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field1: value1,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Logo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260" y="6214652"/>
            <a:ext cx="2198435" cy="5925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0683" y="341742"/>
            <a:ext cx="9934430" cy="66317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Database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,Document &amp; Collection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Database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Database is a physical container for collections. Each database gets its own set of files on the file system.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single MongoDB server typically has multiple databases.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ollections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is a group of MongoDB documents. It is the equivalent of an RDBMS table. A collection exists within a single database.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 do not enforce a schema. Documents within a collection can have different fields. Typically,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documents in a collection are of similar or related purpose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document is a set of key-value pairs. Documents have dynamic schema. Dynamic schema means that documents in the same collection do not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have the same set of fields or structure, and common fields in a collection's documents may hold different types of data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Logo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260" y="6214652"/>
            <a:ext cx="2198435" cy="5925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290" y="360045"/>
            <a:ext cx="9946005" cy="555117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Sample Document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_id: ObjectId("652fa0926fb945640e5cd0d3"),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name: 'Vinay',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Designation: 'Data_Engineer',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Department: 'Technical'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_id: ObjectId("652fa0926fb945640e5cd0d4"),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name: 'Sai',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Designation: 'HR',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Department: 'Non technical'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Logo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260" y="6214652"/>
            <a:ext cx="2198435" cy="5925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60946" y="286326"/>
            <a:ext cx="9805121" cy="616060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RDMS &amp;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81016" y="876685"/>
          <a:ext cx="8645238" cy="5237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2619"/>
                <a:gridCol w="4322619"/>
              </a:tblGrid>
              <a:tr h="6779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RDBMS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Mongodb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779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779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Table        		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Collection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779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Row/Tuple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779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Table Join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Embedded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779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701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	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Primary Key (Default key _id provided by MongoDB itself)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Logo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260" y="6214652"/>
            <a:ext cx="2198435" cy="5925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290" y="267335"/>
            <a:ext cx="10506710" cy="625030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Any relational database has a typical schema design that shows number of tables and the relationship between these tables. While in MongoDB, there is no concept of relationship.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MongoDB over RDBMS</a:t>
            </a:r>
            <a:endParaRPr 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Schema less − MongoDB is a document database in which one collection holds different documents. Number of fields, content and size of the document can differ from one document to another.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a single object is clear.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No complex joins.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Deep query-ability. MongoDB supports dynamic queries on documents using a document-based query language that's nearly as powerful as SQL.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Ease of scale-out − MongoDB is easy to scale.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Uses internal memory for storing the (windowed) working set, enabling faster access of data.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Logo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260" y="6214652"/>
            <a:ext cx="2198435" cy="5925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805" y="321945"/>
            <a:ext cx="9889490" cy="643572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sz="2665" b="1">
                <a:latin typeface="Times New Roman" panose="02020603050405020304" pitchFamily="18" charset="0"/>
                <a:cs typeface="Times New Roman" panose="02020603050405020304" pitchFamily="18" charset="0"/>
              </a:rPr>
              <a:t>Data Model Design</a:t>
            </a:r>
            <a:endParaRPr lang="en-US" sz="2665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50">
                <a:latin typeface="Times New Roman" panose="02020603050405020304" pitchFamily="18" charset="0"/>
                <a:cs typeface="Times New Roman" panose="02020603050405020304" pitchFamily="18" charset="0"/>
              </a:rPr>
              <a:t>MongoDB provides two types of data models</a:t>
            </a:r>
            <a:endParaRPr lang="en-US" sz="22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US" sz="2250">
                <a:latin typeface="Times New Roman" panose="02020603050405020304" pitchFamily="18" charset="0"/>
                <a:cs typeface="Times New Roman" panose="02020603050405020304" pitchFamily="18" charset="0"/>
              </a:rPr>
              <a:t>Embedded data model </a:t>
            </a:r>
            <a:endParaRPr lang="en-US" sz="22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US" sz="2250">
                <a:latin typeface="Times New Roman" panose="02020603050405020304" pitchFamily="18" charset="0"/>
                <a:cs typeface="Times New Roman" panose="02020603050405020304" pitchFamily="18" charset="0"/>
              </a:rPr>
              <a:t> Normalized data model</a:t>
            </a:r>
            <a:endParaRPr lang="en-US" sz="22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50" b="1">
                <a:latin typeface="Times New Roman" panose="02020603050405020304" pitchFamily="18" charset="0"/>
                <a:cs typeface="Times New Roman" panose="02020603050405020304" pitchFamily="18" charset="0"/>
              </a:rPr>
              <a:t>Embedded data model</a:t>
            </a:r>
            <a:endParaRPr lang="en-US" sz="22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5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model, you can have (embed) all the related data in a single document, it is also known as de-normalized data model</a:t>
            </a:r>
            <a:endParaRPr lang="en-US" sz="22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_id: ObjectId("6530fc54b8e7dbd47f238cfd"),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name: 'John',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age: 28,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contact: {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email: 'john@gmail.com',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phoneno: 7259602150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Logo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260" y="6214652"/>
            <a:ext cx="2198435" cy="5925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570" y="279400"/>
            <a:ext cx="10415270" cy="626110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Normalized Data Model(Referenced)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model, you can refer the sub documents in the original document, using references.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Employee: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_id: &lt;ObjectId101&gt;,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Emp_ID: "10025AE336"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Personal_details: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_id: &lt;ObjectId102&gt;,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empDocID: " ObjectId101",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First_Name: "Radhika",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Last_Name: "Sharma",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Date_Of_Birth: "1995-09-26"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Logo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260" y="6214652"/>
            <a:ext cx="2198435" cy="5925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9837</Words>
  <Application>WPS Presentation</Application>
  <PresentationFormat>Widescreen</PresentationFormat>
  <Paragraphs>276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SimSun</vt:lpstr>
      <vt:lpstr>Wingdings</vt:lpstr>
      <vt:lpstr>Wingdings 3</vt:lpstr>
      <vt:lpstr>Arial</vt:lpstr>
      <vt:lpstr>Times New Roman</vt:lpstr>
      <vt:lpstr>Century Gothic</vt:lpstr>
      <vt:lpstr>Microsoft YaHei</vt:lpstr>
      <vt:lpstr>Arial Unicode MS</vt:lpstr>
      <vt:lpstr>Calibri</vt:lpstr>
      <vt:lpstr>ti</vt:lpstr>
      <vt:lpstr>Segoe Print</vt:lpstr>
      <vt:lpstr>Wisp</vt:lpstr>
      <vt:lpstr>PowerPoint 演示文稿</vt:lpstr>
      <vt:lpstr>MongoDB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Guruprasada S K</dc:creator>
  <cp:lastModifiedBy>GuruprasadaSK</cp:lastModifiedBy>
  <cp:revision>14</cp:revision>
  <dcterms:created xsi:type="dcterms:W3CDTF">2023-10-25T05:42:00Z</dcterms:created>
  <dcterms:modified xsi:type="dcterms:W3CDTF">2023-10-27T04:24:37Z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0FF8823509FA42D1AECE12B974806AF6_13</vt:lpwstr>
  </property>
  <property fmtid="{D5CDD505-2E9C-101B-9397-08002B2CF9AE}" pid="3" name="KSOProductBuildVer">
    <vt:lpwstr>1033-12.2.0.13266</vt:lpwstr>
  </property>
</Properties>
</file>