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9" r:id="rId6"/>
    <p:sldId id="270" r:id="rId7"/>
    <p:sldId id="268" r:id="rId8"/>
    <p:sldId id="266" r:id="rId9"/>
    <p:sldId id="267" r:id="rId10"/>
    <p:sldId id="272" r:id="rId11"/>
    <p:sldId id="265" r:id="rId12"/>
    <p:sldId id="264" r:id="rId13"/>
    <p:sldId id="261" r:id="rId14"/>
    <p:sldId id="274" r:id="rId15"/>
    <p:sldId id="273" r:id="rId16"/>
    <p:sldId id="262" r:id="rId17"/>
    <p:sldId id="271" r:id="rId18"/>
    <p:sldId id="275" r:id="rId19"/>
    <p:sldId id="277" r:id="rId20"/>
    <p:sldId id="278" r:id="rId21"/>
    <p:sldId id="280" r:id="rId22"/>
    <p:sldId id="281" r:id="rId23"/>
    <p:sldId id="260" r:id="rId24"/>
    <p:sldId id="279" r:id="rId25"/>
    <p:sldId id="276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6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3D445-EC6E-4DC4-81B2-988A859CB1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39504-10F4-4159-9E0C-306C353A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8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39504-10F4-4159-9E0C-306C353A65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C329-383D-43FF-9FDB-4571390E9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C8C3F-BD21-474C-BE6B-6555DD070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85D3-4375-4498-89F0-7B36BF3F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2286-1FD7-48FF-B484-B016B2EE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65A3-6364-401A-871D-A763FA21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6A13-F81D-4BB8-BC29-CFD2B962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480E5-A777-4C51-B917-532AA2A31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1877-8E23-44E4-93B4-423AF682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7C0C-984C-45EC-9D74-3247A857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B388-1D0C-479B-8647-4AACC018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7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94A8F-05C0-40EC-B31A-73B49088A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A94B3-9789-455E-8D5C-3EFC9E43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2324-A9EA-441D-910B-44A4343C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90B7-BD54-4A97-BE4B-1A909008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FC05-7929-4D82-8DD7-16F09C19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D485-783B-4794-A64B-CE5B41B6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4F0E-5A92-4DAA-AB83-C7E0189A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CC8C-CA6B-48B6-82FE-5A4C27C3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826E-338B-4D60-88C9-08C7FCA1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BD89-43AC-472B-9F05-53B2775D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451B-0934-4CAB-8781-064AB463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841B-DE1E-4235-BC60-C8A0FA2B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62FA-BEAF-45A0-8D51-FBEDFADE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85DC-5B66-411A-84A8-AEBA7FEF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4FEFE-699D-46D1-98E7-9F71EE2B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FF13-A62D-4C05-93EB-10D7A997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9B7E-041E-47F5-90D3-757D72D9B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A4D3B-2C58-4EC7-A93B-8305498EE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2CE28-6931-4838-A535-6C068BA7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26E7-85C9-4B61-B6A2-BE6439FC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42639-96F0-4EDC-A12E-F28A6E18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C86-39B3-4D4A-AF5F-0B2268A3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402ED-5837-4CE4-9A5B-A5578273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15EE4-237B-45D8-8F68-6E4C995A6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DBC3A-FC65-4C03-9390-7AD8929A0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299C2-36EF-4CB1-908F-4EBCB65FB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5D3DA-DEBC-45C9-A3C4-261D8F57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26CA8-7963-48E2-89BA-EE15B9B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515A7-F173-40FB-9D36-C05AE937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00F1-AD4B-4921-82A7-B05B09A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0A9D1-169F-45AC-81DC-D39B62A4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5E5E-BF24-4497-BC72-F493F8B6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BAF6C-71E3-4DF8-A455-7F0A705D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5FC23-5D96-46CC-A30A-EC1AE627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F23C5-0C18-4826-AC23-3517DAED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B5F-A7EF-4350-AEEA-BF0363A1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8F80-E0E3-4F33-A4F2-A6A7FBB1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A1AD-51E0-4784-B5D6-7F1BFF7D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ADD2C-01A2-494D-A6E3-F8E4111A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4975A-0E1D-4A1C-8C68-C67AE25A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7A88-AD91-4E42-8849-F95C462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FD23-80DF-438B-8B12-9F24F045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ABDD-1AF1-4277-90C6-92068571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D9750-273B-4A37-98D4-7007836C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95AAC-CD6D-45D4-88B3-B492F6C2F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5A124-27BC-425F-8D15-E1B3C3D7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0AB-5081-400F-B162-31D9A255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EF73-E06D-4074-B9F6-9038ABF3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66CF7-1211-42BB-83EC-3A774BA5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4CA7B-CBD6-4A6F-AC5C-577F369C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B7EA1-777C-4D6C-84D3-647B5029C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C2B87-7CA9-410E-955B-449DD4D44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23F9-CB24-4309-A59D-C963DBBB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exception-handling-framework-selenium-tutorial-19/" TargetMode="External"/><Relationship Id="rId2" Type="http://schemas.openxmlformats.org/officeDocument/2006/relationships/hyperlink" Target="https://www.toolsqa.com/selenium-webdriver/data-base-operations-in-selenium-jav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roperties-class-in-java" TargetMode="External"/><Relationship Id="rId7" Type="http://schemas.openxmlformats.org/officeDocument/2006/relationships/hyperlink" Target="https://search.maven.org/artifact/mysql/mysql-connector-java/8.0.22/jar" TargetMode="External"/><Relationship Id="rId2" Type="http://schemas.openxmlformats.org/officeDocument/2006/relationships/hyperlink" Target="https://howtodoinjava.com/java/library/json-simple-read-write-json-examples/#mav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wnloads/installer/" TargetMode="External"/><Relationship Id="rId5" Type="http://schemas.openxmlformats.org/officeDocument/2006/relationships/hyperlink" Target="https://www.tutorialspoint.com/mysql/mysql-select-database.htm" TargetMode="External"/><Relationship Id="rId4" Type="http://schemas.openxmlformats.org/officeDocument/2006/relationships/hyperlink" Target="https://www.youtube.com/watch?v=xUQEe729Kg0&amp;t=144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driver/releases" TargetMode="External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zilla/geckodriver/releases/download/v0.28.0/geckodriver-v0.28.0-win64.zi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testng/testng" TargetMode="External"/><Relationship Id="rId2" Type="http://schemas.openxmlformats.org/officeDocument/2006/relationships/hyperlink" Target="https://www.toolsqa.com/testng/install-test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olsqa.com/testng/testng-parameter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mbdatest.com/blog/getting-started-with-maven-for-selenium-tes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ionstepbystep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io.cucumber/cucumber-java" TargetMode="External"/><Relationship Id="rId2" Type="http://schemas.openxmlformats.org/officeDocument/2006/relationships/hyperlink" Target="https://www.youtube.com/watch?v=4e9vhX7ZuC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.symphony.com/login?nextUrl=%2Fdashboar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uprasadQE/my-maven-projA.git" TargetMode="External"/><Relationship Id="rId2" Type="http://schemas.openxmlformats.org/officeDocument/2006/relationships/hyperlink" Target="https://www.youtube.com/watch?v=pwP9zimYec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exception-handling-selenium.html" TargetMode="External"/><Relationship Id="rId2" Type="http://schemas.openxmlformats.org/officeDocument/2006/relationships/hyperlink" Target="https://www.selenium.dev/selenium/docs/api/py/common/selenium.common.exception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volook.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132A-BFF1-42B2-8F84-13A18B0D6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02148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E431-799C-4091-BD42-F111D8BB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Useful links from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192F-0D78-45AC-882A-47C4A999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https://www.toolsqa.com/selenium-webdriver/data-base-operations-in-selenium-java/</a:t>
            </a:r>
            <a:endParaRPr lang="en-US" dirty="0"/>
          </a:p>
          <a:p>
            <a:r>
              <a:rPr lang="en-US" dirty="0">
                <a:hlinkClick r:id="rId3"/>
              </a:rPr>
              <a:t>https://www.softwaretestinghelp.com/</a:t>
            </a:r>
            <a:r>
              <a:rPr lang="en-US">
                <a:hlinkClick r:id="rId3"/>
              </a:rPr>
              <a:t>exception-handling-framework-selenium-tutorial-19/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0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6A95-4D35-42ED-82C9-651B78DC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C4AEA-AFF8-43A5-B684-97C66148B158}"/>
              </a:ext>
            </a:extLst>
          </p:cNvPr>
          <p:cNvSpPr/>
          <p:nvPr/>
        </p:nvSpPr>
        <p:spPr>
          <a:xfrm>
            <a:off x="910974" y="1818244"/>
            <a:ext cx="100104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Setting Proxy: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Proxy </a:t>
            </a:r>
            <a:r>
              <a:rPr lang="en-US" dirty="0" err="1">
                <a:highlight>
                  <a:srgbClr val="00FF00"/>
                </a:highlight>
              </a:rPr>
              <a:t>proxy</a:t>
            </a:r>
            <a:r>
              <a:rPr lang="en-US" dirty="0">
                <a:highlight>
                  <a:srgbClr val="00FF00"/>
                </a:highlight>
              </a:rPr>
              <a:t> =new Proxy();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// Set HTTP Port to 7777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</a:t>
            </a:r>
            <a:r>
              <a:rPr lang="en-US" dirty="0" err="1">
                <a:highlight>
                  <a:srgbClr val="00FF00"/>
                </a:highlight>
              </a:rPr>
              <a:t>proxy.setHttpProxy</a:t>
            </a:r>
            <a:r>
              <a:rPr lang="en-US" dirty="0">
                <a:highlight>
                  <a:srgbClr val="00FF00"/>
                </a:highlight>
              </a:rPr>
              <a:t>("localhost:7777");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// Create desired Capability object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</a:t>
            </a:r>
            <a:r>
              <a:rPr lang="en-US" dirty="0" err="1">
                <a:highlight>
                  <a:srgbClr val="00FF00"/>
                </a:highlight>
              </a:rPr>
              <a:t>DesiredCapabilities</a:t>
            </a:r>
            <a:r>
              <a:rPr lang="en-US" dirty="0">
                <a:highlight>
                  <a:srgbClr val="00FF00"/>
                </a:highlight>
              </a:rPr>
              <a:t> capabilities =new </a:t>
            </a:r>
            <a:r>
              <a:rPr lang="en-US" dirty="0" err="1">
                <a:highlight>
                  <a:srgbClr val="00FF00"/>
                </a:highlight>
              </a:rPr>
              <a:t>DesiredCapabilities</a:t>
            </a:r>
            <a:r>
              <a:rPr lang="en-US" dirty="0">
                <a:highlight>
                  <a:srgbClr val="00FF00"/>
                </a:highlight>
              </a:rPr>
              <a:t>();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// Pass proxy object p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capabilities.setCapability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CapabilityType.PROXY</a:t>
            </a:r>
            <a:r>
              <a:rPr lang="en-US" dirty="0">
                <a:highlight>
                  <a:srgbClr val="00FF00"/>
                </a:highlight>
              </a:rPr>
              <a:t>, proxy);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		</a:t>
            </a:r>
            <a:r>
              <a:rPr lang="en-US" dirty="0" err="1">
                <a:highlight>
                  <a:srgbClr val="00FF00"/>
                </a:highlight>
              </a:rPr>
              <a:t>System.setProperty</a:t>
            </a:r>
            <a:r>
              <a:rPr lang="en-US" dirty="0">
                <a:highlight>
                  <a:srgbClr val="00FF00"/>
                </a:highlight>
              </a:rPr>
              <a:t>("</a:t>
            </a:r>
            <a:r>
              <a:rPr lang="en-US" dirty="0" err="1">
                <a:highlight>
                  <a:srgbClr val="00FF00"/>
                </a:highlight>
              </a:rPr>
              <a:t>webdriver.chrome.driver</a:t>
            </a:r>
            <a:r>
              <a:rPr lang="en-US" dirty="0">
                <a:highlight>
                  <a:srgbClr val="00FF00"/>
                </a:highlight>
              </a:rPr>
              <a:t>", "C:\\G-Learn\\Selenium\\env\\chromedriver.exe");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    WebDriver driver = new </a:t>
            </a:r>
            <a:r>
              <a:rPr lang="en-US" dirty="0" err="1">
                <a:highlight>
                  <a:srgbClr val="00FF00"/>
                </a:highlight>
              </a:rPr>
              <a:t>ChromeDriver</a:t>
            </a:r>
            <a:r>
              <a:rPr lang="en-US" dirty="0">
                <a:highlight>
                  <a:srgbClr val="00FF00"/>
                </a:highlight>
              </a:rPr>
              <a:t>(capabilities);</a:t>
            </a:r>
          </a:p>
        </p:txBody>
      </p:sp>
    </p:spTree>
    <p:extLst>
      <p:ext uri="{BB962C8B-B14F-4D97-AF65-F5344CB8AC3E}">
        <p14:creationId xmlns:p14="http://schemas.microsoft.com/office/powerpoint/2010/main" val="82956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7CA5-6918-40CD-9509-4C8E9E77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117D1-C4F1-4285-B008-FA14DC03EDB3}"/>
              </a:ext>
            </a:extLst>
          </p:cNvPr>
          <p:cNvSpPr/>
          <p:nvPr/>
        </p:nvSpPr>
        <p:spPr>
          <a:xfrm>
            <a:off x="998305" y="1690688"/>
            <a:ext cx="99488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Take Screenshot:</a:t>
            </a:r>
          </a:p>
          <a:p>
            <a:endParaRPr lang="en-US" b="1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public void </a:t>
            </a:r>
            <a:r>
              <a:rPr lang="en-US" dirty="0" err="1">
                <a:highlight>
                  <a:srgbClr val="00FF00"/>
                </a:highlight>
              </a:rPr>
              <a:t>takeScreenshot</a:t>
            </a:r>
            <a:r>
              <a:rPr lang="en-US" dirty="0">
                <a:highlight>
                  <a:srgbClr val="00FF00"/>
                </a:highlight>
              </a:rPr>
              <a:t>(String </a:t>
            </a:r>
            <a:r>
              <a:rPr lang="en-US" dirty="0" err="1">
                <a:highlight>
                  <a:srgbClr val="00FF00"/>
                </a:highlight>
              </a:rPr>
              <a:t>filePath</a:t>
            </a:r>
            <a:r>
              <a:rPr lang="en-US" dirty="0">
                <a:highlight>
                  <a:srgbClr val="00FF00"/>
                </a:highlight>
              </a:rPr>
              <a:t>) throws </a:t>
            </a:r>
            <a:r>
              <a:rPr lang="en-US" dirty="0" err="1">
                <a:highlight>
                  <a:srgbClr val="00FF00"/>
                </a:highlight>
              </a:rPr>
              <a:t>IOException</a:t>
            </a:r>
            <a:r>
              <a:rPr lang="en-US" dirty="0">
                <a:highlight>
                  <a:srgbClr val="00FF00"/>
                </a:highlight>
              </a:rPr>
              <a:t> {</a:t>
            </a:r>
          </a:p>
          <a:p>
            <a:r>
              <a:rPr lang="en-US" dirty="0">
                <a:highlight>
                  <a:srgbClr val="00FF00"/>
                </a:highlight>
              </a:rPr>
              <a:t>        WebDriver driver = </a:t>
            </a:r>
            <a:r>
              <a:rPr lang="en-US" dirty="0" err="1">
                <a:highlight>
                  <a:srgbClr val="00FF00"/>
                </a:highlight>
              </a:rPr>
              <a:t>TestBase.getDriver</a:t>
            </a:r>
            <a:r>
              <a:rPr lang="en-US" dirty="0">
                <a:highlight>
                  <a:srgbClr val="00FF00"/>
                </a:highlight>
              </a:rPr>
              <a:t>();</a:t>
            </a:r>
          </a:p>
          <a:p>
            <a:r>
              <a:rPr lang="en-US" dirty="0">
                <a:highlight>
                  <a:srgbClr val="00FF00"/>
                </a:highlight>
              </a:rPr>
              <a:t>        </a:t>
            </a:r>
            <a:r>
              <a:rPr lang="en-US" dirty="0" err="1">
                <a:highlight>
                  <a:srgbClr val="00FF00"/>
                </a:highlight>
              </a:rPr>
              <a:t>TakesScreenshot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takesScreenshot</a:t>
            </a:r>
            <a:r>
              <a:rPr lang="en-US" dirty="0">
                <a:highlight>
                  <a:srgbClr val="00FF00"/>
                </a:highlight>
              </a:rPr>
              <a:t> = (</a:t>
            </a:r>
            <a:r>
              <a:rPr lang="en-US" dirty="0" err="1">
                <a:highlight>
                  <a:srgbClr val="00FF00"/>
                </a:highlight>
              </a:rPr>
              <a:t>TakesScreenshot</a:t>
            </a:r>
            <a:r>
              <a:rPr lang="en-US" dirty="0">
                <a:highlight>
                  <a:srgbClr val="00FF00"/>
                </a:highlight>
              </a:rPr>
              <a:t>) driver;</a:t>
            </a:r>
          </a:p>
          <a:p>
            <a:r>
              <a:rPr lang="en-US" dirty="0">
                <a:highlight>
                  <a:srgbClr val="00FF00"/>
                </a:highlight>
              </a:rPr>
              <a:t>        File </a:t>
            </a:r>
            <a:r>
              <a:rPr lang="en-US" dirty="0" err="1">
                <a:highlight>
                  <a:srgbClr val="00FF00"/>
                </a:highlight>
              </a:rPr>
              <a:t>screenshotFile</a:t>
            </a:r>
            <a:r>
              <a:rPr lang="en-US" dirty="0">
                <a:highlight>
                  <a:srgbClr val="00FF00"/>
                </a:highlight>
              </a:rPr>
              <a:t> = </a:t>
            </a:r>
            <a:r>
              <a:rPr lang="en-US" dirty="0" err="1">
                <a:highlight>
                  <a:srgbClr val="00FF00"/>
                </a:highlight>
              </a:rPr>
              <a:t>takesScreenshot.getScreenshotAs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OutputType.FILE</a:t>
            </a:r>
            <a:r>
              <a:rPr lang="en-US" dirty="0">
                <a:highlight>
                  <a:srgbClr val="00FF00"/>
                </a:highlight>
              </a:rPr>
              <a:t>);</a:t>
            </a:r>
          </a:p>
          <a:p>
            <a:r>
              <a:rPr lang="en-US" dirty="0">
                <a:highlight>
                  <a:srgbClr val="00FF00"/>
                </a:highlight>
              </a:rPr>
              <a:t>        </a:t>
            </a:r>
            <a:r>
              <a:rPr lang="en-US" dirty="0" err="1">
                <a:highlight>
                  <a:srgbClr val="00FF00"/>
                </a:highlight>
              </a:rPr>
              <a:t>FileUtils.copyFile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screenshotFile</a:t>
            </a:r>
            <a:r>
              <a:rPr lang="en-US" dirty="0">
                <a:highlight>
                  <a:srgbClr val="00FF00"/>
                </a:highlight>
              </a:rPr>
              <a:t>, new File(</a:t>
            </a:r>
            <a:r>
              <a:rPr lang="en-US" dirty="0" err="1">
                <a:highlight>
                  <a:srgbClr val="00FF00"/>
                </a:highlight>
              </a:rPr>
              <a:t>filePath</a:t>
            </a:r>
            <a:r>
              <a:rPr lang="en-US" dirty="0">
                <a:highlight>
                  <a:srgbClr val="00FF00"/>
                </a:highlight>
              </a:rPr>
              <a:t>));</a:t>
            </a:r>
          </a:p>
          <a:p>
            <a:r>
              <a:rPr lang="en-US" dirty="0">
                <a:highlight>
                  <a:srgbClr val="00FF00"/>
                </a:highlight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7519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4299-C93E-415F-9F42-B41B13BE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14B9-EAEE-4AC6-AE58-FE588FC1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From Json file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https://howtodoinjava.com/java/library/json-simple-read-write-json-examples/#maven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From properties file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https://www.javatpoint.com/properties-class-in-java</a:t>
            </a:r>
            <a:endParaRPr lang="en-US" dirty="0"/>
          </a:p>
          <a:p>
            <a:pPr marL="0" indent="0">
              <a:buNone/>
            </a:pPr>
            <a:endParaRPr lang="en-US" dirty="0">
              <a:highlight>
                <a:srgbClr val="00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From data base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https://www.youtube.com/watch?v=xUQEe729Kg0&amp;t=144s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https://www.tutorialspoint.com/mysql/mysql-select-database.htm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https://dev.mysql.com/doc/refman/8.0/en/database-use.html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download the </a:t>
            </a:r>
            <a:r>
              <a:rPr lang="en-US" sz="2000" dirty="0" err="1"/>
              <a:t>mysql</a:t>
            </a:r>
            <a:r>
              <a:rPr lang="en-US" sz="2000" dirty="0"/>
              <a:t> installer:</a:t>
            </a:r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https://dev.mysql.com/downloads/installer/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Mysql</a:t>
            </a:r>
            <a:r>
              <a:rPr lang="en-US" sz="2000" dirty="0"/>
              <a:t> connector to connect the database and fetch data :</a:t>
            </a:r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https://search.maven.org/artifact/mysql/mysql-connector-java/8.0.22/jar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E7F1-3321-40E5-ADC2-E65325FE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highlight>
                  <a:srgbClr val="00FF00"/>
                </a:highlight>
              </a:rPr>
              <a:t>How to pass output of Test-1 as input for Test-2: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48321-6692-4711-812F-B8427F8C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690688"/>
            <a:ext cx="9798121" cy="46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F32E-3A4B-40E3-A079-CE152A1E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00FF00"/>
                </a:highlight>
              </a:rPr>
              <a:t>Mysql</a:t>
            </a:r>
            <a:r>
              <a:rPr lang="en-US" dirty="0">
                <a:highlight>
                  <a:srgbClr val="00FF00"/>
                </a:highlight>
              </a:rPr>
              <a:t> 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7B4A0-75F1-4AFA-B892-50D90B9D3A6D}"/>
              </a:ext>
            </a:extLst>
          </p:cNvPr>
          <p:cNvSpPr/>
          <p:nvPr/>
        </p:nvSpPr>
        <p:spPr>
          <a:xfrm>
            <a:off x="1506875" y="1997839"/>
            <a:ext cx="82227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Commands:  root/Test123:3036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databases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testSelenium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testSelenium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customers(id int,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varchar(30),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varchar(30))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customers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customers (id,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values (01,'Raja','Raghu') ;</a:t>
            </a:r>
          </a:p>
        </p:txBody>
      </p:sp>
    </p:spTree>
    <p:extLst>
      <p:ext uri="{BB962C8B-B14F-4D97-AF65-F5344CB8AC3E}">
        <p14:creationId xmlns:p14="http://schemas.microsoft.com/office/powerpoint/2010/main" val="207468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C699-3EB7-4271-B027-827360F2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Working with browsers: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2239-D8CD-4D2C-96DA-4DB222B1C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https://sites.google.com/a/chromium.org/chromedriver/downloads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Firefox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https://github.com/mozilla/geckodriver/releases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Download: </a:t>
            </a:r>
            <a:r>
              <a:rPr lang="en-US" b="1" dirty="0">
                <a:hlinkClick r:id="rId4"/>
              </a:rPr>
              <a:t>geckodriver-v0.28.0-win64.zip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9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96D6-9EC5-4B4C-BBDA-F0D14E97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7964-FA54-400F-9888-180AD486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https://www.toolsqa.com/testng/install-testng/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https://mvnrepository.com/artifact/org.testng/testng</a:t>
            </a:r>
            <a:endParaRPr lang="en-US" sz="2000" dirty="0"/>
          </a:p>
          <a:p>
            <a:pPr marL="0" indent="0">
              <a:buNone/>
            </a:pPr>
            <a:r>
              <a:rPr lang="en-US" b="1" dirty="0"/>
              <a:t>For IntelliJ: </a:t>
            </a:r>
            <a:r>
              <a:rPr lang="en-US" sz="1600" dirty="0"/>
              <a:t>Run--&gt; Edit configuration --&gt; Templates --&gt; </a:t>
            </a:r>
            <a:r>
              <a:rPr lang="en-US" sz="1600" dirty="0" err="1"/>
              <a:t>Testng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- - &gt; VM options </a:t>
            </a:r>
            <a:r>
              <a:rPr lang="en-US" sz="1600" dirty="0"/>
              <a:t>--&gt;</a:t>
            </a:r>
            <a:r>
              <a:rPr lang="en-US" sz="1600" dirty="0">
                <a:sym typeface="Wingdings" panose="05000000000000000000" pitchFamily="2" charset="2"/>
              </a:rPr>
              <a:t> -</a:t>
            </a:r>
            <a:r>
              <a:rPr lang="en-US" sz="1600" dirty="0" err="1">
                <a:sym typeface="Wingdings" panose="05000000000000000000" pitchFamily="2" charset="2"/>
              </a:rPr>
              <a:t>ea</a:t>
            </a:r>
            <a:r>
              <a:rPr lang="en-US" sz="1600" dirty="0">
                <a:sym typeface="Wingdings" panose="05000000000000000000" pitchFamily="2" charset="2"/>
              </a:rPr>
              <a:t> -</a:t>
            </a:r>
            <a:r>
              <a:rPr lang="en-US" sz="1600" dirty="0" err="1">
                <a:sym typeface="Wingdings" panose="05000000000000000000" pitchFamily="2" charset="2"/>
              </a:rPr>
              <a:t>Dtestng.dtd.http</a:t>
            </a:r>
            <a:r>
              <a:rPr lang="en-US" sz="1600" dirty="0">
                <a:sym typeface="Wingdings" panose="05000000000000000000" pitchFamily="2" charset="2"/>
              </a:rPr>
              <a:t>=true </a:t>
            </a:r>
            <a:r>
              <a:rPr lang="en-US" sz="1600" dirty="0"/>
              <a:t>--&gt; </a:t>
            </a:r>
            <a:r>
              <a:rPr lang="en-US" sz="1600" dirty="0">
                <a:sym typeface="Wingdings" panose="05000000000000000000" pitchFamily="2" charset="2"/>
              </a:rPr>
              <a:t> apply -&gt; 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C74C7-4795-4EC4-B943-3B9F67E3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50" y="2908762"/>
            <a:ext cx="6075140" cy="3804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270FCE-0A7B-4D31-90D4-9A15CA8D9593}"/>
              </a:ext>
            </a:extLst>
          </p:cNvPr>
          <p:cNvSpPr/>
          <p:nvPr/>
        </p:nvSpPr>
        <p:spPr>
          <a:xfrm>
            <a:off x="6328790" y="3236163"/>
            <a:ext cx="57433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***Also make https protocol:</a:t>
            </a:r>
          </a:p>
          <a:p>
            <a:r>
              <a:rPr lang="en-US" sz="1600" dirty="0"/>
              <a:t>&lt;!DOCTYPE suite SYSTEM "</a:t>
            </a:r>
            <a:r>
              <a:rPr lang="en-US" sz="1600" dirty="0">
                <a:highlight>
                  <a:srgbClr val="FFFF00"/>
                </a:highlight>
              </a:rPr>
              <a:t>http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  <a:r>
              <a:rPr lang="en-US" sz="1600" dirty="0">
                <a:highlight>
                  <a:srgbClr val="FFFF00"/>
                </a:highlight>
              </a:rPr>
              <a:t>://testng.org/testng-1.0.dtd</a:t>
            </a:r>
            <a:r>
              <a:rPr lang="en-US" sz="1600" dirty="0"/>
              <a:t>"&gt;</a:t>
            </a:r>
          </a:p>
          <a:p>
            <a:r>
              <a:rPr lang="en-US" sz="1600" dirty="0"/>
              <a:t>&lt;suite name="Practice Suite"&gt;</a:t>
            </a:r>
          </a:p>
          <a:p>
            <a:r>
              <a:rPr lang="en-US" sz="1600" dirty="0"/>
              <a:t>    &lt;test name="Test Basics 1"&gt;</a:t>
            </a:r>
          </a:p>
          <a:p>
            <a:r>
              <a:rPr lang="en-US" sz="1600" dirty="0"/>
              <a:t>        &lt;parameter name="</a:t>
            </a:r>
            <a:r>
              <a:rPr lang="en-US" sz="1600" dirty="0" err="1"/>
              <a:t>emailid</a:t>
            </a:r>
            <a:r>
              <a:rPr lang="en-US" sz="1600" dirty="0"/>
              <a:t>" value="tester789@gmail.com"/&gt;</a:t>
            </a:r>
          </a:p>
          <a:p>
            <a:r>
              <a:rPr lang="en-US" sz="1600" dirty="0"/>
              <a:t>        &lt;classes&gt;</a:t>
            </a:r>
          </a:p>
          <a:p>
            <a:r>
              <a:rPr lang="en-US" sz="1600" dirty="0"/>
              <a:t>            &lt;class name="</a:t>
            </a:r>
            <a:r>
              <a:rPr lang="en-US" sz="1600" dirty="0" err="1"/>
              <a:t>testC.TestNG_Priorities</a:t>
            </a:r>
            <a:r>
              <a:rPr lang="en-US" sz="1600" dirty="0"/>
              <a:t>"/&gt;</a:t>
            </a:r>
          </a:p>
          <a:p>
            <a:r>
              <a:rPr lang="en-US" sz="1600" dirty="0"/>
              <a:t>        &lt;/classes&gt;</a:t>
            </a:r>
          </a:p>
          <a:p>
            <a:endParaRPr lang="en-US" sz="1600" dirty="0"/>
          </a:p>
          <a:p>
            <a:r>
              <a:rPr lang="en-US" sz="1600" dirty="0"/>
              <a:t>    &lt;/test&gt; &lt;!-- Test --&gt;</a:t>
            </a:r>
          </a:p>
          <a:p>
            <a:r>
              <a:rPr lang="en-US" sz="1600" dirty="0"/>
              <a:t>&lt;/suite&gt; &lt;!-- Suite --&gt;</a:t>
            </a:r>
          </a:p>
        </p:txBody>
      </p:sp>
    </p:spTree>
    <p:extLst>
      <p:ext uri="{BB962C8B-B14F-4D97-AF65-F5344CB8AC3E}">
        <p14:creationId xmlns:p14="http://schemas.microsoft.com/office/powerpoint/2010/main" val="108047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9E8F-641A-42DA-8F94-267FF1AC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F49E-94AC-4ACF-A446-DE76630B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https://howtodoinjava.com/testng/testng-annotations-tutorial/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https://www.toolsqa.com/testng/testng-parameters/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09492-7FF0-4108-9525-9FF774B4B497}"/>
              </a:ext>
            </a:extLst>
          </p:cNvPr>
          <p:cNvSpPr/>
          <p:nvPr/>
        </p:nvSpPr>
        <p:spPr>
          <a:xfrm>
            <a:off x="1126733" y="155564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Annotations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priorities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dependents, ignore test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Asserts, Reporter.log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expected exception, time 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groups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Parameters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</a:t>
            </a:r>
            <a:r>
              <a:rPr lang="en-US" dirty="0" err="1"/>
              <a:t>Dataproviders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Listeners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IRetryAnalyzer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34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38FB-B66B-44DB-BEC4-064DE58B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Maven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FEB2-6C48-43FD-8A0B-668E4B23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For maven setup:  </a:t>
            </a:r>
            <a:r>
              <a:rPr lang="en-US" sz="2000" dirty="0">
                <a:hlinkClick r:id="rId2"/>
              </a:rPr>
              <a:t>https://www.tutorialspoint.com/maven/maven_environment_setup.htm</a:t>
            </a:r>
          </a:p>
          <a:p>
            <a:r>
              <a:rPr lang="en-US" dirty="0">
                <a:hlinkClick r:id="rId2"/>
              </a:rPr>
              <a:t>To learn maven:</a:t>
            </a:r>
          </a:p>
          <a:p>
            <a:r>
              <a:rPr lang="en-US" sz="2000" dirty="0">
                <a:hlinkClick r:id="rId2"/>
              </a:rPr>
              <a:t>https://www.lambdatest.com/blog/getting-started-with-maven-for-selenium-testing/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0FC23-34BE-4A01-9988-C5FD8366C39A}"/>
              </a:ext>
            </a:extLst>
          </p:cNvPr>
          <p:cNvSpPr txBox="1"/>
          <p:nvPr/>
        </p:nvSpPr>
        <p:spPr>
          <a:xfrm>
            <a:off x="1037690" y="3518409"/>
            <a:ext cx="495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Maven command to run the tests:  ‘ </a:t>
            </a:r>
            <a:r>
              <a:rPr lang="en-US" dirty="0" err="1"/>
              <a:t>mvn</a:t>
            </a:r>
            <a:r>
              <a:rPr lang="en-US" dirty="0"/>
              <a:t> clean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CAAD2-8533-4AC4-9380-B048080981E2}"/>
              </a:ext>
            </a:extLst>
          </p:cNvPr>
          <p:cNvSpPr txBox="1"/>
          <p:nvPr/>
        </p:nvSpPr>
        <p:spPr>
          <a:xfrm>
            <a:off x="838200" y="3924356"/>
            <a:ext cx="1105604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Note</a:t>
            </a:r>
            <a:r>
              <a:rPr lang="en-US" dirty="0"/>
              <a:t>: In Realtime we do not download jar dependencies from maven online repository. We download from internal </a:t>
            </a:r>
          </a:p>
          <a:p>
            <a:r>
              <a:rPr lang="en-US" dirty="0"/>
              <a:t>Nexus repository. Hence, we need to provide this nexus URL as part of POM.xml file </a:t>
            </a:r>
          </a:p>
          <a:p>
            <a:r>
              <a:rPr lang="en-US" dirty="0"/>
              <a:t>Ex: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distributionManagement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&lt;repository&gt;</a:t>
            </a:r>
          </a:p>
          <a:p>
            <a:r>
              <a:rPr lang="en-US" sz="1400" dirty="0"/>
              <a:t>      &lt;id&gt;releases&lt;/id&gt;</a:t>
            </a:r>
          </a:p>
          <a:p>
            <a:r>
              <a:rPr lang="en-US" sz="1400" dirty="0"/>
              <a:t>      &lt;!-- CHANGE HERE by your team nexus server --&gt;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url</a:t>
            </a:r>
            <a:r>
              <a:rPr lang="en-US" sz="1400" dirty="0"/>
              <a:t>&gt;http://localhost:8081/nexus/content/repositories/thirdparty/&lt;/url&gt;</a:t>
            </a:r>
          </a:p>
          <a:p>
            <a:r>
              <a:rPr lang="en-US" sz="1400" dirty="0"/>
              <a:t>    &lt;/repository&gt;  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distributionManagement</a:t>
            </a:r>
            <a:r>
              <a:rPr lang="en-US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243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B190-4C55-48DC-BFEA-BA60789A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Understanding HTML / DOM Structure of</a:t>
            </a:r>
            <a:br>
              <a:rPr lang="en-US" b="1" dirty="0">
                <a:latin typeface="Cambria" panose="02040503050406030204" pitchFamily="18" charset="0"/>
              </a:rPr>
            </a:br>
            <a:r>
              <a:rPr lang="en-US" b="1" dirty="0" err="1">
                <a:latin typeface="Cambria" panose="02040503050406030204" pitchFamily="18" charset="0"/>
              </a:rPr>
              <a:t>WebElements</a:t>
            </a:r>
            <a:r>
              <a:rPr lang="en-US" b="1" dirty="0">
                <a:latin typeface="Cambria" panose="02040503050406030204" pitchFamily="18" charset="0"/>
              </a:rPr>
              <a:t>:</a:t>
            </a:r>
            <a:br>
              <a:rPr lang="en-US" b="1" dirty="0"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CB25C-BCCC-4A72-8FA8-46029627945F}"/>
              </a:ext>
            </a:extLst>
          </p:cNvPr>
          <p:cNvSpPr/>
          <p:nvPr/>
        </p:nvSpPr>
        <p:spPr>
          <a:xfrm>
            <a:off x="3530885" y="2076711"/>
            <a:ext cx="82741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Browser/page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-Textbox 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-List box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-Multi select list box 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    (https://www.plus2net.com/html_tutorial/html_frmddl.php)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-Radio Button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-Check box</a:t>
            </a:r>
          </a:p>
          <a:p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Image</a:t>
            </a:r>
          </a:p>
          <a:p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Link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-Button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</a:t>
            </a:r>
            <a:r>
              <a:rPr lang="en-US" dirty="0" err="1">
                <a:highlight>
                  <a:srgbClr val="00FF00"/>
                </a:highlight>
                <a:latin typeface="Cambria" panose="02040503050406030204" pitchFamily="18" charset="0"/>
              </a:rPr>
              <a:t>WebTable</a:t>
            </a:r>
            <a:endParaRPr lang="en-US" dirty="0">
              <a:highlight>
                <a:srgbClr val="00FF00"/>
              </a:highlight>
              <a:latin typeface="Cambria" panose="02040503050406030204" pitchFamily="18" charset="0"/>
            </a:endParaRP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-Text (with color / with background color)</a:t>
            </a:r>
          </a:p>
          <a:p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Scroll bar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E2B8A-61C5-4C92-8305-F9A49BF2AE69}"/>
              </a:ext>
            </a:extLst>
          </p:cNvPr>
          <p:cNvSpPr/>
          <p:nvPr/>
        </p:nvSpPr>
        <p:spPr>
          <a:xfrm>
            <a:off x="386993" y="5638212"/>
            <a:ext cx="4000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URLs for practice:</a:t>
            </a:r>
          </a:p>
          <a:p>
            <a:r>
              <a:rPr lang="en-US" dirty="0"/>
              <a:t>https://truweight.in/consultation/1.html</a:t>
            </a:r>
          </a:p>
        </p:txBody>
      </p:sp>
    </p:spTree>
    <p:extLst>
      <p:ext uri="{BB962C8B-B14F-4D97-AF65-F5344CB8AC3E}">
        <p14:creationId xmlns:p14="http://schemas.microsoft.com/office/powerpoint/2010/main" val="59844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25C2-FE39-4478-A756-45B8DAAB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Maven plugins: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E7EB-6FD7-46D6-B2D0-75C9595F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clean and compile the code =&gt; compiler plugin</a:t>
            </a:r>
          </a:p>
          <a:p>
            <a:pPr marL="0" indent="0">
              <a:buNone/>
            </a:pPr>
            <a:r>
              <a:rPr lang="en-US" sz="2000" dirty="0"/>
              <a:t>       (for this maven goal -&gt; </a:t>
            </a:r>
            <a:r>
              <a:rPr lang="en-US" sz="2000" dirty="0" err="1">
                <a:solidFill>
                  <a:srgbClr val="FF0000"/>
                </a:solidFill>
              </a:rPr>
              <a:t>mvn</a:t>
            </a:r>
            <a:r>
              <a:rPr lang="en-US" sz="2000" dirty="0">
                <a:solidFill>
                  <a:srgbClr val="FF0000"/>
                </a:solidFill>
              </a:rPr>
              <a:t> compile</a:t>
            </a:r>
            <a:r>
              <a:rPr lang="en-US" sz="2000" dirty="0"/>
              <a:t>)</a:t>
            </a:r>
            <a:endParaRPr lang="en-US" sz="4000" dirty="0"/>
          </a:p>
          <a:p>
            <a:r>
              <a:rPr lang="en-US" dirty="0"/>
              <a:t>For run the tests =&gt; surefire plugin </a:t>
            </a:r>
            <a:r>
              <a:rPr lang="en-US" sz="2000" dirty="0"/>
              <a:t>(for this maven goal -&gt; </a:t>
            </a:r>
            <a:r>
              <a:rPr lang="en-US" sz="2000" dirty="0" err="1">
                <a:solidFill>
                  <a:srgbClr val="FF0000"/>
                </a:solidFill>
              </a:rPr>
              <a:t>mvn</a:t>
            </a:r>
            <a:r>
              <a:rPr lang="en-US" sz="2000" dirty="0">
                <a:solidFill>
                  <a:srgbClr val="FF0000"/>
                </a:solidFill>
              </a:rPr>
              <a:t> test</a:t>
            </a:r>
            <a:r>
              <a:rPr lang="en-US" sz="2000" dirty="0"/>
              <a:t>)</a:t>
            </a:r>
          </a:p>
          <a:p>
            <a:r>
              <a:rPr lang="en-US" sz="2000" dirty="0"/>
              <a:t>Maven command / goal to run the tests  =&gt; </a:t>
            </a:r>
            <a:r>
              <a:rPr lang="en-US" sz="2000" dirty="0" err="1">
                <a:highlight>
                  <a:srgbClr val="00FF00"/>
                </a:highlight>
              </a:rPr>
              <a:t>mvn</a:t>
            </a:r>
            <a:r>
              <a:rPr lang="en-US" sz="2000" dirty="0">
                <a:highlight>
                  <a:srgbClr val="00FF00"/>
                </a:highlight>
              </a:rPr>
              <a:t> clean test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7A070-3C08-4040-9903-3A90CE2D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07" y="3765086"/>
            <a:ext cx="6650972" cy="27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E3F51-3AB0-4DF9-AC6A-FFC8B30B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64" y="1565728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</a:rPr>
              <a:t>Maven lifecycle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‘ </a:t>
            </a:r>
            <a:r>
              <a:rPr lang="en-US" sz="2800" dirty="0" err="1">
                <a:solidFill>
                  <a:srgbClr val="FF0000"/>
                </a:solidFill>
              </a:rPr>
              <a:t>mvn</a:t>
            </a:r>
            <a:r>
              <a:rPr lang="en-US" sz="2800" dirty="0">
                <a:solidFill>
                  <a:srgbClr val="FF0000"/>
                </a:solidFill>
              </a:rPr>
              <a:t> clean 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248AD-B279-4D4A-81B9-62FC79F6F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287" r="1" b="205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4687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7C02-6FD1-4535-BCA6-3B6CEAAB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Test execution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6F443-66B9-48C8-9F83-16C4C458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56" y="1690688"/>
            <a:ext cx="9400384" cy="39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4D0-4694-4AD6-9F4C-6A69ED50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00"/>
                </a:highlight>
              </a:rPr>
              <a:t>Using the Page Object Model and </a:t>
            </a:r>
            <a:r>
              <a:rPr lang="en-US" b="1" dirty="0" err="1">
                <a:highlight>
                  <a:srgbClr val="00FF00"/>
                </a:highlight>
              </a:rPr>
              <a:t>PageFactory</a:t>
            </a:r>
            <a:r>
              <a:rPr lang="en-US" b="1" dirty="0">
                <a:highlight>
                  <a:srgbClr val="00FF00"/>
                </a:highlight>
              </a:rPr>
              <a:t>: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EB59-AE21-4C84-A022-EA854AB5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PageFactory</a:t>
            </a:r>
            <a:r>
              <a:rPr lang="en-US" dirty="0"/>
              <a:t> class for exposing elements from a page</a:t>
            </a:r>
          </a:p>
          <a:p>
            <a:r>
              <a:rPr lang="en-US" dirty="0"/>
              <a:t>Using the </a:t>
            </a:r>
            <a:r>
              <a:rPr lang="en-US" dirty="0" err="1"/>
              <a:t>PageFactory</a:t>
            </a:r>
            <a:r>
              <a:rPr lang="en-US" dirty="0"/>
              <a:t> class for exposing an operation on a page</a:t>
            </a:r>
          </a:p>
          <a:p>
            <a:r>
              <a:rPr lang="en-US" dirty="0"/>
              <a:t>Implementing nested Page Object instances</a:t>
            </a:r>
          </a:p>
        </p:txBody>
      </p:sp>
    </p:spTree>
    <p:extLst>
      <p:ext uri="{BB962C8B-B14F-4D97-AF65-F5344CB8AC3E}">
        <p14:creationId xmlns:p14="http://schemas.microsoft.com/office/powerpoint/2010/main" val="246878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C28A-C387-4432-96C4-ED3DBEBD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online learning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C4A9-59CE-431B-9AD3-DF918B47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https://automationstepbystep.com/</a:t>
            </a:r>
            <a:r>
              <a:rPr lang="en-US" dirty="0"/>
              <a:t>  </a:t>
            </a:r>
          </a:p>
          <a:p>
            <a:r>
              <a:rPr lang="en-US" dirty="0"/>
              <a:t>https://www.youtube.com/channel/UCO1aucBAJgFR8odzfXOZ5uw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8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607-8598-47AE-B1DC-639AEBC1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FBC1-1AA4-4181-8F4A-69B3D2E6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ighlight>
                  <a:srgbClr val="00FF00"/>
                </a:highlight>
                <a:hlinkClick r:id="rId2"/>
              </a:rPr>
              <a:t>What is BDD?</a:t>
            </a:r>
          </a:p>
          <a:p>
            <a:r>
              <a:rPr lang="en-US" dirty="0">
                <a:hlinkClick r:id="rId2"/>
              </a:rPr>
              <a:t>https://www.youtube.com/watch?v=cq_3wPnaX-w&amp;list=PLhW3qG5bs-L_hJZ3Nfg70ejkH3ktyzy34&amp;index=1</a:t>
            </a:r>
          </a:p>
          <a:p>
            <a:r>
              <a:rPr lang="en-US" dirty="0">
                <a:hlinkClick r:id="rId2"/>
              </a:rPr>
              <a:t>https://www.youtube.com/watch?v=4e9vhX7ZuCw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download cucumber jar:</a:t>
            </a:r>
          </a:p>
          <a:p>
            <a:r>
              <a:rPr lang="en-US" dirty="0">
                <a:hlinkClick r:id="rId3"/>
              </a:rPr>
              <a:t>https://mvnrepository.com/artifact/io.cucumber/cucumber-java</a:t>
            </a:r>
            <a:endParaRPr lang="en-US" dirty="0"/>
          </a:p>
          <a:p>
            <a:r>
              <a:rPr lang="en-US" b="1" dirty="0"/>
              <a:t>For generating cucumber functions:</a:t>
            </a:r>
          </a:p>
          <a:p>
            <a:r>
              <a:rPr lang="en-US" dirty="0"/>
              <a:t>https://chrome.google.com/webstore/detail/tidy-gherkin/nobemmencanophcnicjhfhnjiimegjeo?hl=en-GB</a:t>
            </a:r>
          </a:p>
        </p:txBody>
      </p:sp>
    </p:spTree>
    <p:extLst>
      <p:ext uri="{BB962C8B-B14F-4D97-AF65-F5344CB8AC3E}">
        <p14:creationId xmlns:p14="http://schemas.microsoft.com/office/powerpoint/2010/main" val="204153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0C6A-CCB6-4518-A16A-4171B6C0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Cucumber execution flow: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DCBE1-6DD5-46A8-A2BE-98473017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59" y="1690688"/>
            <a:ext cx="9072081" cy="41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8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F370-8E24-47E2-996A-9DAC2024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FA6A-5A94-4CFF-8247-E25220D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Access to company Git URL</a:t>
            </a:r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dirty="0">
                <a:hlinkClick r:id="rId2"/>
              </a:rPr>
              <a:t>https://git.symphony.com/login?nextUrl=%2Fdashboard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C0B21-3807-4DBA-BFD2-C29D392F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167" y="3018588"/>
            <a:ext cx="8030966" cy="34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19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26E7-84BF-4D73-9475-E68F2468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select Repo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EFA35-5211-4330-B170-8FBDB80B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83" y="1932278"/>
            <a:ext cx="10096072" cy="38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18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8312-910F-4E78-9020-6F5AE2F7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SSH key: </a:t>
            </a:r>
            <a:r>
              <a:rPr lang="en-US" sz="2400" dirty="0"/>
              <a:t>(1</a:t>
            </a:r>
            <a:r>
              <a:rPr lang="en-US" sz="2400" baseline="30000" dirty="0"/>
              <a:t>st</a:t>
            </a:r>
            <a:r>
              <a:rPr lang="en-US" sz="2400" dirty="0"/>
              <a:t> - Download PuTTY Key Generator)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25F71-4ED0-4EF7-966A-3F5FD9E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567" y="1767473"/>
            <a:ext cx="4758539" cy="47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6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C409-CB87-4F79-8E26-AD8E6F2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Selenium WebDriver: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EC673-BCFC-4396-A325-C41944D066C2}"/>
              </a:ext>
            </a:extLst>
          </p:cNvPr>
          <p:cNvSpPr/>
          <p:nvPr/>
        </p:nvSpPr>
        <p:spPr>
          <a:xfrm>
            <a:off x="5739829" y="15062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Checking an element's text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Checking an element's presence/status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Checking an element's attribute values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mouse and keyboard events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(http://beej.us/blog/data/drag-n-drop/)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Performing double-click on an element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Performing drag-and-drop operations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Executing JavaScript code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For frames: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https://www.tutorialspoint.com/html/html_frames.htm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C5B58D-3991-46E9-B541-A5FD71F83AEF}"/>
              </a:ext>
            </a:extLst>
          </p:cNvPr>
          <p:cNvSpPr/>
          <p:nvPr/>
        </p:nvSpPr>
        <p:spPr>
          <a:xfrm>
            <a:off x="838200" y="50285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Selenium useful links:</a:t>
            </a:r>
          </a:p>
          <a:p>
            <a:r>
              <a:rPr lang="en-US" dirty="0"/>
              <a:t>https://www.softwaretestingmaterial.com/selenium-wait-commands/</a:t>
            </a:r>
          </a:p>
        </p:txBody>
      </p:sp>
    </p:spTree>
    <p:extLst>
      <p:ext uri="{BB962C8B-B14F-4D97-AF65-F5344CB8AC3E}">
        <p14:creationId xmlns:p14="http://schemas.microsoft.com/office/powerpoint/2010/main" val="3226802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EBEAD-76DC-46EF-BDC8-9E24D606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Update ssh key in Git Manage Account: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4D79E-AA67-413A-9B47-344AAFD3F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05" b="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1171-B187-4634-B224-DA0D4A0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 conflicts: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F86F-605E-4784-B7D1-601667BA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https://www.youtube.com/watch?app=desktop&amp;v=RxunYSzMNKM</a:t>
            </a:r>
          </a:p>
        </p:txBody>
      </p:sp>
    </p:spTree>
    <p:extLst>
      <p:ext uri="{BB962C8B-B14F-4D97-AF65-F5344CB8AC3E}">
        <p14:creationId xmlns:p14="http://schemas.microsoft.com/office/powerpoint/2010/main" val="741966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59E3-15BE-4FAB-AF04-FC4D76D6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Git repo creation: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2C9F-9292-4776-A23F-FC1ABF44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https://www.youtube.com/watch?v=pwP9zimYec4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https://github.com/GuruprasadQE/my-maven-projA.git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0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E741-1CBE-4C4A-AFF6-53FEC5F3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0093-1EEA-4941-AEBE-9FBC7AC6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Maven </a:t>
            </a:r>
          </a:p>
          <a:p>
            <a:r>
              <a:rPr lang="en-US" dirty="0">
                <a:highlight>
                  <a:srgbClr val="00FF00"/>
                </a:highlight>
              </a:rPr>
              <a:t>Reporting</a:t>
            </a:r>
          </a:p>
          <a:p>
            <a:r>
              <a:rPr lang="en-US" dirty="0">
                <a:highlight>
                  <a:srgbClr val="00FF00"/>
                </a:highlight>
              </a:rPr>
              <a:t>Git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303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1696-73BE-49F8-8B0A-F386AF2C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Controlling the Selenium WebDriver Test execution Flows: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DF3C1-2977-477F-8F4E-31D7EF167C7D}"/>
              </a:ext>
            </a:extLst>
          </p:cNvPr>
          <p:cNvSpPr/>
          <p:nvPr/>
        </p:nvSpPr>
        <p:spPr>
          <a:xfrm>
            <a:off x="4476108" y="20389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Synchronizing a test with an implicit wait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Synchronizing a test with an explicit wait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Synchronizing a test with custom-</a:t>
            </a:r>
            <a:r>
              <a:rPr lang="en-US" dirty="0" err="1">
                <a:highlight>
                  <a:srgbClr val="00FF00"/>
                </a:highlight>
                <a:latin typeface="Cambria" panose="02040503050406030204" pitchFamily="18" charset="0"/>
              </a:rPr>
              <a:t>expectedconditions</a:t>
            </a:r>
            <a:endParaRPr lang="en-US" dirty="0">
              <a:highlight>
                <a:srgbClr val="00FF00"/>
              </a:highlight>
              <a:latin typeface="Cambria" panose="02040503050406030204" pitchFamily="18" charset="0"/>
            </a:endParaRPr>
          </a:p>
          <a:p>
            <a:r>
              <a:rPr lang="en-US" dirty="0">
                <a:highlight>
                  <a:srgbClr val="00FF00"/>
                </a:highlight>
              </a:rPr>
              <a:t>Handling a simple JavaScript alert</a:t>
            </a:r>
          </a:p>
          <a:p>
            <a:r>
              <a:rPr lang="en-US" dirty="0">
                <a:highlight>
                  <a:srgbClr val="00FF00"/>
                </a:highlight>
              </a:rPr>
              <a:t>Identifying and handling frames/IFRAME</a:t>
            </a:r>
          </a:p>
        </p:txBody>
      </p:sp>
    </p:spTree>
    <p:extLst>
      <p:ext uri="{BB962C8B-B14F-4D97-AF65-F5344CB8AC3E}">
        <p14:creationId xmlns:p14="http://schemas.microsoft.com/office/powerpoint/2010/main" val="366130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7F8-9B2C-4580-8FD3-EA70D865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Synchronization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8F23-EEDD-46F0-9C00-9F57543D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Pageload</a:t>
            </a:r>
            <a:r>
              <a:rPr lang="en-US" dirty="0"/>
              <a:t> : time provided for waiting till page load, if time exceeds </a:t>
            </a:r>
            <a:r>
              <a:rPr lang="en-US" dirty="0" err="1"/>
              <a:t>webdriver</a:t>
            </a:r>
            <a:r>
              <a:rPr lang="en-US" dirty="0"/>
              <a:t> throws an exception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driver.manage</a:t>
            </a:r>
            <a:r>
              <a:rPr lang="en-US" dirty="0">
                <a:highlight>
                  <a:srgbClr val="FFFF00"/>
                </a:highlight>
              </a:rPr>
              <a:t>().timeouts().</a:t>
            </a:r>
            <a:r>
              <a:rPr lang="en-US" dirty="0" err="1">
                <a:highlight>
                  <a:srgbClr val="FFFF00"/>
                </a:highlight>
              </a:rPr>
              <a:t>pageLoadTimeout</a:t>
            </a:r>
            <a:r>
              <a:rPr lang="en-US" dirty="0">
                <a:highlight>
                  <a:srgbClr val="FFFF00"/>
                </a:highlight>
              </a:rPr>
              <a:t>(60, </a:t>
            </a:r>
            <a:r>
              <a:rPr lang="en-US" dirty="0" err="1">
                <a:highlight>
                  <a:srgbClr val="FFFF00"/>
                </a:highlight>
              </a:rPr>
              <a:t>TimeUnit.SECONDS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/>
              <a:t>We can create custom page load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Implicit wait: time provided for waiting till any element is not found(it is generic to all the elements)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driver.manage</a:t>
            </a:r>
            <a:r>
              <a:rPr lang="en-US" dirty="0">
                <a:highlight>
                  <a:srgbClr val="FFFF00"/>
                </a:highlight>
              </a:rPr>
              <a:t>().timeouts().</a:t>
            </a:r>
            <a:r>
              <a:rPr lang="en-US" dirty="0" err="1">
                <a:highlight>
                  <a:srgbClr val="FFFF00"/>
                </a:highlight>
              </a:rPr>
              <a:t>implicitlyWait</a:t>
            </a:r>
            <a:r>
              <a:rPr lang="en-US" dirty="0">
                <a:highlight>
                  <a:srgbClr val="FFFF00"/>
                </a:highlight>
              </a:rPr>
              <a:t>(45, </a:t>
            </a:r>
            <a:r>
              <a:rPr lang="en-US" dirty="0" err="1">
                <a:highlight>
                  <a:srgbClr val="FFFF00"/>
                </a:highlight>
              </a:rPr>
              <a:t>TimeUnit.SECONDS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8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00AB-60FE-46FD-B457-22475626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Synchronization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0DDA-D973-4D65-B49C-83A4C6BC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Explicit wait: time provided for waiting till a specific element to load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WebDriverWait</a:t>
            </a:r>
            <a:r>
              <a:rPr lang="en-US" sz="2000" dirty="0"/>
              <a:t> </a:t>
            </a:r>
            <a:r>
              <a:rPr lang="en-US" sz="2000" dirty="0" err="1"/>
              <a:t>explicitWait</a:t>
            </a:r>
            <a:r>
              <a:rPr lang="en-US" sz="2000" dirty="0"/>
              <a:t> = new </a:t>
            </a:r>
            <a:r>
              <a:rPr lang="en-US" sz="2000" dirty="0" err="1"/>
              <a:t>WebDriverWait</a:t>
            </a:r>
            <a:r>
              <a:rPr lang="en-US" sz="2000" dirty="0"/>
              <a:t>(driver, 75);      </a:t>
            </a:r>
            <a:r>
              <a:rPr lang="en-US" sz="2000" dirty="0" err="1"/>
              <a:t>explicitWait.until</a:t>
            </a:r>
            <a:r>
              <a:rPr lang="en-US" sz="2000" dirty="0"/>
              <a:t>(</a:t>
            </a:r>
            <a:r>
              <a:rPr lang="en-US" sz="2000" dirty="0" err="1"/>
              <a:t>ExpectedConditions.presenceOfElementLocated</a:t>
            </a:r>
            <a:r>
              <a:rPr lang="en-US" sz="2000" dirty="0"/>
              <a:t>(</a:t>
            </a:r>
            <a:r>
              <a:rPr lang="en-US" sz="2000" dirty="0" err="1"/>
              <a:t>By.cssSelector</a:t>
            </a:r>
            <a:r>
              <a:rPr lang="en-US" sz="2000" dirty="0"/>
              <a:t>(".</a:t>
            </a:r>
            <a:r>
              <a:rPr lang="en-US" sz="2000" dirty="0" err="1"/>
              <a:t>tp</a:t>
            </a:r>
            <a:r>
              <a:rPr lang="en-US" sz="2000" dirty="0"/>
              <a:t>-logo")));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Fluent Wait:  </a:t>
            </a:r>
            <a:r>
              <a:rPr lang="en-US" sz="2000" dirty="0">
                <a:highlight>
                  <a:srgbClr val="FFFF00"/>
                </a:highlight>
              </a:rPr>
              <a:t>Explicit wait + additional polling time + ignoring provided exception</a:t>
            </a:r>
          </a:p>
          <a:p>
            <a:pPr marL="0" indent="0">
              <a:buNone/>
            </a:pPr>
            <a:r>
              <a:rPr lang="en-US" sz="2000" dirty="0"/>
              <a:t> //Fluent wait</a:t>
            </a:r>
          </a:p>
          <a:p>
            <a:pPr marL="0" indent="0">
              <a:buNone/>
            </a:pPr>
            <a:r>
              <a:rPr lang="en-US" sz="2000" dirty="0"/>
              <a:t>        Wait </a:t>
            </a:r>
            <a:r>
              <a:rPr lang="en-US" sz="2000" dirty="0" err="1"/>
              <a:t>wait</a:t>
            </a:r>
            <a:r>
              <a:rPr lang="en-US" sz="2000" dirty="0"/>
              <a:t> = new </a:t>
            </a:r>
            <a:r>
              <a:rPr lang="en-US" sz="2000" dirty="0" err="1"/>
              <a:t>FluentWait</a:t>
            </a:r>
            <a:r>
              <a:rPr lang="en-US" sz="2000" dirty="0"/>
              <a:t>(driver)</a:t>
            </a:r>
          </a:p>
          <a:p>
            <a:pPr marL="0" indent="0">
              <a:buNone/>
            </a:pPr>
            <a:r>
              <a:rPr lang="en-US" sz="2000" dirty="0"/>
              <a:t>                .</a:t>
            </a:r>
            <a:r>
              <a:rPr lang="en-US" sz="2000" dirty="0" err="1"/>
              <a:t>withTimeout</a:t>
            </a:r>
            <a:r>
              <a:rPr lang="en-US" sz="2000" dirty="0"/>
              <a:t>(75, </a:t>
            </a:r>
            <a:r>
              <a:rPr lang="en-US" sz="2000" dirty="0" err="1"/>
              <a:t>TimeUnit.SECONDS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.</a:t>
            </a:r>
            <a:r>
              <a:rPr lang="en-US" sz="2000" dirty="0" err="1"/>
              <a:t>pollingEvery</a:t>
            </a:r>
            <a:r>
              <a:rPr lang="en-US" sz="2000" dirty="0"/>
              <a:t>(5, </a:t>
            </a:r>
            <a:r>
              <a:rPr lang="en-US" sz="2000" dirty="0" err="1"/>
              <a:t>TimeUnit.SECONDS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.ignoring(</a:t>
            </a:r>
            <a:r>
              <a:rPr lang="en-US" sz="2000" dirty="0" err="1"/>
              <a:t>NoSuchElementException.class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		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wait.until</a:t>
            </a:r>
            <a:r>
              <a:rPr lang="en-US" sz="2000" dirty="0"/>
              <a:t>(</a:t>
            </a:r>
            <a:r>
              <a:rPr lang="en-US" sz="2000" dirty="0" err="1"/>
              <a:t>ExpectedConditions.presenceOfElementLocated</a:t>
            </a:r>
            <a:r>
              <a:rPr lang="en-US" sz="2000" dirty="0"/>
              <a:t>(</a:t>
            </a:r>
            <a:r>
              <a:rPr lang="en-US" sz="2000" dirty="0" err="1"/>
              <a:t>By.cssSelector</a:t>
            </a:r>
            <a:r>
              <a:rPr lang="en-US" sz="2000" dirty="0"/>
              <a:t>(".</a:t>
            </a:r>
            <a:r>
              <a:rPr lang="en-US" sz="2000" dirty="0" err="1"/>
              <a:t>tp</a:t>
            </a:r>
            <a:r>
              <a:rPr lang="en-US" sz="2000" dirty="0"/>
              <a:t>-logo")));</a:t>
            </a:r>
          </a:p>
        </p:txBody>
      </p:sp>
    </p:spTree>
    <p:extLst>
      <p:ext uri="{BB962C8B-B14F-4D97-AF65-F5344CB8AC3E}">
        <p14:creationId xmlns:p14="http://schemas.microsoft.com/office/powerpoint/2010/main" val="363403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DEED-8D15-4E3B-B7D9-A078A4C2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Miscellaneous- </a:t>
            </a:r>
            <a:r>
              <a:rPr lang="en-US" dirty="0" err="1">
                <a:highlight>
                  <a:srgbClr val="00FF00"/>
                </a:highlight>
              </a:rPr>
              <a:t>JavascriptExecutor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8708-0669-42B8-861C-5EFC89F14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do we go for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If any action need to perform on page/element and it is not </a:t>
            </a:r>
            <a:r>
              <a:rPr lang="en-US" dirty="0" err="1"/>
              <a:t>beeing</a:t>
            </a:r>
            <a:r>
              <a:rPr lang="en-US" dirty="0"/>
              <a:t> worked by available </a:t>
            </a:r>
            <a:r>
              <a:rPr lang="en-US" dirty="0" err="1"/>
              <a:t>webdriver</a:t>
            </a:r>
            <a:r>
              <a:rPr lang="en-US" dirty="0"/>
              <a:t> methods or there is no appropriate methods for that, then we go for achieve same by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02650-857E-404C-AF8A-7BB66212534E}"/>
              </a:ext>
            </a:extLst>
          </p:cNvPr>
          <p:cNvSpPr/>
          <p:nvPr/>
        </p:nvSpPr>
        <p:spPr>
          <a:xfrm>
            <a:off x="1938390" y="4001294"/>
            <a:ext cx="9198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Ex: Find java script errors in page</a:t>
            </a:r>
          </a:p>
          <a:p>
            <a:r>
              <a:rPr lang="en-US" dirty="0"/>
              <a:t>   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errorPresent</a:t>
            </a:r>
            <a:r>
              <a:rPr lang="en-US" dirty="0"/>
              <a:t> = false;</a:t>
            </a:r>
          </a:p>
          <a:p>
            <a:r>
              <a:rPr lang="en-US" dirty="0"/>
              <a:t>        </a:t>
            </a:r>
            <a:r>
              <a:rPr lang="en-US" dirty="0" err="1"/>
              <a:t>JavascriptExecutor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= (</a:t>
            </a:r>
            <a:r>
              <a:rPr lang="en-US" dirty="0" err="1"/>
              <a:t>JavascriptExecutor</a:t>
            </a:r>
            <a:r>
              <a:rPr lang="en-US" dirty="0"/>
              <a:t>) driver;</a:t>
            </a:r>
          </a:p>
          <a:p>
            <a:r>
              <a:rPr lang="en-US" dirty="0"/>
              <a:t>        String error = (String) </a:t>
            </a:r>
            <a:r>
              <a:rPr lang="en-US" dirty="0" err="1"/>
              <a:t>js.executeScript</a:t>
            </a:r>
            <a:r>
              <a:rPr lang="en-US" dirty="0"/>
              <a:t>("var error = </a:t>
            </a:r>
            <a:r>
              <a:rPr lang="en-US" dirty="0" err="1"/>
              <a:t>window.onerror</a:t>
            </a:r>
            <a:r>
              <a:rPr lang="en-US" dirty="0"/>
              <a:t>;\n" +</a:t>
            </a:r>
          </a:p>
          <a:p>
            <a:r>
              <a:rPr lang="en-US" dirty="0"/>
              <a:t>                "\t\</a:t>
            </a:r>
            <a:r>
              <a:rPr lang="en-US" dirty="0" err="1"/>
              <a:t>treturn</a:t>
            </a:r>
            <a:r>
              <a:rPr lang="en-US" dirty="0"/>
              <a:t> </a:t>
            </a:r>
            <a:r>
              <a:rPr lang="en-US" dirty="0" err="1"/>
              <a:t>JSON.stringify</a:t>
            </a:r>
            <a:r>
              <a:rPr lang="en-US" dirty="0"/>
              <a:t>(error);");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JSONErrorObject</a:t>
            </a:r>
            <a:r>
              <a:rPr lang="en-US" dirty="0"/>
              <a:t>: " + error+"-"+ </a:t>
            </a:r>
            <a:r>
              <a:rPr lang="en-US" dirty="0" err="1"/>
              <a:t>error.getClass</a:t>
            </a:r>
            <a:r>
              <a:rPr lang="en-US" dirty="0"/>
              <a:t>());</a:t>
            </a:r>
          </a:p>
          <a:p>
            <a:r>
              <a:rPr lang="en-US" dirty="0"/>
              <a:t>        if(!</a:t>
            </a:r>
            <a:r>
              <a:rPr lang="en-US" dirty="0" err="1"/>
              <a:t>error.equals</a:t>
            </a:r>
            <a:r>
              <a:rPr lang="en-US" dirty="0"/>
              <a:t>("null")) </a:t>
            </a:r>
            <a:r>
              <a:rPr lang="en-US" dirty="0" err="1"/>
              <a:t>errorPresent</a:t>
            </a:r>
            <a:r>
              <a:rPr lang="en-US" dirty="0"/>
              <a:t> = true;</a:t>
            </a:r>
          </a:p>
          <a:p>
            <a:r>
              <a:rPr lang="en-US" dirty="0"/>
              <a:t>        return </a:t>
            </a:r>
            <a:r>
              <a:rPr lang="en-US" dirty="0" err="1"/>
              <a:t>errorPresent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75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CA23-82E4-403A-BFA0-192D0123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Selenium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E667-8F6F-41AF-B3BC-5DD8A5E9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Stale element exception </a:t>
            </a:r>
            <a:r>
              <a:rPr lang="en-US" dirty="0"/>
              <a:t>(</a:t>
            </a:r>
            <a:r>
              <a:rPr lang="en-US" b="1" dirty="0"/>
              <a:t>It can be handled using Explicit wait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https://www.selenium.dev/selenium/docs/api/py/common/selenium.common.exceptions.html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https://www.guru99.com/exception-handling-selenium.html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https://www.softwaretestinghelp.com/exception-handling-framework-selenium-tutorial-19/</a:t>
            </a:r>
          </a:p>
        </p:txBody>
      </p:sp>
    </p:spTree>
    <p:extLst>
      <p:ext uri="{BB962C8B-B14F-4D97-AF65-F5344CB8AC3E}">
        <p14:creationId xmlns:p14="http://schemas.microsoft.com/office/powerpoint/2010/main" val="345740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7DBD-6979-44FD-9AA1-B87B7A4A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A027-1A7A-466E-A873-92977D19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Code for selecting date picker/ calendar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https://www.travolook.in/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https://www.virginaustralia.com/</a:t>
            </a:r>
          </a:p>
        </p:txBody>
      </p:sp>
    </p:spTree>
    <p:extLst>
      <p:ext uri="{BB962C8B-B14F-4D97-AF65-F5344CB8AC3E}">
        <p14:creationId xmlns:p14="http://schemas.microsoft.com/office/powerpoint/2010/main" val="107687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1667</Words>
  <Application>Microsoft Office PowerPoint</Application>
  <PresentationFormat>Widescreen</PresentationFormat>
  <Paragraphs>227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Wingdings</vt:lpstr>
      <vt:lpstr>Office Theme</vt:lpstr>
      <vt:lpstr>Selenium</vt:lpstr>
      <vt:lpstr>Understanding HTML / DOM Structure of WebElements: </vt:lpstr>
      <vt:lpstr>Selenium WebDriver:</vt:lpstr>
      <vt:lpstr>Controlling the Selenium WebDriver Test execution Flows:</vt:lpstr>
      <vt:lpstr>Synchronization points</vt:lpstr>
      <vt:lpstr>Synchronization points</vt:lpstr>
      <vt:lpstr>Miscellaneous- JavascriptExecutor</vt:lpstr>
      <vt:lpstr>Selenium Exceptions</vt:lpstr>
      <vt:lpstr>Miscellaneous</vt:lpstr>
      <vt:lpstr>Useful links from google</vt:lpstr>
      <vt:lpstr>Miscellaneous</vt:lpstr>
      <vt:lpstr>Miscellaneous</vt:lpstr>
      <vt:lpstr>Reading Data</vt:lpstr>
      <vt:lpstr>How to pass output of Test-1 as input for Test-2:</vt:lpstr>
      <vt:lpstr>Mysql commands</vt:lpstr>
      <vt:lpstr>Working with browsers:</vt:lpstr>
      <vt:lpstr>TestNG</vt:lpstr>
      <vt:lpstr>TestNG</vt:lpstr>
      <vt:lpstr>Maven:</vt:lpstr>
      <vt:lpstr>Maven plugins:</vt:lpstr>
      <vt:lpstr>Maven lifecycle ‘ mvn clean test</vt:lpstr>
      <vt:lpstr>Test execution flow</vt:lpstr>
      <vt:lpstr>Using the Page Object Model and PageFactory:</vt:lpstr>
      <vt:lpstr>Automation online learning links</vt:lpstr>
      <vt:lpstr>Cucumber</vt:lpstr>
      <vt:lpstr>Cucumber execution flow:</vt:lpstr>
      <vt:lpstr>GIT:</vt:lpstr>
      <vt:lpstr>GIT – select Repo</vt:lpstr>
      <vt:lpstr>Create SSH key: (1st - Download PuTTY Key Generator)</vt:lpstr>
      <vt:lpstr>Update ssh key in Git Manage Account:</vt:lpstr>
      <vt:lpstr>Git Merge conflicts:</vt:lpstr>
      <vt:lpstr>For Git repo creation:</vt:lpstr>
      <vt:lpstr>Project: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P, Guruprasad</dc:creator>
  <cp:lastModifiedBy>P, Guruprasad</cp:lastModifiedBy>
  <cp:revision>15</cp:revision>
  <dcterms:created xsi:type="dcterms:W3CDTF">2020-12-26T05:37:56Z</dcterms:created>
  <dcterms:modified xsi:type="dcterms:W3CDTF">2020-12-27T16:26:21Z</dcterms:modified>
</cp:coreProperties>
</file>