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AB89-1A1C-40C9-B7EA-81AC1A0611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8D0EF-3837-458E-BB0E-0D4F0B03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8D0EF-3837-458E-BB0E-0D4F0B0355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8D0EF-3837-458E-BB0E-0D4F0B0355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D457-1F2C-446D-AD5B-DB0FDBBF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1C70A-1EB9-48AA-9AF6-761AFFD4F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4D40-790A-4D56-8E54-DE53469E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1D02-66C9-41AC-86AB-7EE68880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27BE-6A1E-495E-9AE3-BB42199B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D092-F911-4DE5-8AC6-91F5A73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BC29-F963-4125-A2AA-C0D9BEAB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2947-BF95-46E0-AC33-36FE5C23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2FBE6-8FA5-4EBD-8CE6-1A8E993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398C-3EAC-441C-95D8-5D63A501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40EC8-1A18-4662-801B-048277832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5FC5B-E4B9-478C-9388-DD4702C30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87E3-FAEB-49B1-937B-F2CC74E6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D218-7C55-4717-BDA2-747A0A78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9DDA-1A63-4695-8656-2A99D0D2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44CC-6548-42D3-BA7E-434DDCC7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04F6-06C6-424F-B5CD-BEC0555B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AE7E-A05E-4AE4-8C25-D2A78C9D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7E52-B353-403C-A0AC-C3487741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1AEF-E52E-4BB7-9723-96D2C50B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AB9A-6327-4094-9747-232592D4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5CD6-9501-4BF3-ACB1-EC814B48D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2529-1286-4852-A328-94A517E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7C3E-5E31-4F34-8AB4-B8B73C21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FB5A-ACE5-4E32-875A-4818E36F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0143-CE60-45DC-AB81-6CDEA06A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3328-EB16-4689-8302-6614DABD4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8F8CD-60D2-4CC5-B8A6-BDAA303A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6A62-C828-4A46-8D17-6C60EE3E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3B24-3F38-42F1-816B-C41A56CF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968E-BBDF-474B-9C0A-456C6D7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8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879E-DB63-4F89-A529-2FC97A8F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3C1F1-1E90-47AA-BB69-93458A0B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76C19-01C7-44C4-AF2D-F6C0E209C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1A1BC-41C1-4BAA-8748-5F912CE1E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F06C0-9A6B-47FA-AA33-E1DCABF43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C4169-3924-4207-99FA-C599491A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B9A70-EC7D-4F04-8A4A-97971DDF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92359-C7D7-43BC-8ABE-19AD55BB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C3B4-7A1F-40D1-B1A5-A2636E52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BAA8D-9B95-49C4-8395-F22DEDF6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CA777-B63D-4668-A49D-64B39FEB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7C1A1-0DD4-4A10-B483-100343FC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78F00-1DD7-4EF9-9642-4C90E33A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A899A-D183-4476-9EA3-D26A5514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E2E2-DDAC-4EBA-9F12-2EF9BF73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66A7-1923-427E-889A-6C6F9678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F9B4-3496-4761-8E64-DFEC9E11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32A48-8073-4C24-AC06-805B9495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9C86E-1B41-4BFF-8552-16EB630C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D5228-7A9B-419B-8EBC-93875430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0FAF-F593-43D5-A210-F8341B21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5FC-CD4E-4CCB-A192-CE662EBC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60FB6-FF16-4202-B80F-23ED8E03F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900A-D071-4AA9-8234-AC8618F9A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0F04-BC18-4C52-8E10-93A0095D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D1C0D-57F6-4CBE-9751-CB3125FF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D955A-AA2D-48FB-9469-E40D1F7D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5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50BE-A6E9-4CBE-942C-4ED39FE1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025E-69CE-4CE1-B7F2-10F2F494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B5EC-D585-4CFA-AF23-75ACCB441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7E1A-CA11-4443-A564-A1C95060106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C5693-2EF4-4D88-8245-E8F507855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D720-551E-45F2-9819-6D84B6F34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1F8C-2F34-4A53-B386-00900957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-decompiler.github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dless_web_brows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doc.io/doc/org.seleniumhq.selenium/selenium-htmlunit-driver/latest/org/openqa/selenium/htmlunit/HtmlUnitDriver.html" TargetMode="External"/><Relationship Id="rId5" Type="http://schemas.openxmlformats.org/officeDocument/2006/relationships/hyperlink" Target="https://htmlunit.sourceforge.io/apidocs/com/gargoylesoftware/htmlunit/BrowserVersion.html" TargetMode="External"/><Relationship Id="rId4" Type="http://schemas.openxmlformats.org/officeDocument/2006/relationships/hyperlink" Target="https://en.wikipedia.org/wiki/Java_(programming_language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doc.io/static/org.seleniumhq.selenium/selenium-htmlunit-driver/2.52.0/org/openqa/selenium/htmlunit/HtmlUnitDriver.html#HtmlUnitDriver-boolean-" TargetMode="External"/><Relationship Id="rId7" Type="http://schemas.openxmlformats.org/officeDocument/2006/relationships/hyperlink" Target="https://www.javadoc.io/static/org.seleniumhq.selenium/selenium-htmlunit-driver/2.52.0/org/openqa/selenium/htmlunit/HtmlUnitDriver.html#HtmlUnitDriver-org.openqa.selenium.Capabilities-org.openqa.selenium.Capabilities-" TargetMode="External"/><Relationship Id="rId2" Type="http://schemas.openxmlformats.org/officeDocument/2006/relationships/hyperlink" Target="https://www.javadoc.io/static/org.seleniumhq.selenium/selenium-htmlunit-driver/2.52.0/org/openqa/selenium/htmlunit/HtmlUnitDriver.html#HtmlUnitDriver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doc.io/static/org.seleniumhq.selenium/selenium-htmlunit-driver/2.52.0/org/openqa/selenium/htmlunit/HtmlUnitDriver.html#HtmlUnitDriver-org.openqa.selenium.Capabilities-" TargetMode="External"/><Relationship Id="rId5" Type="http://schemas.openxmlformats.org/officeDocument/2006/relationships/hyperlink" Target="https://www.javadoc.io/static/org.seleniumhq.selenium/selenium-htmlunit-driver/2.52.0/org/openqa/selenium/htmlunit/HtmlUnitDriver.html#HtmlUnitDriver-com.gargoylesoftware.htmlunit.BrowserVersion-boolean-" TargetMode="External"/><Relationship Id="rId4" Type="http://schemas.openxmlformats.org/officeDocument/2006/relationships/hyperlink" Target="https://www.javadoc.io/static/org.seleniumhq.selenium/selenium-htmlunit-driver/2.52.0/org/openqa/selenium/htmlunit/HtmlUnitDriver.html#HtmlUnitDriver-com.gargoylesoftware.htmlunit.BrowserVersion-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lenium.dev/selenium/docs/api/java/org/openqa/selenium/WebDrive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hitecircleschool.com/explicit-wait-demo1/" TargetMode="External"/><Relationship Id="rId2" Type="http://schemas.openxmlformats.org/officeDocument/2006/relationships/hyperlink" Target="https://whitecircleschool.com/implicitwai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leniumHQ/selenium/wiki/JsonWireProtoco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44F1-F2AA-46B3-BB59-FCB905523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Selenium-3 WebDriver</a:t>
            </a:r>
          </a:p>
        </p:txBody>
      </p:sp>
    </p:spTree>
    <p:extLst>
      <p:ext uri="{BB962C8B-B14F-4D97-AF65-F5344CB8AC3E}">
        <p14:creationId xmlns:p14="http://schemas.microsoft.com/office/powerpoint/2010/main" val="399957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D5FC-A204-44F8-8529-7585FB49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Properties File: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59ADB-9F0F-4FDF-AC7E-CB95C455A7C3}"/>
              </a:ext>
            </a:extLst>
          </p:cNvPr>
          <p:cNvSpPr/>
          <p:nvPr/>
        </p:nvSpPr>
        <p:spPr>
          <a:xfrm>
            <a:off x="1147280" y="1690688"/>
            <a:ext cx="94351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 : Create a object of class Properties class </a:t>
            </a:r>
          </a:p>
          <a:p>
            <a:r>
              <a:rPr lang="en-US" dirty="0"/>
              <a:t> Properties prop = new Properties(); </a:t>
            </a:r>
          </a:p>
          <a:p>
            <a:endParaRPr lang="en-US" b="1" dirty="0"/>
          </a:p>
          <a:p>
            <a:r>
              <a:rPr lang="en-US" b="1" dirty="0"/>
              <a:t>STEP 2 : Create a object of class </a:t>
            </a:r>
            <a:r>
              <a:rPr lang="en-US" b="1" dirty="0" err="1"/>
              <a:t>OutputStream</a:t>
            </a:r>
            <a:r>
              <a:rPr lang="en-US" b="1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OutputStream</a:t>
            </a:r>
            <a:r>
              <a:rPr lang="en-US" dirty="0"/>
              <a:t> output = new </a:t>
            </a:r>
            <a:r>
              <a:rPr lang="en-US" dirty="0" err="1"/>
              <a:t>FileOutputStream</a:t>
            </a:r>
            <a:r>
              <a:rPr lang="en-US" dirty="0"/>
              <a:t>("location of properties file"); </a:t>
            </a:r>
          </a:p>
          <a:p>
            <a:endParaRPr lang="en-US" dirty="0"/>
          </a:p>
          <a:p>
            <a:r>
              <a:rPr lang="en-US" b="1" dirty="0"/>
              <a:t>STEP 3 : Set values </a:t>
            </a:r>
          </a:p>
          <a:p>
            <a:r>
              <a:rPr lang="en-US" dirty="0"/>
              <a:t> </a:t>
            </a:r>
            <a:r>
              <a:rPr lang="en-US" dirty="0" err="1"/>
              <a:t>prop.setProperty</a:t>
            </a:r>
            <a:r>
              <a:rPr lang="en-US" dirty="0"/>
              <a:t>(“browser", “chrome"); </a:t>
            </a:r>
          </a:p>
          <a:p>
            <a:endParaRPr lang="en-US" dirty="0"/>
          </a:p>
          <a:p>
            <a:r>
              <a:rPr lang="en-US" b="1" dirty="0"/>
              <a:t>STEP 4 : Store values in properties file </a:t>
            </a:r>
          </a:p>
          <a:p>
            <a:r>
              <a:rPr lang="en-US" dirty="0"/>
              <a:t> </a:t>
            </a:r>
            <a:r>
              <a:rPr lang="en-US" dirty="0" err="1"/>
              <a:t>prop.store</a:t>
            </a:r>
            <a:r>
              <a:rPr lang="en-US" dirty="0"/>
              <a:t>(output, "comments"); </a:t>
            </a:r>
          </a:p>
          <a:p>
            <a:endParaRPr lang="en-US" dirty="0"/>
          </a:p>
          <a:p>
            <a:r>
              <a:rPr lang="en-US" dirty="0"/>
              <a:t>*** Here,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– set the key, value to property file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– store the property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CE138-37A4-42E0-9B59-A27185FD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How to run a executable/runnable jar file from cmd: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C22-7E5C-4FB2-B0FD-8DFEBAFF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Cmd cd to the folder (where jar file is located)</a:t>
            </a:r>
          </a:p>
          <a:p>
            <a:r>
              <a:rPr lang="en-US" sz="2000"/>
              <a:t>Java  - jar ‘File.jar’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AA2DC-DFA2-44B0-9829-A4C79E45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49" y="2763534"/>
            <a:ext cx="6894236" cy="969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B56F7-0894-4C36-83BF-561E6CCDCCC4}"/>
              </a:ext>
            </a:extLst>
          </p:cNvPr>
          <p:cNvSpPr/>
          <p:nvPr/>
        </p:nvSpPr>
        <p:spPr>
          <a:xfrm>
            <a:off x="4684949" y="5116237"/>
            <a:ext cx="500778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Also, for converting .class file in to .java file </a:t>
            </a:r>
          </a:p>
          <a:p>
            <a:r>
              <a:rPr lang="en-US" sz="28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http://java-decompiler.github.io/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56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0897-4913-4118-B330-CE3AD310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Run on Headless Browsers: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BA54-B728-41FC-B623-04AB355C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Headless Browsers: </a:t>
            </a:r>
            <a:r>
              <a:rPr lang="en-US" dirty="0"/>
              <a:t>Browsers without GUI</a:t>
            </a:r>
          </a:p>
          <a:p>
            <a:pPr marL="0" indent="0">
              <a:buNone/>
            </a:pPr>
            <a:r>
              <a:rPr lang="en-US" dirty="0"/>
              <a:t>Ex:  </a:t>
            </a:r>
            <a:r>
              <a:rPr lang="en-US" dirty="0" err="1"/>
              <a:t>PhontumJs</a:t>
            </a:r>
            <a:r>
              <a:rPr lang="en-US" dirty="0"/>
              <a:t>, </a:t>
            </a:r>
            <a:r>
              <a:rPr lang="en-US" dirty="0" err="1"/>
              <a:t>HtmlUnitBrowser</a:t>
            </a:r>
            <a:r>
              <a:rPr lang="en-US" dirty="0"/>
              <a:t>, </a:t>
            </a:r>
            <a:r>
              <a:rPr lang="en-US" dirty="0" err="1"/>
              <a:t>ZombieJs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Why? </a:t>
            </a:r>
          </a:p>
          <a:p>
            <a:pPr marL="0" indent="0">
              <a:buNone/>
            </a:pPr>
            <a:r>
              <a:rPr lang="en-US" sz="2400" b="1" dirty="0"/>
              <a:t>- </a:t>
            </a:r>
            <a:r>
              <a:rPr lang="en-US" sz="2000" dirty="0"/>
              <a:t>To run the tests on systems like </a:t>
            </a:r>
            <a:r>
              <a:rPr lang="en-US" sz="2000" dirty="0" err="1"/>
              <a:t>linux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(without GUI)</a:t>
            </a:r>
          </a:p>
          <a:p>
            <a:pPr>
              <a:buFontTx/>
              <a:buChar char="-"/>
            </a:pPr>
            <a:r>
              <a:rPr lang="en-US" sz="2000" dirty="0"/>
              <a:t>To simulate multiple browser behavior on a single machine</a:t>
            </a:r>
          </a:p>
          <a:p>
            <a:pPr>
              <a:buFontTx/>
              <a:buChar char="-"/>
            </a:pPr>
            <a:r>
              <a:rPr lang="en-US" sz="2000" dirty="0"/>
              <a:t>To use minimal resources </a:t>
            </a:r>
          </a:p>
          <a:p>
            <a:pPr marL="0" indent="0">
              <a:buNone/>
            </a:pPr>
            <a:r>
              <a:rPr lang="en-US" sz="2400" b="1" dirty="0"/>
              <a:t>Challenges:</a:t>
            </a:r>
          </a:p>
          <a:p>
            <a:pPr>
              <a:buFontTx/>
              <a:buChar char="-"/>
            </a:pPr>
            <a:r>
              <a:rPr lang="en-US" sz="2000" dirty="0"/>
              <a:t>Synchronization issues</a:t>
            </a:r>
          </a:p>
          <a:p>
            <a:pPr>
              <a:buFontTx/>
              <a:buChar char="-"/>
            </a:pPr>
            <a:r>
              <a:rPr lang="en-US" sz="2000" dirty="0"/>
              <a:t>It may throw unexpected errors those are not observed in real browsers</a:t>
            </a:r>
          </a:p>
        </p:txBody>
      </p:sp>
    </p:spTree>
    <p:extLst>
      <p:ext uri="{BB962C8B-B14F-4D97-AF65-F5344CB8AC3E}">
        <p14:creationId xmlns:p14="http://schemas.microsoft.com/office/powerpoint/2010/main" val="143980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33A2-1914-4C6F-9566-FEE20952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Xvfb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sz="2800" dirty="0"/>
              <a:t>it is a server which performs Graphical operations in memory without showing anything on the screen.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9975-1E2E-4B30-B4F1-572C91BF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References: </a:t>
            </a:r>
          </a:p>
          <a:p>
            <a:r>
              <a:rPr lang="en-US" b="1" dirty="0"/>
              <a:t>Headless Browsers list - </a:t>
            </a:r>
            <a:r>
              <a:rPr lang="en-US" dirty="0"/>
              <a:t>https://gist.github.com/evandrix/3694955 </a:t>
            </a:r>
            <a:r>
              <a:rPr lang="en-US" dirty="0" err="1"/>
              <a:t>Xvfb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 err="1"/>
              <a:t>wikipedia</a:t>
            </a:r>
            <a:r>
              <a:rPr lang="en-US" dirty="0"/>
              <a:t> - https://en.wikipedia.org/wiki/Xvfb </a:t>
            </a:r>
            <a:r>
              <a:rPr lang="en-US" dirty="0" err="1"/>
              <a:t>Xvfb</a:t>
            </a:r>
            <a:r>
              <a:rPr lang="en-US" dirty="0"/>
              <a:t> </a:t>
            </a:r>
          </a:p>
          <a:p>
            <a:r>
              <a:rPr lang="en-US" b="1" dirty="0"/>
              <a:t>Jenkins Plugin </a:t>
            </a:r>
            <a:r>
              <a:rPr lang="en-US" dirty="0"/>
              <a:t>- https://wiki.jenkins-ci.org/display/JENKINS/ </a:t>
            </a:r>
            <a:r>
              <a:rPr lang="en-US" dirty="0" err="1"/>
              <a:t>Xvfb+Plugin</a:t>
            </a:r>
            <a:r>
              <a:rPr lang="en-US" dirty="0"/>
              <a:t> </a:t>
            </a:r>
          </a:p>
          <a:p>
            <a:r>
              <a:rPr lang="en-US" b="1" dirty="0"/>
              <a:t>Stack Overflow </a:t>
            </a:r>
            <a:r>
              <a:rPr lang="en-US" dirty="0"/>
              <a:t>- http://stackoverflow.com/questions/31848410/ selenium-test-execution-via-jenkins-on-linux-machine-without-guicli-only-he</a:t>
            </a:r>
          </a:p>
        </p:txBody>
      </p:sp>
    </p:spTree>
    <p:extLst>
      <p:ext uri="{BB962C8B-B14F-4D97-AF65-F5344CB8AC3E}">
        <p14:creationId xmlns:p14="http://schemas.microsoft.com/office/powerpoint/2010/main" val="3439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C93F-15E7-4384-B5DB-3FD97562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HtmlUnit</a:t>
            </a:r>
            <a:r>
              <a:rPr lang="en-US" b="1" dirty="0"/>
              <a:t> – </a:t>
            </a:r>
            <a:r>
              <a:rPr lang="en-US" b="1" dirty="0" err="1"/>
              <a:t>HtmlUnitDriver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903E-9E18-495B-B6ED-DA0F43CF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HtmlUnit</a:t>
            </a:r>
            <a:r>
              <a:rPr lang="en-US" b="1" dirty="0"/>
              <a:t>: </a:t>
            </a:r>
            <a:r>
              <a:rPr lang="en-US" sz="2400" dirty="0"/>
              <a:t>is a </a:t>
            </a:r>
            <a:r>
              <a:rPr lang="en-US" sz="2400" dirty="0">
                <a:hlinkClick r:id="rId3" tooltip="Headless web brows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headless web browser</a:t>
            </a:r>
            <a:r>
              <a:rPr lang="en-US" sz="2400" dirty="0"/>
              <a:t> written in 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sz="2400" dirty="0"/>
              <a:t>. This headless browser can deal with HTTPS security, basic HTTP authentication, automatic page redirection and other HTTP headers.</a:t>
            </a:r>
          </a:p>
          <a:p>
            <a:r>
              <a:rPr lang="en-US" sz="2400" b="1" dirty="0" err="1"/>
              <a:t>HtmlUnitDriver</a:t>
            </a:r>
            <a:r>
              <a:rPr lang="en-US" sz="2400" dirty="0"/>
              <a:t>: it is a class implements with WebDriver Interface</a:t>
            </a:r>
          </a:p>
          <a:p>
            <a:pPr marL="0" indent="0">
              <a:buNone/>
            </a:pPr>
            <a:r>
              <a:rPr lang="en-US" sz="2400" b="1" dirty="0"/>
              <a:t>To run the test on </a:t>
            </a:r>
            <a:r>
              <a:rPr lang="en-US" sz="2400" b="1" dirty="0" err="1"/>
              <a:t>HtmlUnit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                       </a:t>
            </a:r>
            <a:r>
              <a:rPr lang="en-US" sz="2000" dirty="0" err="1"/>
              <a:t>HtmlUnitDriver</a:t>
            </a:r>
            <a:r>
              <a:rPr lang="en-US" sz="2000" dirty="0"/>
              <a:t> driver = </a:t>
            </a:r>
            <a:r>
              <a:rPr lang="en-US" sz="2000" dirty="0">
                <a:highlight>
                  <a:srgbClr val="FFFF00"/>
                </a:highlight>
              </a:rPr>
              <a:t>new </a:t>
            </a:r>
            <a:r>
              <a:rPr lang="en-US" sz="2000" dirty="0" err="1">
                <a:highlight>
                  <a:srgbClr val="FFFF00"/>
                </a:highlight>
              </a:rPr>
              <a:t>HtmlUnitDriver</a:t>
            </a:r>
            <a:r>
              <a:rPr lang="en-US" sz="2000" dirty="0"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r>
              <a:rPr lang="en-US" sz="2400" b="1" dirty="0"/>
              <a:t>To run the test on </a:t>
            </a:r>
            <a:r>
              <a:rPr lang="en-US" sz="2400" b="1" dirty="0" err="1"/>
              <a:t>HtmlUnit</a:t>
            </a:r>
            <a:r>
              <a:rPr lang="en-US" sz="2400" b="1" dirty="0"/>
              <a:t> with real browser version like chrome, </a:t>
            </a:r>
            <a:r>
              <a:rPr lang="en-US" sz="2400" b="1" dirty="0" err="1"/>
              <a:t>firefox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                        </a:t>
            </a:r>
            <a:r>
              <a:rPr lang="en-US" sz="2000" dirty="0" err="1"/>
              <a:t>HtmlUnitDriver</a:t>
            </a:r>
            <a:r>
              <a:rPr lang="en-US" sz="2000" dirty="0"/>
              <a:t> driver  = </a:t>
            </a:r>
            <a:r>
              <a:rPr lang="en-US" sz="2000" dirty="0">
                <a:highlight>
                  <a:srgbClr val="FFFF00"/>
                </a:highlight>
              </a:rPr>
              <a:t>new </a:t>
            </a:r>
            <a:r>
              <a:rPr lang="en-US" sz="2000" dirty="0" err="1">
                <a:highlight>
                  <a:srgbClr val="FFFF00"/>
                </a:highlight>
              </a:rPr>
              <a:t>HtmlUnitDriver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BrowserVersion.CHROME</a:t>
            </a:r>
            <a:r>
              <a:rPr lang="en-US" sz="20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D7B14-6395-497D-B5BD-AA45B8E9FE1D}"/>
              </a:ext>
            </a:extLst>
          </p:cNvPr>
          <p:cNvSpPr/>
          <p:nvPr/>
        </p:nvSpPr>
        <p:spPr>
          <a:xfrm>
            <a:off x="417815" y="5388570"/>
            <a:ext cx="11578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https://htmlunit.sourceforge.io/apidocs/com/gargoylesoftware/htmlunit/BrowserVersion.html</a:t>
            </a:r>
            <a:endParaRPr lang="en-US" dirty="0"/>
          </a:p>
          <a:p>
            <a:r>
              <a:rPr lang="en-US" dirty="0">
                <a:hlinkClick r:id="rId6"/>
              </a:rPr>
              <a:t>https://www.javadoc.io/doc/org.seleniumhq.selenium/selenium-htmlunit-driver/latest/org/openqa/selenium/htmlunit/HtmlUnitDriver.html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EB374-FC9D-4F14-8372-964A0BC7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HtmlUnitDriver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D5852B-AD31-4B15-922E-BF6DFD813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550473"/>
              </p:ext>
            </p:extLst>
          </p:nvPr>
        </p:nvGraphicFramePr>
        <p:xfrm>
          <a:off x="894927" y="1675227"/>
          <a:ext cx="10402147" cy="4625958"/>
        </p:xfrm>
        <a:graphic>
          <a:graphicData uri="http://schemas.openxmlformats.org/drawingml/2006/table">
            <a:tbl>
              <a:tblPr firstRow="1" bandRow="1"/>
              <a:tblGrid>
                <a:gridCol w="10402147">
                  <a:extLst>
                    <a:ext uri="{9D8B030D-6E8A-4147-A177-3AD203B41FA5}">
                      <a16:colId xmlns:a16="http://schemas.microsoft.com/office/drawing/2014/main" val="3551855436"/>
                    </a:ext>
                  </a:extLst>
                </a:gridCol>
              </a:tblGrid>
              <a:tr h="388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Constructor and Description</a:t>
                      </a:r>
                    </a:p>
                  </a:txBody>
                  <a:tcPr marL="45306" marR="19417" marT="51779" marB="1941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83138"/>
                  </a:ext>
                </a:extLst>
              </a:tr>
              <a:tr h="388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2"/>
                        </a:rPr>
                        <a:t>HtmlUnitDriver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Constructs a new instance with JavaScript disabled, and the default </a:t>
                      </a:r>
                      <a:r>
                        <a:rPr lang="en-US" sz="18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BrowserVersion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/</a:t>
                      </a:r>
                      <a:r>
                        <a:rPr lang="en-US" sz="1800" dirty="0" err="1">
                          <a:solidFill>
                            <a:srgbClr val="474747"/>
                          </a:solidFill>
                          <a:effectLst/>
                          <a:highlight>
                            <a:srgbClr val="FFFF00"/>
                          </a:highlight>
                          <a:latin typeface="DejaVu Serif"/>
                        </a:rPr>
                        <a:t>HtmlUnit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64723" marR="19417" marT="51779" marB="1941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95875"/>
                  </a:ext>
                </a:extLst>
              </a:tr>
              <a:tr h="6676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HtmlUnitDriver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boolean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enableJavascript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Constructs a new instance, specify JavaScript support and using the default </a:t>
                      </a:r>
                      <a:r>
                        <a:rPr lang="en-US" sz="18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BrowserVersion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64723" marR="19417" marT="51779" marB="1941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16170"/>
                  </a:ext>
                </a:extLst>
              </a:tr>
              <a:tr h="6676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4"/>
                        </a:rPr>
                        <a:t>HtmlUnitDriver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com.gargoylesoftware.htmlunit.BrowserVersion</a:t>
                      </a:r>
                      <a:r>
                        <a:rPr lang="en-US" sz="1800" dirty="0">
                          <a:effectLst/>
                        </a:rPr>
                        <a:t> version)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Constructs a new instance with the specified </a:t>
                      </a:r>
                      <a:r>
                        <a:rPr lang="en-US" sz="18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BrowserVersion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64723" marR="19417" marT="51779" marB="1941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004527"/>
                  </a:ext>
                </a:extLst>
              </a:tr>
              <a:tr h="9472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HtmlUnitDriver</a:t>
                      </a:r>
                      <a:r>
                        <a:rPr lang="en-US" sz="1800">
                          <a:effectLst/>
                        </a:rPr>
                        <a:t>(com.gargoylesoftware.htmlunit.BrowserVersion version, boolean enableJavascript)</a:t>
                      </a:r>
                      <a:r>
                        <a:rPr lang="en-US" sz="18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Constructs a new instance with the specified BrowserVersion and the JavaScript support.</a:t>
                      </a:r>
                    </a:p>
                  </a:txBody>
                  <a:tcPr marL="64723" marR="19417" marT="51779" marB="1941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65379"/>
                  </a:ext>
                </a:extLst>
              </a:tr>
              <a:tr h="6676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effectLst/>
                          <a:hlinkClick r:id="rId6"/>
                        </a:rPr>
                        <a:t>HtmlUnitDriver</a:t>
                      </a:r>
                      <a:r>
                        <a:rPr lang="en-US" sz="1800">
                          <a:effectLst/>
                        </a:rPr>
                        <a:t>(org.openqa.selenium.Capabilities capabilities)</a:t>
                      </a:r>
                      <a:r>
                        <a:rPr lang="en-US" sz="18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Note: There are two configuration modes for the HtmlUnitDriver using this constructor.</a:t>
                      </a:r>
                    </a:p>
                  </a:txBody>
                  <a:tcPr marL="64723" marR="19417" marT="51779" marB="1941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43179"/>
                  </a:ext>
                </a:extLst>
              </a:tr>
              <a:tr h="6676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7"/>
                        </a:rPr>
                        <a:t>HtmlUnitDriver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org.openqa.selenium.Capabilities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desiredCapabilities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org.openqa.selenium.Capabilities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requiredCapabilities</a:t>
                      </a:r>
                      <a:r>
                        <a:rPr lang="en-US" sz="1800" dirty="0">
                          <a:effectLst/>
                        </a:rPr>
                        <a:t>) </a:t>
                      </a:r>
                    </a:p>
                  </a:txBody>
                  <a:tcPr marL="64723" marR="19417" marT="51779" marB="1941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34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1480-BDF0-42BA-A01D-642626A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HtmlUnitDriver</a:t>
            </a:r>
            <a:r>
              <a:rPr lang="en-US" b="1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5ECA2-85DA-40A6-BDD2-6A3B559B22C9}"/>
              </a:ext>
            </a:extLst>
          </p:cNvPr>
          <p:cNvSpPr txBox="1"/>
          <p:nvPr/>
        </p:nvSpPr>
        <p:spPr>
          <a:xfrm>
            <a:off x="760285" y="2630186"/>
            <a:ext cx="6904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HtmlUnitDriver</a:t>
            </a:r>
            <a:r>
              <a:rPr lang="en-US" dirty="0"/>
              <a:t> driver = new </a:t>
            </a:r>
            <a:r>
              <a:rPr lang="en-US" dirty="0" err="1"/>
              <a:t>HtmlUnitDriver</a:t>
            </a:r>
            <a:r>
              <a:rPr lang="en-US" dirty="0"/>
              <a:t>();</a:t>
            </a:r>
          </a:p>
          <a:p>
            <a:r>
              <a:rPr lang="en-US" dirty="0" err="1"/>
              <a:t>HtmlUnitDriver</a:t>
            </a:r>
            <a:r>
              <a:rPr lang="en-US" dirty="0"/>
              <a:t> driver = new </a:t>
            </a:r>
            <a:r>
              <a:rPr lang="en-US" dirty="0" err="1"/>
              <a:t>HtmlUnitDriver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BrowserVersion.CHROME</a:t>
            </a:r>
            <a:r>
              <a:rPr lang="en-US" dirty="0"/>
              <a:t>);</a:t>
            </a:r>
          </a:p>
          <a:p>
            <a:r>
              <a:rPr lang="en-US" dirty="0" err="1"/>
              <a:t>HtmlUnitDriver</a:t>
            </a:r>
            <a:r>
              <a:rPr lang="en-US" dirty="0"/>
              <a:t> driver = new </a:t>
            </a:r>
            <a:r>
              <a:rPr lang="en-US" dirty="0" err="1"/>
              <a:t>HtmlUnitDriver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BrowserVersion.FIREFOX</a:t>
            </a:r>
            <a:r>
              <a:rPr lang="en-US" dirty="0"/>
              <a:t>);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5347C8-8825-43C1-918B-BE2C99B3EBEF}"/>
              </a:ext>
            </a:extLst>
          </p:cNvPr>
          <p:cNvSpPr/>
          <p:nvPr/>
        </p:nvSpPr>
        <p:spPr>
          <a:xfrm>
            <a:off x="8794676" y="1345910"/>
            <a:ext cx="1551398" cy="780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HtmlUnit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DF0CFE-B081-4DCC-BFA1-FAF5FEC22947}"/>
              </a:ext>
            </a:extLst>
          </p:cNvPr>
          <p:cNvSpPr/>
          <p:nvPr/>
        </p:nvSpPr>
        <p:spPr>
          <a:xfrm>
            <a:off x="8794676" y="2702098"/>
            <a:ext cx="1551398" cy="780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Chrome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B2B26F-11A5-44DF-8B5B-8FBDEB89704A}"/>
              </a:ext>
            </a:extLst>
          </p:cNvPr>
          <p:cNvSpPr/>
          <p:nvPr/>
        </p:nvSpPr>
        <p:spPr>
          <a:xfrm>
            <a:off x="8794676" y="4040942"/>
            <a:ext cx="1551398" cy="780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Firefox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52352C-B7A7-4AA6-B241-2D727C3F8931}"/>
              </a:ext>
            </a:extLst>
          </p:cNvPr>
          <p:cNvCxnSpPr>
            <a:endCxn id="5" idx="2"/>
          </p:cNvCxnSpPr>
          <p:nvPr/>
        </p:nvCxnSpPr>
        <p:spPr>
          <a:xfrm flipV="1">
            <a:off x="5157624" y="1736328"/>
            <a:ext cx="3637052" cy="10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09AB34-CDDE-4231-83EE-AAF5C52E073B}"/>
              </a:ext>
            </a:extLst>
          </p:cNvPr>
          <p:cNvCxnSpPr>
            <a:endCxn id="6" idx="2"/>
          </p:cNvCxnSpPr>
          <p:nvPr/>
        </p:nvCxnSpPr>
        <p:spPr>
          <a:xfrm>
            <a:off x="7459035" y="3091851"/>
            <a:ext cx="1335641" cy="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05364-4142-408B-938C-8CFD7DAED564}"/>
              </a:ext>
            </a:extLst>
          </p:cNvPr>
          <p:cNvCxnSpPr>
            <a:endCxn id="7" idx="2"/>
          </p:cNvCxnSpPr>
          <p:nvPr/>
        </p:nvCxnSpPr>
        <p:spPr>
          <a:xfrm>
            <a:off x="7366568" y="3380200"/>
            <a:ext cx="1428108" cy="105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F96591-4965-4B6A-B956-0639905FAD72}"/>
              </a:ext>
            </a:extLst>
          </p:cNvPr>
          <p:cNvSpPr txBox="1"/>
          <p:nvPr/>
        </p:nvSpPr>
        <p:spPr>
          <a:xfrm>
            <a:off x="444576" y="4089372"/>
            <a:ext cx="765145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get the browser client details on which headless browser the test is running</a:t>
            </a:r>
          </a:p>
          <a:p>
            <a:r>
              <a:rPr lang="en-US" b="1" dirty="0"/>
              <a:t>We use </a:t>
            </a:r>
            <a:r>
              <a:rPr lang="en-US" b="1" dirty="0" err="1"/>
              <a:t>WebClient</a:t>
            </a:r>
            <a:r>
              <a:rPr lang="en-US" b="1" dirty="0"/>
              <a:t> class.</a:t>
            </a:r>
          </a:p>
          <a:p>
            <a:endParaRPr lang="en-US" dirty="0"/>
          </a:p>
          <a:p>
            <a:r>
              <a:rPr lang="en-US" sz="1600" dirty="0" err="1">
                <a:highlight>
                  <a:srgbClr val="FFFF00"/>
                </a:highlight>
              </a:rPr>
              <a:t>WebClient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webClient</a:t>
            </a:r>
            <a:r>
              <a:rPr lang="en-US" sz="1600" dirty="0">
                <a:highlight>
                  <a:srgbClr val="FFFF00"/>
                </a:highlight>
              </a:rPr>
              <a:t> = (</a:t>
            </a:r>
            <a:r>
              <a:rPr lang="en-US" sz="1600" dirty="0" err="1">
                <a:highlight>
                  <a:srgbClr val="FFFF00"/>
                </a:highlight>
              </a:rPr>
              <a:t>WebClient</a:t>
            </a:r>
            <a:r>
              <a:rPr lang="en-US" sz="1600" dirty="0">
                <a:highlight>
                  <a:srgbClr val="FFFF00"/>
                </a:highlight>
              </a:rPr>
              <a:t>) get(driver, "</a:t>
            </a:r>
            <a:r>
              <a:rPr lang="en-US" sz="1600" dirty="0" err="1">
                <a:highlight>
                  <a:srgbClr val="FFFF00"/>
                </a:highlight>
              </a:rPr>
              <a:t>webClient</a:t>
            </a:r>
            <a:r>
              <a:rPr lang="en-US" sz="1600" dirty="0">
                <a:highlight>
                  <a:srgbClr val="FFFF00"/>
                </a:highlight>
              </a:rPr>
              <a:t>");</a:t>
            </a:r>
          </a:p>
          <a:p>
            <a:r>
              <a:rPr lang="en-US" sz="1600" dirty="0">
                <a:highlight>
                  <a:srgbClr val="FFFF00"/>
                </a:highlight>
              </a:rPr>
              <a:t>private static Object get(Object </a:t>
            </a:r>
            <a:r>
              <a:rPr lang="en-US" sz="1600" dirty="0" err="1">
                <a:highlight>
                  <a:srgbClr val="FFFF00"/>
                </a:highlight>
              </a:rPr>
              <a:t>object</a:t>
            </a:r>
            <a:r>
              <a:rPr lang="en-US" sz="1600" dirty="0">
                <a:highlight>
                  <a:srgbClr val="FFFF00"/>
                </a:highlight>
              </a:rPr>
              <a:t>, String field) throws</a:t>
            </a:r>
          </a:p>
          <a:p>
            <a:r>
              <a:rPr lang="en-US" sz="1600" dirty="0">
                <a:highlight>
                  <a:srgbClr val="FFFF00"/>
                </a:highlight>
              </a:rPr>
              <a:t>Exception {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Field f = </a:t>
            </a:r>
            <a:r>
              <a:rPr lang="en-US" sz="1600" dirty="0" err="1">
                <a:highlight>
                  <a:srgbClr val="FFFF00"/>
                </a:highlight>
              </a:rPr>
              <a:t>object.getClass</a:t>
            </a:r>
            <a:r>
              <a:rPr lang="en-US" sz="1600" dirty="0">
                <a:highlight>
                  <a:srgbClr val="FFFF00"/>
                </a:highlight>
              </a:rPr>
              <a:t>().</a:t>
            </a:r>
            <a:r>
              <a:rPr lang="en-US" sz="1600" dirty="0" err="1">
                <a:highlight>
                  <a:srgbClr val="FFFF00"/>
                </a:highlight>
              </a:rPr>
              <a:t>getDeclaredField</a:t>
            </a:r>
            <a:r>
              <a:rPr lang="en-US" sz="1600" dirty="0">
                <a:highlight>
                  <a:srgbClr val="FFFF00"/>
                </a:highlight>
              </a:rPr>
              <a:t>(field);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f.setAccessible</a:t>
            </a:r>
            <a:r>
              <a:rPr lang="en-US" sz="1600" dirty="0">
                <a:highlight>
                  <a:srgbClr val="FFFF00"/>
                </a:highlight>
              </a:rPr>
              <a:t>(true);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return </a:t>
            </a:r>
            <a:r>
              <a:rPr lang="en-US" sz="1600" dirty="0" err="1">
                <a:highlight>
                  <a:srgbClr val="FFFF00"/>
                </a:highlight>
              </a:rPr>
              <a:t>f.get</a:t>
            </a:r>
            <a:r>
              <a:rPr lang="en-US" sz="1600" dirty="0">
                <a:highlight>
                  <a:srgbClr val="FFFF00"/>
                </a:highlight>
              </a:rPr>
              <a:t>(object);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110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EEAD-BC5D-4BF3-A5F2-D768C247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run with </a:t>
            </a:r>
            <a:r>
              <a:rPr lang="en-US" b="1" dirty="0" err="1"/>
              <a:t>PhantomJS</a:t>
            </a:r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AFDE-A8E6-4C75-9EF6-3CE1A488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481"/>
            <a:ext cx="10515600" cy="4351338"/>
          </a:xfrm>
        </p:spPr>
        <p:txBody>
          <a:bodyPr/>
          <a:lstStyle/>
          <a:p>
            <a:r>
              <a:rPr lang="en-US" b="1" dirty="0"/>
              <a:t>Note: </a:t>
            </a:r>
            <a:r>
              <a:rPr lang="en-US" dirty="0" err="1"/>
              <a:t>PhantomJs</a:t>
            </a:r>
            <a:r>
              <a:rPr lang="en-US" dirty="0"/>
              <a:t> 2.1 is integrated with Ghost Driver hence there is no need separate installation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u="sng" dirty="0"/>
              <a:t>Import </a:t>
            </a:r>
            <a:r>
              <a:rPr lang="en-US" sz="2400" u="sng" dirty="0" err="1"/>
              <a:t>org.openqa.selenium.phantomjs.PhantomJsDriver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System.setProperty</a:t>
            </a:r>
            <a:r>
              <a:rPr lang="en-US" sz="2400" dirty="0"/>
              <a:t>(“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phantomjs.binary.path</a:t>
            </a:r>
            <a:r>
              <a:rPr lang="en-US" sz="2400" dirty="0" err="1"/>
              <a:t>”,”</a:t>
            </a:r>
            <a:r>
              <a:rPr lang="en-US" sz="2000" dirty="0" err="1">
                <a:highlight>
                  <a:srgbClr val="00FF00"/>
                </a:highlight>
              </a:rPr>
              <a:t>location</a:t>
            </a:r>
            <a:r>
              <a:rPr lang="en-US" sz="2000" dirty="0">
                <a:highlight>
                  <a:srgbClr val="00FF00"/>
                </a:highlight>
              </a:rPr>
              <a:t> path of phantomjs.exe</a:t>
            </a:r>
            <a:r>
              <a:rPr lang="en-US" sz="2400" dirty="0"/>
              <a:t>”);</a:t>
            </a:r>
          </a:p>
          <a:p>
            <a:pPr marL="0" indent="0">
              <a:buNone/>
            </a:pPr>
            <a:r>
              <a:rPr lang="en-US" sz="2400" dirty="0"/>
              <a:t>  WebDriver driver = new </a:t>
            </a:r>
            <a:r>
              <a:rPr lang="en-US" sz="2400" dirty="0" err="1"/>
              <a:t>PhantomJsDriver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90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8B7CF-98ED-4B14-9314-A3B92850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Selenium interaction with PhantomJs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2F1D4-1720-4761-8111-C0FFED2B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843736"/>
            <a:ext cx="6553545" cy="31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2B55-652C-4A09-9829-55C1AA31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Selectors: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446E-A532-4E83-BC02-6634E6E8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DOM: </a:t>
            </a:r>
            <a:r>
              <a:rPr lang="en-US" sz="2000" dirty="0"/>
              <a:t>The rendered html file (after the page is loaded/processed the content and updated by provide JavaScript in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3E2C-01E3-416B-A13B-3D2589C0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WebDriver?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1594-F2CF-44E5-A3F5-6714A3D2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https://www.selenium.dev/selenium/docs/api/java/org/openqa/selenium/WebDriver.html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an interface that consists of all the methods which can be invoked on browser</a:t>
            </a:r>
          </a:p>
          <a:p>
            <a:r>
              <a:rPr lang="en-US" dirty="0"/>
              <a:t>All browser classes like </a:t>
            </a:r>
            <a:r>
              <a:rPr lang="en-US" dirty="0" err="1"/>
              <a:t>FirefoxDriver</a:t>
            </a:r>
            <a:r>
              <a:rPr lang="en-US" dirty="0"/>
              <a:t>, </a:t>
            </a:r>
            <a:r>
              <a:rPr lang="en-US" dirty="0" err="1"/>
              <a:t>ChromeDriver</a:t>
            </a:r>
            <a:r>
              <a:rPr lang="en-US" dirty="0"/>
              <a:t>, </a:t>
            </a:r>
            <a:r>
              <a:rPr lang="en-US" dirty="0" err="1"/>
              <a:t>OperaDriver</a:t>
            </a:r>
            <a:r>
              <a:rPr lang="en-US" dirty="0"/>
              <a:t> are implements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415324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68F4-B101-4D60-B49E-F8064E73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Selenium Waits: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94B1-23C5-4689-8FF7-772686EA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Implicit wait: </a:t>
            </a:r>
            <a:r>
              <a:rPr lang="en-US" sz="2400" dirty="0"/>
              <a:t>It is required wait for to complete certain event in DOM.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  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driver.manage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().timeouts().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implicitilyWait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(30,TimeUnit.SECONDS);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 * It is applicable at driver i.e. for all the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ements</a:t>
            </a: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https://whitecircleschool.com/implicitwait/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b="1" dirty="0"/>
              <a:t>Explicit wait: </a:t>
            </a:r>
            <a:r>
              <a:rPr lang="en-US" sz="2400" dirty="0"/>
              <a:t>explicitly waiting for an element (We use it with Ajax requests)</a:t>
            </a:r>
          </a:p>
          <a:p>
            <a:pPr marL="0" indent="0">
              <a:buNone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https://whitecircleschool.com/explicit-wait-demo1/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 In this case implicit wait does not help.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WebDriverWait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waitExplicit</a:t>
            </a:r>
            <a:r>
              <a:rPr lang="en-US" sz="2000" dirty="0">
                <a:highlight>
                  <a:srgbClr val="FFFF00"/>
                </a:highlight>
              </a:rPr>
              <a:t> =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new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WebDriverWait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(driver,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30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</a:rPr>
              <a:t>waitExplicit.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until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ExpectedConditions.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visibilityOfElementLocated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By.cssSelector</a:t>
            </a:r>
            <a:r>
              <a:rPr lang="en-US" sz="2000" dirty="0">
                <a:highlight>
                  <a:srgbClr val="FFFF00"/>
                </a:highlight>
              </a:rPr>
              <a:t>(“</a:t>
            </a:r>
            <a:r>
              <a:rPr lang="en-US" sz="2000" dirty="0" err="1">
                <a:highlight>
                  <a:srgbClr val="FFFF00"/>
                </a:highlight>
              </a:rPr>
              <a:t>cssValue</a:t>
            </a:r>
            <a:r>
              <a:rPr lang="en-US" sz="2000" dirty="0">
                <a:highlight>
                  <a:srgbClr val="FFFF00"/>
                </a:highlight>
              </a:rPr>
              <a:t>”));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String </a:t>
            </a:r>
            <a:r>
              <a:rPr lang="en-US" sz="2000" dirty="0" err="1">
                <a:highlight>
                  <a:srgbClr val="FFFF00"/>
                </a:highlight>
              </a:rPr>
              <a:t>actualText</a:t>
            </a:r>
            <a:r>
              <a:rPr lang="en-US" sz="2000" dirty="0">
                <a:highlight>
                  <a:srgbClr val="FFFF00"/>
                </a:highlight>
              </a:rPr>
              <a:t> = </a:t>
            </a:r>
            <a:r>
              <a:rPr lang="en-US" sz="2000" dirty="0" err="1">
                <a:highlight>
                  <a:srgbClr val="FFFF00"/>
                </a:highlight>
              </a:rPr>
              <a:t>driver.findElement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By.cssSelector</a:t>
            </a:r>
            <a:r>
              <a:rPr lang="en-US" sz="2000" dirty="0">
                <a:highlight>
                  <a:srgbClr val="FFFF00"/>
                </a:highlight>
              </a:rPr>
              <a:t>(“</a:t>
            </a:r>
            <a:r>
              <a:rPr lang="en-US" sz="2000" dirty="0" err="1">
                <a:highlight>
                  <a:srgbClr val="FFFF00"/>
                </a:highlight>
              </a:rPr>
              <a:t>cssValue</a:t>
            </a:r>
            <a:r>
              <a:rPr lang="en-US" sz="2000" dirty="0">
                <a:highlight>
                  <a:srgbClr val="FFFF00"/>
                </a:highlight>
              </a:rPr>
              <a:t>”)).</a:t>
            </a:r>
            <a:r>
              <a:rPr lang="en-US" sz="2000" dirty="0" err="1">
                <a:highlight>
                  <a:srgbClr val="FFFF00"/>
                </a:highlight>
              </a:rPr>
              <a:t>getText</a:t>
            </a:r>
            <a:r>
              <a:rPr lang="en-US" sz="2000" dirty="0"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</a:rPr>
              <a:t>Default poling period in Implicit and explicit wait =&gt; 0.5 Secs</a:t>
            </a:r>
          </a:p>
        </p:txBody>
      </p:sp>
    </p:spTree>
    <p:extLst>
      <p:ext uri="{BB962C8B-B14F-4D97-AF65-F5344CB8AC3E}">
        <p14:creationId xmlns:p14="http://schemas.microsoft.com/office/powerpoint/2010/main" val="89629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8C03-7658-402A-8FCA-18B056F8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FluentWait</a:t>
            </a:r>
            <a:r>
              <a:rPr lang="en-US" b="1" dirty="0"/>
              <a:t>: </a:t>
            </a:r>
            <a:r>
              <a:rPr lang="en-US" sz="2800" dirty="0" err="1"/>
              <a:t>explicitWait</a:t>
            </a:r>
            <a:r>
              <a:rPr lang="en-US" sz="2800" dirty="0"/>
              <a:t> with user-controlled polling period.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25CB-2623-45E7-979B-C16181BB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  Wait&lt;WebDriver&gt; </a:t>
            </a:r>
            <a:r>
              <a:rPr lang="en-US" sz="2000" dirty="0" err="1"/>
              <a:t>waitEplicit</a:t>
            </a:r>
            <a:r>
              <a:rPr lang="en-US" sz="2000" dirty="0"/>
              <a:t> = new </a:t>
            </a:r>
            <a:r>
              <a:rPr lang="en-US" sz="2000" dirty="0" err="1"/>
              <a:t>FluentWait</a:t>
            </a:r>
            <a:r>
              <a:rPr lang="en-US" sz="2000" dirty="0"/>
              <a:t>&lt;WebDriver&gt;(driver)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.</a:t>
            </a:r>
            <a:r>
              <a:rPr lang="en-US" sz="2000" dirty="0" err="1"/>
              <a:t>withTimeout</a:t>
            </a:r>
            <a:r>
              <a:rPr lang="en-US" sz="2000" dirty="0"/>
              <a:t>(</a:t>
            </a:r>
            <a:r>
              <a:rPr lang="en-US" sz="2000" dirty="0" err="1"/>
              <a:t>Duration.ofSeconds</a:t>
            </a:r>
            <a:r>
              <a:rPr lang="en-US" sz="2000" dirty="0"/>
              <a:t>(30))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.</a:t>
            </a:r>
            <a:r>
              <a:rPr lang="en-US" sz="2000" dirty="0" err="1"/>
              <a:t>polligEvery</a:t>
            </a:r>
            <a:r>
              <a:rPr lang="en-US" sz="2000" dirty="0"/>
              <a:t>(</a:t>
            </a:r>
            <a:r>
              <a:rPr lang="en-US" sz="2000" dirty="0" err="1"/>
              <a:t>Duration.ofSeconds</a:t>
            </a:r>
            <a:r>
              <a:rPr lang="en-US" sz="2000" dirty="0"/>
              <a:t>(2))</a:t>
            </a:r>
          </a:p>
          <a:p>
            <a:pPr marL="0" indent="0">
              <a:buNone/>
            </a:pPr>
            <a:r>
              <a:rPr lang="en-US" sz="2000" dirty="0"/>
              <a:t>	                            .ignoring(</a:t>
            </a:r>
            <a:r>
              <a:rPr lang="en-US" sz="2000" dirty="0" err="1"/>
              <a:t>NoSuchElementException.class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>
                <a:highlight>
                  <a:srgbClr val="FFFF00"/>
                </a:highlight>
              </a:rPr>
              <a:t>waitExplicit.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until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ExpectedConditions.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visibilityOfElementLocated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By.cssSelector</a:t>
            </a:r>
            <a:r>
              <a:rPr lang="en-US" sz="2000" dirty="0">
                <a:highlight>
                  <a:srgbClr val="FFFF00"/>
                </a:highlight>
              </a:rPr>
              <a:t>(“</a:t>
            </a:r>
            <a:r>
              <a:rPr lang="en-US" sz="2000" dirty="0" err="1">
                <a:highlight>
                  <a:srgbClr val="FFFF00"/>
                </a:highlight>
              </a:rPr>
              <a:t>cssValue</a:t>
            </a:r>
            <a:r>
              <a:rPr lang="en-US" sz="2000" dirty="0">
                <a:highlight>
                  <a:srgbClr val="FFFF00"/>
                </a:highlight>
              </a:rPr>
              <a:t>”));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String </a:t>
            </a:r>
            <a:r>
              <a:rPr lang="en-US" sz="2000" dirty="0" err="1">
                <a:highlight>
                  <a:srgbClr val="FFFF00"/>
                </a:highlight>
              </a:rPr>
              <a:t>actualText</a:t>
            </a:r>
            <a:r>
              <a:rPr lang="en-US" sz="2000" dirty="0">
                <a:highlight>
                  <a:srgbClr val="FFFF00"/>
                </a:highlight>
              </a:rPr>
              <a:t> = </a:t>
            </a:r>
            <a:r>
              <a:rPr lang="en-US" sz="2000" dirty="0" err="1">
                <a:highlight>
                  <a:srgbClr val="FFFF00"/>
                </a:highlight>
              </a:rPr>
              <a:t>driver.findElement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By.cssSelector</a:t>
            </a:r>
            <a:r>
              <a:rPr lang="en-US" sz="2000" dirty="0">
                <a:highlight>
                  <a:srgbClr val="FFFF00"/>
                </a:highlight>
              </a:rPr>
              <a:t>(“</a:t>
            </a:r>
            <a:r>
              <a:rPr lang="en-US" sz="2000" dirty="0" err="1">
                <a:highlight>
                  <a:srgbClr val="FFFF00"/>
                </a:highlight>
              </a:rPr>
              <a:t>cssValue</a:t>
            </a:r>
            <a:r>
              <a:rPr lang="en-US" sz="2000" dirty="0">
                <a:highlight>
                  <a:srgbClr val="FFFF00"/>
                </a:highlight>
              </a:rPr>
              <a:t>”)).</a:t>
            </a:r>
            <a:r>
              <a:rPr lang="en-US" sz="2000" dirty="0" err="1">
                <a:highlight>
                  <a:srgbClr val="FFFF00"/>
                </a:highlight>
              </a:rPr>
              <a:t>getText</a:t>
            </a:r>
            <a:r>
              <a:rPr lang="en-US" sz="2000" dirty="0"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8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1859-D430-4A67-9224-309631F0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01CC-5E8A-4704-B14E-4787A1F2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driver.to(“https://Dell.com”);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driver.navigate</a:t>
            </a:r>
            <a:r>
              <a:rPr lang="en-US" dirty="0">
                <a:highlight>
                  <a:srgbClr val="FFFF00"/>
                </a:highlight>
              </a:rPr>
              <a:t>().</a:t>
            </a:r>
            <a:r>
              <a:rPr lang="en-US" dirty="0">
                <a:solidFill>
                  <a:srgbClr val="C00000"/>
                </a:solidFill>
              </a:rPr>
              <a:t>to(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https://facebook.com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driver.navigate</a:t>
            </a:r>
            <a:r>
              <a:rPr lang="en-US" dirty="0">
                <a:highlight>
                  <a:srgbClr val="FFFF00"/>
                </a:highlight>
              </a:rPr>
              <a:t>().</a:t>
            </a:r>
            <a:r>
              <a:rPr lang="en-US" dirty="0">
                <a:solidFill>
                  <a:srgbClr val="C00000"/>
                </a:solidFill>
              </a:rPr>
              <a:t>back();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‘</a:t>
            </a:r>
            <a:r>
              <a:rPr lang="en-US" dirty="0" err="1">
                <a:highlight>
                  <a:srgbClr val="FFFF00"/>
                </a:highlight>
              </a:rPr>
              <a:t>driver.navigate</a:t>
            </a:r>
            <a:r>
              <a:rPr lang="en-US" dirty="0">
                <a:highlight>
                  <a:srgbClr val="FFFF00"/>
                </a:highlight>
              </a:rPr>
              <a:t>().</a:t>
            </a:r>
            <a:r>
              <a:rPr lang="en-US" dirty="0">
                <a:solidFill>
                  <a:srgbClr val="C00000"/>
                </a:solidFill>
              </a:rPr>
              <a:t>forward();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‘</a:t>
            </a:r>
            <a:r>
              <a:rPr lang="en-US" dirty="0" err="1">
                <a:highlight>
                  <a:srgbClr val="FFFF00"/>
                </a:highlight>
              </a:rPr>
              <a:t>driver.navigate</a:t>
            </a:r>
            <a:r>
              <a:rPr lang="en-US" dirty="0">
                <a:highlight>
                  <a:srgbClr val="FFFF00"/>
                </a:highlight>
              </a:rPr>
              <a:t>().</a:t>
            </a:r>
            <a:r>
              <a:rPr lang="en-US" dirty="0">
                <a:solidFill>
                  <a:srgbClr val="C00000"/>
                </a:solidFill>
              </a:rPr>
              <a:t>refresh();</a:t>
            </a:r>
          </a:p>
        </p:txBody>
      </p:sp>
    </p:spTree>
    <p:extLst>
      <p:ext uri="{BB962C8B-B14F-4D97-AF65-F5344CB8AC3E}">
        <p14:creationId xmlns:p14="http://schemas.microsoft.com/office/powerpoint/2010/main" val="36601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69E6-B96A-4986-AC4E-1251F410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need Gecko Driver to work with Firefox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47C2-338F-4A19-B9C1-E6E9EAB9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System.setProperty</a:t>
            </a:r>
            <a:r>
              <a:rPr lang="en-US" sz="2400" dirty="0"/>
              <a:t>(“</a:t>
            </a:r>
            <a:r>
              <a:rPr lang="en-US" sz="2400" dirty="0" err="1">
                <a:solidFill>
                  <a:srgbClr val="FF0000"/>
                </a:solidFill>
              </a:rPr>
              <a:t>webdriver.gecko.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driver</a:t>
            </a:r>
            <a:r>
              <a:rPr lang="en-US" sz="2400" dirty="0" err="1"/>
              <a:t>”,”location</a:t>
            </a:r>
            <a:r>
              <a:rPr lang="en-US" sz="2400" dirty="0"/>
              <a:t> of gecko driver.exe file”</a:t>
            </a:r>
          </a:p>
          <a:p>
            <a:r>
              <a:rPr lang="en-US" sz="2400" dirty="0" err="1"/>
              <a:t>System.setProperty</a:t>
            </a:r>
            <a:r>
              <a:rPr lang="en-US" sz="2400" dirty="0"/>
              <a:t>(“</a:t>
            </a:r>
            <a:r>
              <a:rPr lang="en-US" sz="2400" dirty="0" err="1">
                <a:solidFill>
                  <a:srgbClr val="FF0000"/>
                </a:solidFill>
              </a:rPr>
              <a:t>webdriver.firefox.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bin</a:t>
            </a:r>
            <a:r>
              <a:rPr lang="en-US" sz="2400" dirty="0" err="1"/>
              <a:t>”,”location</a:t>
            </a:r>
            <a:r>
              <a:rPr lang="en-US" sz="2400" dirty="0"/>
              <a:t> firefox.exe file”);</a:t>
            </a:r>
          </a:p>
          <a:p>
            <a:endParaRPr lang="en-US" sz="2400" dirty="0"/>
          </a:p>
          <a:p>
            <a:r>
              <a:rPr lang="en-US" sz="3200" b="1" dirty="0"/>
              <a:t>Gecko:</a:t>
            </a:r>
          </a:p>
          <a:p>
            <a:r>
              <a:rPr lang="en-US" sz="2400" dirty="0"/>
              <a:t>It is a web browser engine developed by Mozilla (written in C++)</a:t>
            </a:r>
          </a:p>
          <a:p>
            <a:r>
              <a:rPr lang="en-US" sz="2400" dirty="0"/>
              <a:t>It renders marked up content like html, </a:t>
            </a:r>
            <a:r>
              <a:rPr lang="en-US" sz="2400" dirty="0" err="1"/>
              <a:t>css</a:t>
            </a:r>
            <a:r>
              <a:rPr lang="en-US" sz="2400" dirty="0"/>
              <a:t>, images, xml on browser</a:t>
            </a:r>
          </a:p>
          <a:p>
            <a:endParaRPr lang="en-US" sz="2400" dirty="0"/>
          </a:p>
          <a:p>
            <a:r>
              <a:rPr lang="en-US" sz="2400" dirty="0"/>
              <a:t>Gecko Driver – it is a proxy to interact with Gecko. It provides HTTP API to communicate with Gecko browsers like Firefox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669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6F7FE-EA7C-4706-99B0-9527BF38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90509"/>
            <a:ext cx="6891187" cy="3652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34B00-4617-454E-AD73-7995EDBF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Why Gecko driver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8AC1-68DF-48A7-8527-39E79D72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Firefox version &gt; 47 does not accept any third-party drivers to interact with it due to security reason. Hence, we use an proxy Gecko driver.</a:t>
            </a:r>
          </a:p>
        </p:txBody>
      </p:sp>
    </p:spTree>
    <p:extLst>
      <p:ext uri="{BB962C8B-B14F-4D97-AF65-F5344CB8AC3E}">
        <p14:creationId xmlns:p14="http://schemas.microsoft.com/office/powerpoint/2010/main" val="135703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0036-F406-4927-841F-BA12E867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Gecko Driver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E5BF-F014-468C-9E19-1EF5C37F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call WebDriver it does internally calls Marionette driver</a:t>
            </a:r>
          </a:p>
          <a:p>
            <a:pPr marL="0" indent="0">
              <a:buNone/>
            </a:pPr>
            <a:r>
              <a:rPr lang="en-US" dirty="0"/>
              <a:t>    WebDriver driver = new </a:t>
            </a:r>
            <a:r>
              <a:rPr lang="en-US" dirty="0" err="1"/>
              <a:t>FirefoxDriver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</a:t>
            </a:r>
            <a:r>
              <a:rPr lang="en-US" dirty="0" err="1"/>
              <a:t>FirefoxDriver</a:t>
            </a:r>
            <a:r>
              <a:rPr lang="en-US" dirty="0"/>
              <a:t> is calling Marionette driver. Hence, we could replace it with </a:t>
            </a:r>
            <a:r>
              <a:rPr lang="en-US" dirty="0" err="1"/>
              <a:t>MarionetteDriver</a:t>
            </a:r>
            <a:r>
              <a:rPr lang="en-US" dirty="0"/>
              <a:t> class implemented by WebDriver interface like,</a:t>
            </a:r>
          </a:p>
          <a:p>
            <a:pPr marL="0" indent="0">
              <a:buNone/>
            </a:pPr>
            <a:r>
              <a:rPr lang="en-US" dirty="0"/>
              <a:t>    WebDriver driver = new </a:t>
            </a:r>
            <a:r>
              <a:rPr lang="en-US" dirty="0" err="1"/>
              <a:t>MarionetteDriver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54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07F5-758E-4BA4-B790-A219AE66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with </a:t>
            </a:r>
            <a:r>
              <a:rPr lang="en-US" b="1" dirty="0" err="1"/>
              <a:t>Chromer</a:t>
            </a:r>
            <a:r>
              <a:rPr lang="en-US" b="1" dirty="0"/>
              <a:t> - </a:t>
            </a:r>
            <a:r>
              <a:rPr lang="en-US" b="1" dirty="0" err="1"/>
              <a:t>ChromeDriver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5651-5568-46F0-AA1D-ADCA257D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System.setProperty</a:t>
            </a:r>
            <a:r>
              <a:rPr lang="en-US" sz="2400" dirty="0"/>
              <a:t>(“</a:t>
            </a:r>
            <a:r>
              <a:rPr lang="en-US" sz="2400" dirty="0" err="1">
                <a:highlight>
                  <a:srgbClr val="FFFF00"/>
                </a:highlight>
              </a:rPr>
              <a:t>webdriver.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chrome</a:t>
            </a:r>
            <a:r>
              <a:rPr lang="en-US" sz="2400" dirty="0" err="1">
                <a:highlight>
                  <a:srgbClr val="FFFF00"/>
                </a:highlight>
              </a:rPr>
              <a:t>.driver</a:t>
            </a:r>
            <a:r>
              <a:rPr lang="en-US" sz="2400" dirty="0" err="1"/>
              <a:t>”,”path</a:t>
            </a:r>
            <a:r>
              <a:rPr lang="en-US" sz="2400" dirty="0"/>
              <a:t> of chromerdriver.exe”);</a:t>
            </a:r>
          </a:p>
          <a:p>
            <a:pPr marL="0" indent="0">
              <a:buNone/>
            </a:pPr>
            <a:r>
              <a:rPr lang="en-US" sz="2400" dirty="0"/>
              <a:t>   WebDriver driver =  new </a:t>
            </a:r>
            <a:r>
              <a:rPr lang="en-US" sz="2400" dirty="0" err="1"/>
              <a:t>ChromeDriver</a:t>
            </a:r>
            <a:r>
              <a:rPr lang="en-US" sz="2400" dirty="0"/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2FFD8-FE5A-4DB0-8355-606B9EBB8FB0}"/>
              </a:ext>
            </a:extLst>
          </p:cNvPr>
          <p:cNvSpPr txBox="1"/>
          <p:nvPr/>
        </p:nvSpPr>
        <p:spPr>
          <a:xfrm>
            <a:off x="4931596" y="3038582"/>
            <a:ext cx="554126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How to get current Project path location: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projectPath</a:t>
            </a:r>
            <a:r>
              <a:rPr lang="en-US" sz="2000" dirty="0"/>
              <a:t> = </a:t>
            </a:r>
            <a:r>
              <a:rPr lang="en-US" sz="2000" dirty="0" err="1"/>
              <a:t>System.</a:t>
            </a:r>
            <a:r>
              <a:rPr lang="en-US" sz="2000" i="1" dirty="0" err="1"/>
              <a:t>getProperty</a:t>
            </a:r>
            <a:r>
              <a:rPr lang="en-US" sz="2000" i="1" dirty="0"/>
              <a:t>("</a:t>
            </a:r>
            <a:r>
              <a:rPr lang="en-US" sz="2000" i="1" dirty="0" err="1">
                <a:solidFill>
                  <a:srgbClr val="FF0000"/>
                </a:solidFill>
              </a:rPr>
              <a:t>user.dir</a:t>
            </a:r>
            <a:r>
              <a:rPr lang="en-US" sz="2000" i="1" dirty="0"/>
              <a:t>");</a:t>
            </a:r>
          </a:p>
          <a:p>
            <a:r>
              <a:rPr lang="en-US" sz="2000" dirty="0" err="1"/>
              <a:t>System.</a:t>
            </a:r>
            <a:r>
              <a:rPr lang="en-US" sz="2000" b="1" i="1" dirty="0" err="1"/>
              <a:t>out.println</a:t>
            </a:r>
            <a:r>
              <a:rPr lang="en-US" sz="2000" b="1" i="1" dirty="0"/>
              <a:t>("</a:t>
            </a:r>
            <a:r>
              <a:rPr lang="en-US" sz="2000" b="1" i="1" dirty="0" err="1"/>
              <a:t>ProjectPath</a:t>
            </a:r>
            <a:r>
              <a:rPr lang="en-US" sz="2000" b="1" i="1" dirty="0"/>
              <a:t>: "+ </a:t>
            </a:r>
            <a:r>
              <a:rPr lang="en-US" sz="2000" b="1" i="1" dirty="0" err="1"/>
              <a:t>projectPath</a:t>
            </a:r>
            <a:r>
              <a:rPr lang="en-US" sz="2000" b="1" i="1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084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23E0-91BF-4EB4-BB2A-2B5E8970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Selenium Works: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3C422-5BA6-40BD-9D39-58C2E2AC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40" y="1536557"/>
            <a:ext cx="8393987" cy="49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1128-3E6F-46B3-AFEE-AB80473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Selenium works: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53A7D-77C3-4CE0-A59B-44AAF2C9B85F}"/>
              </a:ext>
            </a:extLst>
          </p:cNvPr>
          <p:cNvSpPr txBox="1"/>
          <p:nvPr/>
        </p:nvSpPr>
        <p:spPr>
          <a:xfrm>
            <a:off x="1458929" y="2228437"/>
            <a:ext cx="20342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 framework Code </a:t>
            </a:r>
          </a:p>
          <a:p>
            <a:r>
              <a:rPr lang="en-US" dirty="0"/>
              <a:t>(Written in IDE’s)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5FCF3-DBB0-4AAE-A90B-3651DCAA6C88}"/>
              </a:ext>
            </a:extLst>
          </p:cNvPr>
          <p:cNvSpPr txBox="1"/>
          <p:nvPr/>
        </p:nvSpPr>
        <p:spPr>
          <a:xfrm>
            <a:off x="441788" y="4744948"/>
            <a:ext cx="203428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Selenium API</a:t>
            </a:r>
          </a:p>
          <a:p>
            <a:r>
              <a:rPr lang="en-US" dirty="0"/>
              <a:t>(Downloaded from Seleniumdev.org)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018B02-F9F1-4CB2-9CC5-393E090809C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5400000" flipH="1" flipV="1">
            <a:off x="1170910" y="3439788"/>
            <a:ext cx="1593181" cy="1017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C73280-2BE7-4A8F-A9C8-CF6862202353}"/>
              </a:ext>
            </a:extLst>
          </p:cNvPr>
          <p:cNvSpPr txBox="1"/>
          <p:nvPr/>
        </p:nvSpPr>
        <p:spPr>
          <a:xfrm>
            <a:off x="339046" y="3616271"/>
            <a:ext cx="19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(Project build path)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E9EDA-6F8A-4CF7-9459-A2070113E4BD}"/>
              </a:ext>
            </a:extLst>
          </p:cNvPr>
          <p:cNvSpPr/>
          <p:nvPr/>
        </p:nvSpPr>
        <p:spPr>
          <a:xfrm>
            <a:off x="1458928" y="1867230"/>
            <a:ext cx="18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(Selenium</a:t>
            </a:r>
            <a:r>
              <a:rPr lang="en-US" dirty="0"/>
              <a:t> </a:t>
            </a:r>
            <a:r>
              <a:rPr lang="en-US" b="1" dirty="0"/>
              <a:t>Client)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57A90-602D-4DAD-B00B-1AFCE7160AFD}"/>
              </a:ext>
            </a:extLst>
          </p:cNvPr>
          <p:cNvSpPr txBox="1"/>
          <p:nvPr/>
        </p:nvSpPr>
        <p:spPr>
          <a:xfrm>
            <a:off x="7097728" y="2278096"/>
            <a:ext cx="203428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Browser Drivers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 </a:t>
            </a:r>
            <a:r>
              <a:rPr lang="en-US" dirty="0" err="1"/>
              <a:t>GeckoDriver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ChromeDriver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3A466D-CFC2-4D7A-9921-8854F85895FB}"/>
              </a:ext>
            </a:extLst>
          </p:cNvPr>
          <p:cNvSpPr/>
          <p:nvPr/>
        </p:nvSpPr>
        <p:spPr>
          <a:xfrm>
            <a:off x="7097727" y="1916889"/>
            <a:ext cx="202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(Selenium</a:t>
            </a:r>
            <a:r>
              <a:rPr lang="en-US" dirty="0"/>
              <a:t> </a:t>
            </a:r>
            <a:r>
              <a:rPr lang="en-US" b="1" dirty="0"/>
              <a:t>Servers)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11DFB-0D21-426D-A536-8946AFF0E4A4}"/>
              </a:ext>
            </a:extLst>
          </p:cNvPr>
          <p:cNvSpPr txBox="1"/>
          <p:nvPr/>
        </p:nvSpPr>
        <p:spPr>
          <a:xfrm>
            <a:off x="4197244" y="1505523"/>
            <a:ext cx="2034283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Json Wire Protocol</a:t>
            </a:r>
          </a:p>
          <a:p>
            <a:r>
              <a:rPr lang="en-US" sz="1600" dirty="0"/>
              <a:t>It is Component </a:t>
            </a:r>
          </a:p>
          <a:p>
            <a:r>
              <a:rPr lang="en-US" sz="1600" dirty="0"/>
              <a:t>has Rest APIs in it Which enables communication b/w </a:t>
            </a:r>
          </a:p>
          <a:p>
            <a:r>
              <a:rPr lang="en-US" sz="1600" dirty="0"/>
              <a:t>client and Server </a:t>
            </a:r>
          </a:p>
          <a:p>
            <a:r>
              <a:rPr lang="en-US" sz="1600" dirty="0" err="1"/>
              <a:t>i.e</a:t>
            </a:r>
            <a:r>
              <a:rPr lang="en-US" sz="1600" dirty="0"/>
              <a:t> For any WebDriver method it internally send a request to server and retrieve the  response to Selenium client</a:t>
            </a:r>
          </a:p>
          <a:p>
            <a:endParaRPr lang="en-US" sz="1600" dirty="0"/>
          </a:p>
          <a:p>
            <a:r>
              <a:rPr lang="en-US" sz="1600" dirty="0"/>
              <a:t>For ex:  </a:t>
            </a:r>
            <a:r>
              <a:rPr lang="en-US" sz="1600" dirty="0" err="1">
                <a:highlight>
                  <a:srgbClr val="FFFF00"/>
                </a:highlight>
              </a:rPr>
              <a:t>driver.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get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(“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url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”);</a:t>
            </a:r>
          </a:p>
          <a:p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driver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.navigate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(“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url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”);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D19A6E-2FAB-4605-9982-AE115259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01" y="5803183"/>
            <a:ext cx="8661116" cy="7250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37C20B-AB68-4141-A2C2-3D43040DE841}"/>
              </a:ext>
            </a:extLst>
          </p:cNvPr>
          <p:cNvSpPr txBox="1"/>
          <p:nvPr/>
        </p:nvSpPr>
        <p:spPr>
          <a:xfrm>
            <a:off x="9132011" y="4127952"/>
            <a:ext cx="203428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Real Browsers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 Firefox</a:t>
            </a:r>
          </a:p>
          <a:p>
            <a:r>
              <a:rPr lang="en-US" dirty="0"/>
              <a:t> Chrome </a:t>
            </a:r>
          </a:p>
          <a:p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68A2-F395-4BA3-8279-D12EA41969DE}"/>
              </a:ext>
            </a:extLst>
          </p:cNvPr>
          <p:cNvSpPr txBox="1"/>
          <p:nvPr/>
        </p:nvSpPr>
        <p:spPr>
          <a:xfrm>
            <a:off x="10149152" y="3415281"/>
            <a:ext cx="1503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Connected </a:t>
            </a:r>
          </a:p>
          <a:p>
            <a:r>
              <a:rPr lang="en-US" dirty="0"/>
              <a:t>through Proxy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B17A61-8684-46FA-992A-A19D6FBBF93E}"/>
              </a:ext>
            </a:extLst>
          </p:cNvPr>
          <p:cNvSpPr txBox="1"/>
          <p:nvPr/>
        </p:nvSpPr>
        <p:spPr>
          <a:xfrm>
            <a:off x="3202433" y="3450441"/>
            <a:ext cx="108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Request</a:t>
            </a:r>
          </a:p>
          <a:p>
            <a:r>
              <a:rPr lang="en-US" dirty="0">
                <a:solidFill>
                  <a:srgbClr val="FF0000"/>
                </a:solidFill>
              </a:rPr>
              <a:t>&amp;</a:t>
            </a:r>
          </a:p>
          <a:p>
            <a:r>
              <a:rPr lang="en-US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27AAC0-ED83-4C42-9004-A3E4E7331C07}"/>
              </a:ext>
            </a:extLst>
          </p:cNvPr>
          <p:cNvSpPr/>
          <p:nvPr/>
        </p:nvSpPr>
        <p:spPr>
          <a:xfrm>
            <a:off x="2919572" y="549104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hlinkClick r:id="rId3"/>
              </a:rPr>
              <a:t>https://github.com/SeleniumHQ/selenium/wiki/JsonWireProtocol</a:t>
            </a:r>
            <a:endParaRPr lang="en-US" sz="14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895B239-2C52-42E5-82C3-417493663A46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493212" y="2690102"/>
            <a:ext cx="704032" cy="83135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AE833AB-BC26-40DF-89B1-CB850C3C2A05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6231527" y="3016760"/>
            <a:ext cx="866201" cy="504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3421169-6D40-459C-B279-A52A742AF5F7}"/>
              </a:ext>
            </a:extLst>
          </p:cNvPr>
          <p:cNvSpPr txBox="1"/>
          <p:nvPr/>
        </p:nvSpPr>
        <p:spPr>
          <a:xfrm>
            <a:off x="6157521" y="3450441"/>
            <a:ext cx="108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Request</a:t>
            </a:r>
          </a:p>
          <a:p>
            <a:r>
              <a:rPr lang="en-US" dirty="0">
                <a:solidFill>
                  <a:srgbClr val="FF0000"/>
                </a:solidFill>
              </a:rPr>
              <a:t>&amp;</a:t>
            </a:r>
          </a:p>
          <a:p>
            <a:r>
              <a:rPr lang="en-US" dirty="0">
                <a:solidFill>
                  <a:srgbClr val="FF0000"/>
                </a:solidFill>
              </a:rPr>
              <a:t>Response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F91793C-1FF1-49F5-88B0-6A6EA5ABBD1A}"/>
              </a:ext>
            </a:extLst>
          </p:cNvPr>
          <p:cNvCxnSpPr>
            <a:cxnSpLocks/>
            <a:stCxn id="17" idx="3"/>
            <a:endCxn id="26" idx="0"/>
          </p:cNvCxnSpPr>
          <p:nvPr/>
        </p:nvCxnSpPr>
        <p:spPr>
          <a:xfrm>
            <a:off x="9132011" y="3016760"/>
            <a:ext cx="1017142" cy="11111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3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4506FAE-B8D4-4CDD-B099-50ABD2B2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Properties file: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8E2D2-69E0-40B3-9C39-32582A2851F6}"/>
              </a:ext>
            </a:extLst>
          </p:cNvPr>
          <p:cNvSpPr/>
          <p:nvPr/>
        </p:nvSpPr>
        <p:spPr>
          <a:xfrm>
            <a:off x="838200" y="1720840"/>
            <a:ext cx="95078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1: Create a object of class Properties class</a:t>
            </a:r>
          </a:p>
          <a:p>
            <a:r>
              <a:rPr lang="en-US" dirty="0"/>
              <a:t> Properties prop = new Properties();</a:t>
            </a:r>
          </a:p>
          <a:p>
            <a:endParaRPr lang="en-US" dirty="0"/>
          </a:p>
          <a:p>
            <a:r>
              <a:rPr lang="en-US" b="1" dirty="0"/>
              <a:t>STEP 2 : Create a object of class </a:t>
            </a:r>
            <a:r>
              <a:rPr lang="en-US" b="1" dirty="0" err="1"/>
              <a:t>InputStream</a:t>
            </a:r>
            <a:endParaRPr lang="en-US" b="1" dirty="0"/>
          </a:p>
          <a:p>
            <a:r>
              <a:rPr lang="en-US" dirty="0"/>
              <a:t> </a:t>
            </a:r>
            <a:r>
              <a:rPr lang="en-US" dirty="0" err="1"/>
              <a:t>InputStream</a:t>
            </a:r>
            <a:r>
              <a:rPr lang="en-US" dirty="0"/>
              <a:t> input = new </a:t>
            </a:r>
            <a:r>
              <a:rPr lang="en-US" dirty="0" err="1"/>
              <a:t>FileInputStream</a:t>
            </a:r>
            <a:r>
              <a:rPr lang="en-US" dirty="0"/>
              <a:t>("location of </a:t>
            </a:r>
            <a:r>
              <a:rPr lang="en-US" dirty="0" err="1"/>
              <a:t>propertiesfile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b="1" dirty="0"/>
              <a:t>STEP 3 : Load Properties file</a:t>
            </a:r>
          </a:p>
          <a:p>
            <a:r>
              <a:rPr lang="en-US" dirty="0"/>
              <a:t> </a:t>
            </a:r>
            <a:r>
              <a:rPr lang="en-US" dirty="0" err="1"/>
              <a:t>prop.load</a:t>
            </a:r>
            <a:r>
              <a:rPr lang="en-US" dirty="0"/>
              <a:t>(input);</a:t>
            </a:r>
          </a:p>
          <a:p>
            <a:endParaRPr lang="en-US" dirty="0"/>
          </a:p>
          <a:p>
            <a:r>
              <a:rPr lang="en-US" b="1" dirty="0"/>
              <a:t>STEP 4 : Get values from Properties file</a:t>
            </a:r>
          </a:p>
          <a:p>
            <a:r>
              <a:rPr lang="en-US" dirty="0"/>
              <a:t> </a:t>
            </a:r>
            <a:r>
              <a:rPr lang="en-US" dirty="0" err="1"/>
              <a:t>prop.getProperty</a:t>
            </a:r>
            <a:r>
              <a:rPr lang="en-US" dirty="0"/>
              <a:t>("browser");</a:t>
            </a:r>
          </a:p>
          <a:p>
            <a:endParaRPr lang="en-US" dirty="0"/>
          </a:p>
          <a:p>
            <a:r>
              <a:rPr lang="en-US" dirty="0"/>
              <a:t>*** Here,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– loading the properties file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– read key from 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144413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1548</Words>
  <Application>Microsoft Office PowerPoint</Application>
  <PresentationFormat>Widescreen</PresentationFormat>
  <Paragraphs>197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DejaVu Serif</vt:lpstr>
      <vt:lpstr>Office Theme</vt:lpstr>
      <vt:lpstr>Selenium-3 WebDriver</vt:lpstr>
      <vt:lpstr>What is WebDriver?</vt:lpstr>
      <vt:lpstr>We need Gecko Driver to work with Firefox</vt:lpstr>
      <vt:lpstr>Why Gecko driver required?</vt:lpstr>
      <vt:lpstr>How Gecko Driver works:</vt:lpstr>
      <vt:lpstr>Work with Chromer - ChromeDriver:</vt:lpstr>
      <vt:lpstr>How Selenium Works:</vt:lpstr>
      <vt:lpstr>How Selenium works:</vt:lpstr>
      <vt:lpstr>Read Properties file:</vt:lpstr>
      <vt:lpstr>Set Properties File:</vt:lpstr>
      <vt:lpstr>How to run a executable/runnable jar file from cmd:</vt:lpstr>
      <vt:lpstr>Test Run on Headless Browsers:</vt:lpstr>
      <vt:lpstr>Xvfb: it is a server which performs Graphical operations in memory without showing anything on the screen.</vt:lpstr>
      <vt:lpstr>HtmlUnit – HtmlUnitDriver</vt:lpstr>
      <vt:lpstr>HtmlUnitDriver:</vt:lpstr>
      <vt:lpstr>HtmlUnitDriver:</vt:lpstr>
      <vt:lpstr>Test run with PhantomJS  </vt:lpstr>
      <vt:lpstr>Selenium interaction with PhantomJs</vt:lpstr>
      <vt:lpstr>Selenium Selectors:</vt:lpstr>
      <vt:lpstr>Selenium Waits:</vt:lpstr>
      <vt:lpstr>FluentWait: explicitWait with user-controlled polling period.</vt:lpstr>
      <vt:lpstr>Navigate Methods: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Selenium-3 WebDriver</dc:title>
  <dc:creator>P, Guruprasad</dc:creator>
  <cp:lastModifiedBy>P, Guruprasad</cp:lastModifiedBy>
  <cp:revision>53</cp:revision>
  <dcterms:created xsi:type="dcterms:W3CDTF">2020-10-12T15:44:15Z</dcterms:created>
  <dcterms:modified xsi:type="dcterms:W3CDTF">2020-10-14T15:38:30Z</dcterms:modified>
</cp:coreProperties>
</file>