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49.png" Type="http://schemas.openxmlformats.org/officeDocument/2006/relationships/image"/><Relationship Id="rId29" Target="../media/image50.png" Type="http://schemas.openxmlformats.org/officeDocument/2006/relationships/image"/><Relationship Id="rId3" Target="../media/image2.svg" Type="http://schemas.openxmlformats.org/officeDocument/2006/relationships/image"/><Relationship Id="rId30" Target="../media/image51.png" Type="http://schemas.openxmlformats.org/officeDocument/2006/relationships/image"/><Relationship Id="rId31" Target="https://drive.google.com/drive/folders/1QcCPNw4_1CZmW4p2xta0Y-BRPfxq1hP5" TargetMode="External" Type="http://schemas.openxmlformats.org/officeDocument/2006/relationships/hyperlink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13" Target="../media/image26.png" Type="http://schemas.openxmlformats.org/officeDocument/2006/relationships/image"/><Relationship Id="rId14" Target="../media/image36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36.png" Type="http://schemas.openxmlformats.org/officeDocument/2006/relationships/image"/><Relationship Id="rId12" Target="../media/image41.jpe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2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3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4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45.jpeg" Type="http://schemas.openxmlformats.org/officeDocument/2006/relationships/image"/><Relationship Id="rId23" Target="../media/image30.png" Type="http://schemas.openxmlformats.org/officeDocument/2006/relationships/image"/><Relationship Id="rId24" Target="../media/image31.svg" Type="http://schemas.openxmlformats.org/officeDocument/2006/relationships/image"/><Relationship Id="rId25" Target="../media/image32.png" Type="http://schemas.openxmlformats.org/officeDocument/2006/relationships/image"/><Relationship Id="rId26" Target="../media/image33.svg" Type="http://schemas.openxmlformats.org/officeDocument/2006/relationships/image"/><Relationship Id="rId27" Target="../media/image34.png" Type="http://schemas.openxmlformats.org/officeDocument/2006/relationships/image"/><Relationship Id="rId28" Target="../media/image35.svg" Type="http://schemas.openxmlformats.org/officeDocument/2006/relationships/image"/><Relationship Id="rId29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46.png" Type="http://schemas.openxmlformats.org/officeDocument/2006/relationships/image"/><Relationship Id="rId25" Target="../media/image47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48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4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144" y="1752501"/>
            <a:ext cx="2614612" cy="2000250"/>
            <a:chOff x="0" y="0"/>
            <a:chExt cx="3486149" cy="2667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86150" cy="2667000"/>
            </a:xfrm>
            <a:custGeom>
              <a:avLst/>
              <a:gdLst/>
              <a:ahLst/>
              <a:cxnLst/>
              <a:rect r="r" b="b" t="t" l="l"/>
              <a:pathLst>
                <a:path h="2667000" w="3486150">
                  <a:moveTo>
                    <a:pt x="0" y="0"/>
                  </a:moveTo>
                  <a:lnTo>
                    <a:pt x="3486150" y="0"/>
                  </a:lnTo>
                  <a:lnTo>
                    <a:pt x="3486150" y="2667000"/>
                  </a:lnTo>
                  <a:lnTo>
                    <a:pt x="0" y="2667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91" t="0" r="-91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07755" y="2752626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09888" y="780496"/>
            <a:ext cx="12458700" cy="86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599" spc="26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55742" y="1929768"/>
            <a:ext cx="9848575" cy="236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1"/>
              </a:lnSpc>
            </a:pPr>
            <a:r>
              <a:rPr lang="en-US" sz="5243" spc="-10">
                <a:solidFill>
                  <a:srgbClr val="2D936B"/>
                </a:solidFill>
                <a:latin typeface="Trebuchet MS Bold"/>
              </a:rPr>
              <a:t>Final Project - online food orders feedback  prediction using rnn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09662" y="9697941"/>
            <a:ext cx="269843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27220" y="6106768"/>
            <a:ext cx="7752217" cy="3894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8"/>
              </a:lnSpc>
            </a:pPr>
            <a:r>
              <a:rPr lang="en-US" sz="4412">
                <a:solidFill>
                  <a:srgbClr val="000000"/>
                </a:solidFill>
                <a:latin typeface="Canva Sans"/>
              </a:rPr>
              <a:t>Guru Prasath D</a:t>
            </a:r>
          </a:p>
          <a:p>
            <a:pPr algn="ctr">
              <a:lnSpc>
                <a:spcPts val="6178"/>
              </a:lnSpc>
            </a:pPr>
            <a:r>
              <a:rPr lang="en-US" sz="4412">
                <a:solidFill>
                  <a:srgbClr val="000000"/>
                </a:solidFill>
                <a:latin typeface="Canva Sans"/>
              </a:rPr>
              <a:t>711721244021</a:t>
            </a:r>
          </a:p>
          <a:p>
            <a:pPr algn="ctr">
              <a:lnSpc>
                <a:spcPts val="6178"/>
              </a:lnSpc>
            </a:pPr>
            <a:r>
              <a:rPr lang="en-US" sz="4412">
                <a:solidFill>
                  <a:srgbClr val="000000"/>
                </a:solidFill>
                <a:latin typeface="Canva Sans"/>
              </a:rPr>
              <a:t>III Btech CSBS</a:t>
            </a:r>
          </a:p>
          <a:p>
            <a:pPr algn="ctr">
              <a:lnSpc>
                <a:spcPts val="6178"/>
              </a:lnSpc>
            </a:pPr>
            <a:r>
              <a:rPr lang="en-US" sz="4412">
                <a:solidFill>
                  <a:srgbClr val="000000"/>
                </a:solidFill>
                <a:latin typeface="Canva Sans"/>
              </a:rPr>
              <a:t>KGISL Istitute Of Technology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45384" y="5176937"/>
            <a:ext cx="4069292" cy="83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5"/>
              </a:lnSpc>
            </a:pPr>
            <a:r>
              <a:rPr lang="en-US" sz="5380" spc="47">
                <a:solidFill>
                  <a:srgbClr val="2D936B"/>
                </a:solidFill>
                <a:latin typeface="Trebuchet MS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01675" y="896301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777150" y="2027896"/>
            <a:ext cx="7123981" cy="5370147"/>
            <a:chOff x="0" y="0"/>
            <a:chExt cx="9498641" cy="71601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498584" cy="7160133"/>
            </a:xfrm>
            <a:custGeom>
              <a:avLst/>
              <a:gdLst/>
              <a:ahLst/>
              <a:cxnLst/>
              <a:rect r="r" b="b" t="t" l="l"/>
              <a:pathLst>
                <a:path h="7160133" w="9498584">
                  <a:moveTo>
                    <a:pt x="0" y="0"/>
                  </a:moveTo>
                  <a:lnTo>
                    <a:pt x="9498584" y="0"/>
                  </a:lnTo>
                  <a:lnTo>
                    <a:pt x="9498584" y="7160133"/>
                  </a:lnTo>
                  <a:lnTo>
                    <a:pt x="0" y="7160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24888" y="2059353"/>
            <a:ext cx="7217104" cy="5370147"/>
            <a:chOff x="0" y="0"/>
            <a:chExt cx="9622805" cy="716019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22790" cy="7160133"/>
            </a:xfrm>
            <a:custGeom>
              <a:avLst/>
              <a:gdLst/>
              <a:ahLst/>
              <a:cxnLst/>
              <a:rect r="r" b="b" t="t" l="l"/>
              <a:pathLst>
                <a:path h="7160133" w="9622790">
                  <a:moveTo>
                    <a:pt x="0" y="0"/>
                  </a:moveTo>
                  <a:lnTo>
                    <a:pt x="9622790" y="0"/>
                  </a:lnTo>
                  <a:lnTo>
                    <a:pt x="9622790" y="7160133"/>
                  </a:lnTo>
                  <a:lnTo>
                    <a:pt x="0" y="7160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3401"/>
            <a:ext cx="5330351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4888" y="9165272"/>
            <a:ext cx="184594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37" u="sng">
                <a:solidFill>
                  <a:srgbClr val="0000FF"/>
                </a:solidFill>
                <a:latin typeface="Trebuchet MS"/>
                <a:hlinkClick r:id="rId31" tooltip="https://drive.google.com/drive/folders/1QcCPNw4_1CZmW4p2xta0Y-BRPfxq1hP5"/>
              </a:rPr>
              <a:t>Demo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65774" y="0"/>
            <a:ext cx="7129462" cy="10294843"/>
            <a:chOff x="0" y="0"/>
            <a:chExt cx="9505949" cy="137264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05950" cy="13726413"/>
            </a:xfrm>
            <a:custGeom>
              <a:avLst/>
              <a:gdLst/>
              <a:ahLst/>
              <a:cxnLst/>
              <a:rect r="r" b="b" t="t" l="l"/>
              <a:pathLst>
                <a:path h="13726413" w="9505950">
                  <a:moveTo>
                    <a:pt x="0" y="0"/>
                  </a:moveTo>
                  <a:lnTo>
                    <a:pt x="9505950" y="0"/>
                  </a:lnTo>
                  <a:lnTo>
                    <a:pt x="9505950" y="13726413"/>
                  </a:lnTo>
                  <a:lnTo>
                    <a:pt x="0" y="13726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" t="0" r="-2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58838" y="78581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0088" y="509270"/>
            <a:ext cx="586454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66666" t="0" r="-66666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-124" r="0" b="-12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9697941"/>
            <a:ext cx="269843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2664021"/>
            <a:ext cx="13344525" cy="484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9"/>
              </a:lnSpc>
            </a:pPr>
            <a:r>
              <a:rPr lang="en-US" sz="7966" spc="9">
                <a:solidFill>
                  <a:srgbClr val="000000"/>
                </a:solidFill>
                <a:latin typeface="Trebuchet MS Bold"/>
              </a:rPr>
              <a:t>Recurrent Neural Networks for Feedback Forecasting: Improving Online Food Ordering Experiences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65774" y="0"/>
            <a:ext cx="7129462" cy="10294843"/>
            <a:chOff x="0" y="0"/>
            <a:chExt cx="9505949" cy="137264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05950" cy="13726413"/>
            </a:xfrm>
            <a:custGeom>
              <a:avLst/>
              <a:gdLst/>
              <a:ahLst/>
              <a:cxnLst/>
              <a:rect r="r" b="b" t="t" l="l"/>
              <a:pathLst>
                <a:path h="13726413" w="9505950">
                  <a:moveTo>
                    <a:pt x="0" y="0"/>
                  </a:moveTo>
                  <a:lnTo>
                    <a:pt x="9505950" y="0"/>
                  </a:lnTo>
                  <a:lnTo>
                    <a:pt x="9505950" y="13726413"/>
                  </a:lnTo>
                  <a:lnTo>
                    <a:pt x="0" y="13726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" t="0" r="-2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516350" y="8415338"/>
            <a:ext cx="971550" cy="971550"/>
            <a:chOff x="0" y="0"/>
            <a:chExt cx="1295400" cy="129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400" cy="1295400"/>
            </a:xfrm>
            <a:custGeom>
              <a:avLst/>
              <a:gdLst/>
              <a:ahLst/>
              <a:cxnLst/>
              <a:rect r="r" b="b" t="t" l="l"/>
              <a:pathLst>
                <a:path h="1295400" w="1295400">
                  <a:moveTo>
                    <a:pt x="0" y="0"/>
                  </a:moveTo>
                  <a:lnTo>
                    <a:pt x="1295400" y="0"/>
                  </a:lnTo>
                  <a:lnTo>
                    <a:pt x="12954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24" r="0" b="-124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7" t="0" r="-67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96562" y="652462"/>
            <a:ext cx="8594739" cy="925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4"/>
              </a:lnSpc>
            </a:pP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4. Solution and Value  Proposition</a:t>
            </a: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 algn="l">
              <a:lnSpc>
                <a:spcPts val="7314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535408" y="78581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1108" y="860042"/>
            <a:ext cx="8455343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09662" y="9697941"/>
            <a:ext cx="269843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0024" y="2677567"/>
            <a:ext cx="11213926" cy="541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4570" indent="-301523" lvl="2">
              <a:lnSpc>
                <a:spcPts val="4744"/>
              </a:lnSpc>
              <a:buFont typeface="Arial"/>
              <a:buChar char="⚬"/>
            </a:pPr>
            <a:r>
              <a:rPr lang="en-US" sz="3957" spc="7">
                <a:solidFill>
                  <a:srgbClr val="000000"/>
                </a:solidFill>
                <a:latin typeface="Trebuchet MS"/>
              </a:rPr>
              <a:t>The precision and reliability of current online food feedback prediction methods are lacking, which poses a serious challenge to food sector enterprises that depend on reliable feedback analysis.</a:t>
            </a:r>
          </a:p>
          <a:p>
            <a:pPr algn="l" marL="904593" indent="-301531" lvl="2">
              <a:lnSpc>
                <a:spcPts val="4748"/>
              </a:lnSpc>
              <a:buFont typeface="Arial"/>
              <a:buChar char="⚬"/>
            </a:pPr>
            <a:r>
              <a:rPr lang="en-US" sz="3957" spc="13">
                <a:solidFill>
                  <a:srgbClr val="000000"/>
                </a:solidFill>
                <a:latin typeface="Trebuchet MS"/>
              </a:rPr>
              <a:t> Prediction errors can cause ineffective resource allocation, a decline in client satisfaction, and difficulties growing a business.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3535408" y="1018063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5756" y="513254"/>
            <a:ext cx="7895272" cy="99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09662" y="9697941"/>
            <a:ext cx="269843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4412" y="1766748"/>
            <a:ext cx="13389905" cy="6296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0499" indent="-263500" lvl="2">
              <a:lnSpc>
                <a:spcPts val="4146"/>
              </a:lnSpc>
              <a:buFont typeface="Arial"/>
              <a:buChar char="⚬"/>
            </a:pPr>
            <a:r>
              <a:rPr lang="en-US" sz="3458">
                <a:solidFill>
                  <a:srgbClr val="000000"/>
                </a:solidFill>
                <a:latin typeface="Trebuchet MS"/>
              </a:rPr>
              <a:t>Our project's goal is to build a cutting-edge time series prediction model with a focus on online meal order feedback trend forecasting.</a:t>
            </a:r>
          </a:p>
          <a:p>
            <a:pPr marL="790499" indent="-263500" lvl="2">
              <a:lnSpc>
                <a:spcPts val="4146"/>
              </a:lnSpc>
              <a:buFont typeface="Arial"/>
              <a:buChar char="⚬"/>
            </a:pPr>
            <a:r>
              <a:rPr lang="en-US" sz="3458">
                <a:solidFill>
                  <a:srgbClr val="000000"/>
                </a:solidFill>
                <a:latin typeface="Trebuchet MS"/>
              </a:rPr>
              <a:t>Our main objective is to provide accurate and trustworthy feedback projections to support decision-making in the online food sector by utilising state-of-the-art machine learning techniques.</a:t>
            </a:r>
          </a:p>
          <a:p>
            <a:pPr algn="l" marL="790522" indent="-263507" lvl="2">
              <a:lnSpc>
                <a:spcPts val="4149"/>
              </a:lnSpc>
              <a:buFont typeface="Arial"/>
              <a:buChar char="⚬"/>
            </a:pPr>
            <a:r>
              <a:rPr lang="en-US" sz="3458" spc="4">
                <a:solidFill>
                  <a:srgbClr val="000000"/>
                </a:solidFill>
                <a:latin typeface="Trebuchet MS"/>
              </a:rPr>
              <a:t>Our goal is to provide stakeholders with an effective means of improving customer happiness, operational effectiveness, and strategic decision-making in response to changing feedback dynamics through comprehensive data analysis, model refinement, and validation.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7508" y="111131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6741" y="574421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09662" y="9697941"/>
            <a:ext cx="269843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8962" y="1335149"/>
            <a:ext cx="13545355" cy="7353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41"/>
              </a:lnSpc>
            </a:pPr>
            <a:r>
              <a:rPr lang="en-US" sz="4872" spc="-14">
                <a:solidFill>
                  <a:srgbClr val="000000"/>
                </a:solidFill>
                <a:latin typeface="Trebuchet MS"/>
              </a:rPr>
              <a:t>1. Restaurants and online food platforms: To improve services, streamline menus, and raise consumer satisfaction levels, these businesses rely on precise feedback forecasts.</a:t>
            </a:r>
          </a:p>
          <a:p>
            <a:pPr>
              <a:lnSpc>
                <a:spcPts val="5841"/>
              </a:lnSpc>
            </a:pPr>
          </a:p>
          <a:p>
            <a:pPr algn="l">
              <a:lnSpc>
                <a:spcPts val="5845"/>
              </a:lnSpc>
            </a:pPr>
            <a:r>
              <a:rPr lang="en-US" sz="4872" spc="-15">
                <a:solidFill>
                  <a:srgbClr val="000000"/>
                </a:solidFill>
                <a:latin typeface="Trebuchet MS"/>
              </a:rPr>
              <a:t>2. Customer Support and Delivery Staff: By using feedback forecasts, customer service and delivery staff can foresee and resolve possible problems, guaranteeing smooth order deliveries and client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598092" y="2332327"/>
            <a:ext cx="4043361" cy="4872038"/>
            <a:chOff x="0" y="0"/>
            <a:chExt cx="5391148" cy="64960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4" r="0" b="-34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535408" y="58483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5375" y="383858"/>
            <a:ext cx="14644688" cy="165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09662" y="9697941"/>
            <a:ext cx="269843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65312" y="2199653"/>
            <a:ext cx="10207838" cy="5981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5188" indent="-271729" lvl="2">
              <a:lnSpc>
                <a:spcPts val="4275"/>
              </a:lnSpc>
              <a:buFont typeface="Arial"/>
              <a:buChar char="⚬"/>
            </a:pPr>
            <a:r>
              <a:rPr lang="en-US" sz="3566" spc="17">
                <a:solidFill>
                  <a:srgbClr val="000000"/>
                </a:solidFill>
                <a:latin typeface="Trebuchet MS"/>
              </a:rPr>
              <a:t>Our approach uses sophisticated recurrent neural networks (RNNs) to reliably predict feedback from online meal orders.</a:t>
            </a:r>
          </a:p>
          <a:p>
            <a:pPr marL="815188" indent="-271729" lvl="2">
              <a:lnSpc>
                <a:spcPts val="4275"/>
              </a:lnSpc>
              <a:buFont typeface="Arial"/>
              <a:buChar char="⚬"/>
            </a:pPr>
            <a:r>
              <a:rPr lang="en-US" sz="3566" spc="17">
                <a:solidFill>
                  <a:srgbClr val="000000"/>
                </a:solidFill>
                <a:latin typeface="Trebuchet MS"/>
              </a:rPr>
              <a:t>Our methodology creates actionable insights to improve service quality and customise offerings by analysing many aspects such as order information and client profiles.</a:t>
            </a:r>
          </a:p>
          <a:p>
            <a:pPr algn="l" marL="815250" indent="-271750" lvl="2">
              <a:lnSpc>
                <a:spcPts val="4279"/>
              </a:lnSpc>
              <a:buFont typeface="Arial"/>
              <a:buChar char="⚬"/>
            </a:pPr>
            <a:r>
              <a:rPr lang="en-US" sz="3565" spc="23">
                <a:solidFill>
                  <a:srgbClr val="000000"/>
                </a:solidFill>
                <a:latin typeface="Trebuchet MS"/>
              </a:rPr>
              <a:t>This method enables companies to improve client experiences, hone tactics, and maintain an advantage in the cutthroat food market.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30457" y="7150894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395622" y="869500"/>
            <a:ext cx="611273" cy="629797"/>
          </a:xfrm>
          <a:custGeom>
            <a:avLst/>
            <a:gdLst/>
            <a:ahLst/>
            <a:cxnLst/>
            <a:rect r="r" b="b" t="t" l="l"/>
            <a:pathLst>
              <a:path h="629797" w="611273">
                <a:moveTo>
                  <a:pt x="0" y="0"/>
                </a:moveTo>
                <a:lnTo>
                  <a:pt x="611273" y="0"/>
                </a:lnTo>
                <a:lnTo>
                  <a:pt x="611273" y="629797"/>
                </a:lnTo>
                <a:lnTo>
                  <a:pt x="0" y="62979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730457" y="815101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0" y="5143500"/>
            <a:ext cx="3700462" cy="5129212"/>
            <a:chOff x="0" y="0"/>
            <a:chExt cx="4933949" cy="68389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1458" r="0" b="-1458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35756" y="350070"/>
            <a:ext cx="11314748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05349" y="2066678"/>
            <a:ext cx="12768008" cy="719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591616" indent="-530539" lvl="2">
              <a:lnSpc>
                <a:spcPts val="4419"/>
              </a:lnSpc>
              <a:buFont typeface="Arial"/>
              <a:buChar char="⚬"/>
            </a:pPr>
            <a:r>
              <a:rPr lang="en-US" sz="3686" spc="11">
                <a:solidFill>
                  <a:srgbClr val="000000"/>
                </a:solidFill>
                <a:latin typeface="Trebuchet MS"/>
              </a:rPr>
              <a:t>We guarantee unprecedented feedback prediction precision with our solution's stacked LSTM architecture.</a:t>
            </a:r>
          </a:p>
          <a:p>
            <a:pPr marL="1591616" indent="-530539" lvl="2">
              <a:lnSpc>
                <a:spcPts val="4419"/>
              </a:lnSpc>
              <a:buFont typeface="Arial"/>
              <a:buChar char="⚬"/>
            </a:pPr>
            <a:r>
              <a:rPr lang="en-US" sz="3686" spc="11">
                <a:solidFill>
                  <a:srgbClr val="000000"/>
                </a:solidFill>
                <a:latin typeface="Trebuchet MS"/>
              </a:rPr>
              <a:t>Setting new benchmarks for predictive analytics, real-time integration of environmental data improves accuracy and adaptability.</a:t>
            </a:r>
          </a:p>
          <a:p>
            <a:pPr marL="1591616" indent="-530539" lvl="2">
              <a:lnSpc>
                <a:spcPts val="4419"/>
              </a:lnSpc>
              <a:buFont typeface="Arial"/>
              <a:buChar char="⚬"/>
            </a:pPr>
            <a:r>
              <a:rPr lang="en-US" sz="3686" spc="11">
                <a:solidFill>
                  <a:srgbClr val="000000"/>
                </a:solidFill>
                <a:latin typeface="Trebuchet MS"/>
              </a:rPr>
              <a:t>Our technology transforms customer feedback methods and boosts growth and satisfaction by providing organisations with actionable insights that drive growth.</a:t>
            </a:r>
          </a:p>
          <a:p>
            <a:pPr algn="l" marL="1591615" indent="-530538" lvl="2">
              <a:lnSpc>
                <a:spcPts val="4423"/>
              </a:lnSpc>
              <a:buFont typeface="Arial"/>
              <a:buChar char="⚬"/>
            </a:pPr>
            <a:r>
              <a:rPr lang="en-US" sz="3686" spc="17">
                <a:solidFill>
                  <a:srgbClr val="000000"/>
                </a:solidFill>
                <a:latin typeface="Trebuchet MS"/>
              </a:rPr>
              <a:t>Our technology, which redefines how businesses understand and respond to feedback, is a trailblazing leap in the field of predictive analytics.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853833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35408" y="769143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79181" y="1226262"/>
            <a:ext cx="12517468" cy="707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8554" indent="-256185" lvl="2">
              <a:lnSpc>
                <a:spcPts val="4031"/>
              </a:lnSpc>
              <a:buFont typeface="Arial"/>
              <a:buChar char="⚬"/>
            </a:pPr>
            <a:r>
              <a:rPr lang="en-US" sz="3362" spc="-3">
                <a:solidFill>
                  <a:srgbClr val="000000"/>
                </a:solidFill>
                <a:latin typeface="Trebuchet MS"/>
              </a:rPr>
              <a:t>We base our modelling technique on a stacked Long Short-Term Memory (LSTM) architecture, which is well known for its ability to represent temporal dependencies in sequential data.</a:t>
            </a:r>
          </a:p>
          <a:p>
            <a:pPr marL="768554" indent="-256185" lvl="2">
              <a:lnSpc>
                <a:spcPts val="4031"/>
              </a:lnSpc>
              <a:buFont typeface="Arial"/>
              <a:buChar char="⚬"/>
            </a:pPr>
            <a:r>
              <a:rPr lang="en-US" sz="3362" spc="-3">
                <a:solidFill>
                  <a:srgbClr val="000000"/>
                </a:solidFill>
                <a:latin typeface="Trebuchet MS"/>
              </a:rPr>
              <a:t>In order to keep the model from overfitting and improve its generalisation abilities, we use dropout regularisation approaches.</a:t>
            </a:r>
          </a:p>
          <a:p>
            <a:pPr marL="768554" indent="-256185" lvl="2">
              <a:lnSpc>
                <a:spcPts val="4031"/>
              </a:lnSpc>
              <a:buFont typeface="Arial"/>
              <a:buChar char="⚬"/>
            </a:pPr>
            <a:r>
              <a:rPr lang="en-US" sz="3362" spc="-3">
                <a:solidFill>
                  <a:srgbClr val="000000"/>
                </a:solidFill>
                <a:latin typeface="Trebuchet MS"/>
              </a:rPr>
              <a:t>Wireframes are integrated by our team collaboratively to visualise and iterate on the model design, promoting openness and efficient communication all the way through the development process.</a:t>
            </a:r>
          </a:p>
          <a:p>
            <a:pPr algn="l" marL="768574" indent="-256191" lvl="2">
              <a:lnSpc>
                <a:spcPts val="4033"/>
              </a:lnSpc>
              <a:buFont typeface="Arial"/>
              <a:buChar char="⚬"/>
            </a:pPr>
            <a:r>
              <a:rPr lang="en-US" sz="3361" spc="-9">
                <a:solidFill>
                  <a:srgbClr val="000000"/>
                </a:solidFill>
                <a:latin typeface="Trebuchet MS"/>
              </a:rPr>
              <a:t>We consistently improve the forecasting model through iterative refinement, guaranteeing strong performance and dependability in predicting online food order feedback.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5756" y="169068"/>
            <a:ext cx="4955856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3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DAGCAbr8c-Y</dc:identifier>
  <dcterms:modified xsi:type="dcterms:W3CDTF">2011-08-01T06:04:30Z</dcterms:modified>
  <cp:revision>1</cp:revision>
  <dc:title>Guru Prasath D 711721244021 III Btech CSBS KGISL Istitute Of Technology</dc:title>
</cp:coreProperties>
</file>