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57" r:id="rId4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F3899-E7FD-4CE9-A021-D010FC20104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24173-A55D-48B4-8061-46BD4999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4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2700-D2E5-4D4F-A1E6-8D44861F8D03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6DD2-8C1A-4CA7-A1BE-433C837A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3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2700-D2E5-4D4F-A1E6-8D44861F8D03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6DD2-8C1A-4CA7-A1BE-433C837A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4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2700-D2E5-4D4F-A1E6-8D44861F8D03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6DD2-8C1A-4CA7-A1BE-433C837A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5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2700-D2E5-4D4F-A1E6-8D44861F8D03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6DD2-8C1A-4CA7-A1BE-433C837A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7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2700-D2E5-4D4F-A1E6-8D44861F8D03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6DD2-8C1A-4CA7-A1BE-433C837A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2700-D2E5-4D4F-A1E6-8D44861F8D03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6DD2-8C1A-4CA7-A1BE-433C837A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8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2700-D2E5-4D4F-A1E6-8D44861F8D03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6DD2-8C1A-4CA7-A1BE-433C837A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5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2700-D2E5-4D4F-A1E6-8D44861F8D03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6DD2-8C1A-4CA7-A1BE-433C837A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2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2700-D2E5-4D4F-A1E6-8D44861F8D03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6DD2-8C1A-4CA7-A1BE-433C837A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8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2700-D2E5-4D4F-A1E6-8D44861F8D03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6DD2-8C1A-4CA7-A1BE-433C837A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2700-D2E5-4D4F-A1E6-8D44861F8D03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6DD2-8C1A-4CA7-A1BE-433C837A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8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52700-D2E5-4D4F-A1E6-8D44861F8D03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06DD2-8C1A-4CA7-A1BE-433C837A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3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Lending Club Case Study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Segmented Analysis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(Extreme Good grade A1  to </a:t>
            </a:r>
            <a:r>
              <a:rPr lang="en-US" sz="3600" dirty="0" smtClean="0"/>
              <a:t>Worst Case G3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534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76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| Worst Case G3 | Good Case A1 |</a:t>
            </a:r>
          </a:p>
          <a:p>
            <a:r>
              <a:rPr lang="en-US" dirty="0"/>
              <a:t>| :- | :-: |</a:t>
            </a:r>
          </a:p>
          <a:p>
            <a:r>
              <a:rPr lang="en-US" dirty="0"/>
              <a:t>| Loan Amount is 16645 | Loan amount is 7262 |</a:t>
            </a:r>
          </a:p>
          <a:p>
            <a:r>
              <a:rPr lang="en-US" dirty="0"/>
              <a:t>| Terms is 60 months |  Terms is 36 months |</a:t>
            </a:r>
          </a:p>
          <a:p>
            <a:r>
              <a:rPr lang="en-US" dirty="0"/>
              <a:t>| Rate of Interest is 20% | Rate of Interest is 5% |</a:t>
            </a:r>
          </a:p>
          <a:p>
            <a:r>
              <a:rPr lang="en-US" dirty="0"/>
              <a:t>| Employee Length is 5 | Employee Length is 5 | </a:t>
            </a:r>
          </a:p>
          <a:p>
            <a:r>
              <a:rPr lang="en-US" dirty="0"/>
              <a:t>| DTI is 15 | DTI is 10 |</a:t>
            </a:r>
          </a:p>
          <a:p>
            <a:r>
              <a:rPr lang="en-US" dirty="0"/>
              <a:t>| </a:t>
            </a:r>
            <a:r>
              <a:rPr lang="en-US" dirty="0" err="1"/>
              <a:t>No_open_credit_lines</a:t>
            </a:r>
            <a:r>
              <a:rPr lang="en-US" dirty="0"/>
              <a:t> is 10 | </a:t>
            </a:r>
            <a:r>
              <a:rPr lang="en-US" dirty="0" err="1"/>
              <a:t>No_open_credit_lines</a:t>
            </a:r>
            <a:r>
              <a:rPr lang="en-US" dirty="0"/>
              <a:t> is 9 |</a:t>
            </a:r>
          </a:p>
          <a:p>
            <a:r>
              <a:rPr lang="en-US" dirty="0"/>
              <a:t>| </a:t>
            </a:r>
            <a:r>
              <a:rPr lang="en-US" dirty="0" err="1"/>
              <a:t>Revolving_credit_bal</a:t>
            </a:r>
            <a:r>
              <a:rPr lang="en-US" dirty="0"/>
              <a:t> is 11571.750000	 | </a:t>
            </a:r>
            <a:r>
              <a:rPr lang="en-US" dirty="0" err="1"/>
              <a:t>Revolving_credit_bal</a:t>
            </a:r>
            <a:r>
              <a:rPr lang="en-US" dirty="0"/>
              <a:t> is 9924.383228 | </a:t>
            </a:r>
          </a:p>
          <a:p>
            <a:r>
              <a:rPr lang="en-US" dirty="0"/>
              <a:t>| </a:t>
            </a:r>
            <a:r>
              <a:rPr lang="en-US" dirty="0" err="1"/>
              <a:t>Total_no_credit_lines</a:t>
            </a:r>
            <a:r>
              <a:rPr lang="en-US" dirty="0"/>
              <a:t> is 23 | </a:t>
            </a:r>
            <a:r>
              <a:rPr lang="en-US" dirty="0" err="1"/>
              <a:t>Total_no_credit_lines</a:t>
            </a:r>
            <a:r>
              <a:rPr lang="en-US" dirty="0"/>
              <a:t> is 25 |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#### Observation :- All the important factors are almost half in Ratio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610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247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Segmentation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(Good </a:t>
            </a:r>
            <a:r>
              <a:rPr lang="en-US" sz="3200" dirty="0"/>
              <a:t>grade </a:t>
            </a:r>
            <a:r>
              <a:rPr lang="en-US" sz="3200" dirty="0" smtClean="0"/>
              <a:t>A1 (FP) -  </a:t>
            </a:r>
            <a:r>
              <a:rPr lang="en-US" sz="3200" dirty="0"/>
              <a:t>to </a:t>
            </a:r>
            <a:r>
              <a:rPr lang="en-US" sz="3200" dirty="0" smtClean="0"/>
              <a:t>Bad Case B5 (CO))</a:t>
            </a:r>
            <a:endParaRPr lang="en-US" sz="32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00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Observation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219200"/>
            <a:ext cx="8305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27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Grade B (FP) to B (CO)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610600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1082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Observation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other factors match but the Annual income is 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99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pass to B overall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110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Observation</a:t>
            </a:r>
            <a:endParaRPr lang="en-US" sz="36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600200"/>
            <a:ext cx="7315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26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20 cities FP and CO Graph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8763000" cy="5410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4964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Grades FP and CO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458199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22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Removing Outliers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05215"/>
            <a:ext cx="4040188" cy="2890608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After Removing Outlier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15353"/>
            <a:ext cx="4041775" cy="3070331"/>
          </a:xfrm>
        </p:spPr>
      </p:pic>
      <p:sp>
        <p:nvSpPr>
          <p:cNvPr id="5" name="TextBox 4"/>
          <p:cNvSpPr txBox="1"/>
          <p:nvPr/>
        </p:nvSpPr>
        <p:spPr>
          <a:xfrm>
            <a:off x="4800600" y="2209800"/>
            <a:ext cx="1847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Moral of the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1800" dirty="0"/>
          </a:p>
          <a:p>
            <a:endParaRPr lang="en-US" sz="1800" dirty="0"/>
          </a:p>
          <a:p>
            <a:r>
              <a:rPr lang="en-US" sz="1800" dirty="0" smtClean="0"/>
              <a:t> </a:t>
            </a:r>
            <a:r>
              <a:rPr lang="en-US" sz="1800" dirty="0"/>
              <a:t>Average Loan Amount  </a:t>
            </a:r>
            <a:r>
              <a:rPr lang="en-US" sz="1800" dirty="0" smtClean="0"/>
              <a:t>should be considered where overall after paying the total debits surplus amount is left</a:t>
            </a:r>
          </a:p>
          <a:p>
            <a:endParaRPr lang="en-US" sz="1800" dirty="0"/>
          </a:p>
          <a:p>
            <a:r>
              <a:rPr lang="en-US" sz="1800" dirty="0"/>
              <a:t> </a:t>
            </a:r>
            <a:r>
              <a:rPr lang="en-US" sz="1800" dirty="0" smtClean="0"/>
              <a:t>Term should be less </a:t>
            </a:r>
            <a:r>
              <a:rPr lang="en-US" sz="1800" dirty="0" err="1" smtClean="0"/>
              <a:t>i.e</a:t>
            </a:r>
            <a:r>
              <a:rPr lang="en-US" sz="1800" dirty="0" smtClean="0"/>
              <a:t> 36 months</a:t>
            </a:r>
          </a:p>
          <a:p>
            <a:endParaRPr lang="en-US" sz="1800" dirty="0"/>
          </a:p>
          <a:p>
            <a:r>
              <a:rPr lang="en-US" sz="1800" dirty="0" smtClean="0"/>
              <a:t>Rate </a:t>
            </a:r>
            <a:r>
              <a:rPr lang="en-US" sz="1800" dirty="0"/>
              <a:t>of Interest </a:t>
            </a:r>
            <a:r>
              <a:rPr lang="en-US" sz="1800" dirty="0" smtClean="0"/>
              <a:t> should be least</a:t>
            </a:r>
          </a:p>
          <a:p>
            <a:endParaRPr lang="en-US" sz="1800" dirty="0"/>
          </a:p>
          <a:p>
            <a:r>
              <a:rPr lang="en-US" sz="1800" dirty="0" smtClean="0"/>
              <a:t>Revolving </a:t>
            </a:r>
            <a:r>
              <a:rPr lang="en-US" sz="1800" dirty="0"/>
              <a:t>Credit balance should be </a:t>
            </a:r>
            <a:r>
              <a:rPr lang="en-US" sz="1800" dirty="0" smtClean="0"/>
              <a:t>least</a:t>
            </a:r>
          </a:p>
          <a:p>
            <a:endParaRPr lang="en-US" sz="1800" dirty="0" smtClean="0"/>
          </a:p>
          <a:p>
            <a:r>
              <a:rPr lang="en-US" sz="1800" dirty="0" smtClean="0"/>
              <a:t>DTI  ratio should be low</a:t>
            </a:r>
          </a:p>
          <a:p>
            <a:endParaRPr lang="en-US" sz="1800" dirty="0" smtClean="0"/>
          </a:p>
          <a:p>
            <a:r>
              <a:rPr lang="en-US" sz="1800" dirty="0" smtClean="0"/>
              <a:t> </a:t>
            </a:r>
            <a:r>
              <a:rPr lang="en-US" sz="1800" dirty="0" err="1" smtClean="0"/>
              <a:t>Revolving_credit_utilization_in</a:t>
            </a:r>
            <a:r>
              <a:rPr lang="en-US" sz="1800" dirty="0"/>
              <a:t>_% </a:t>
            </a:r>
            <a:r>
              <a:rPr lang="en-US" sz="1800" dirty="0" smtClean="0"/>
              <a:t>should be low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No_open_credit_lines</a:t>
            </a:r>
            <a:r>
              <a:rPr lang="en-US" sz="1800" dirty="0" smtClean="0"/>
              <a:t> and  </a:t>
            </a:r>
            <a:r>
              <a:rPr lang="en-US" sz="1800" dirty="0" err="1"/>
              <a:t>Total_no_credit_lines</a:t>
            </a:r>
            <a:r>
              <a:rPr lang="en-US" sz="1800" dirty="0"/>
              <a:t>  </a:t>
            </a:r>
            <a:r>
              <a:rPr lang="en-US" sz="1800" dirty="0" smtClean="0"/>
              <a:t>should be more but its utilization should be least otherwise the CIBIL SCORE may go bad if not correctly managed.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3705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 The total number of credit lines currently in the borrower's credit </a:t>
            </a:r>
            <a:r>
              <a:rPr lang="en-US" dirty="0" smtClean="0"/>
              <a:t>file is inversely proportional to Interest Rate</a:t>
            </a:r>
          </a:p>
          <a:p>
            <a:r>
              <a:rPr lang="en-US" dirty="0"/>
              <a:t>More the </a:t>
            </a:r>
            <a:r>
              <a:rPr lang="en-US" dirty="0" smtClean="0"/>
              <a:t>total </a:t>
            </a:r>
            <a:r>
              <a:rPr lang="en-US" dirty="0"/>
              <a:t>number of credit lines currently in the borrower's credit </a:t>
            </a:r>
            <a:r>
              <a:rPr lang="en-US" dirty="0" smtClean="0"/>
              <a:t>file more will be the interest Rate</a:t>
            </a:r>
          </a:p>
          <a:p>
            <a:r>
              <a:rPr lang="en-US" dirty="0" smtClean="0"/>
              <a:t>Total </a:t>
            </a:r>
            <a:r>
              <a:rPr lang="en-US" dirty="0"/>
              <a:t>number of credit lines currently in the borrower's credit </a:t>
            </a:r>
            <a:r>
              <a:rPr lang="en-US" dirty="0" smtClean="0"/>
              <a:t>file (</a:t>
            </a:r>
            <a:r>
              <a:rPr lang="en-US" dirty="0" err="1" smtClean="0"/>
              <a:t>Total_acc</a:t>
            </a:r>
            <a:r>
              <a:rPr lang="en-US" dirty="0" smtClean="0"/>
              <a:t>)  is the greatest Factor for the Applicant to go Defaulter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1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73914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42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7239000" cy="481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1" y="152400"/>
            <a:ext cx="80772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Factor </a:t>
            </a:r>
            <a:r>
              <a:rPr lang="en-US" sz="3200" dirty="0" smtClean="0"/>
              <a:t>1-Interest Rate – Univariate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5246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Factor </a:t>
            </a:r>
            <a:r>
              <a:rPr lang="en-US" sz="3600" dirty="0" smtClean="0"/>
              <a:t>2-Term Months – Univariate Analysis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Defaulter tend to take more 60 term period </a:t>
            </a:r>
            <a:br>
              <a:rPr 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loan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886200" cy="639762"/>
          </a:xfrm>
        </p:spPr>
        <p:txBody>
          <a:bodyPr>
            <a:normAutofit/>
          </a:bodyPr>
          <a:lstStyle/>
          <a:p>
            <a:r>
              <a:rPr 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Non-Defaulters tend to take 36 term period loan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40401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86000"/>
            <a:ext cx="427923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625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Factor </a:t>
            </a:r>
            <a:r>
              <a:rPr lang="en-US" sz="3600" dirty="0" smtClean="0"/>
              <a:t>3 – Loan Amount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Defaulters tend to take more loan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09800"/>
            <a:ext cx="56007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69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Autofit/>
          </a:bodyPr>
          <a:lstStyle/>
          <a:p>
            <a:r>
              <a:rPr lang="en-US" sz="3600" dirty="0" smtClean="0"/>
              <a:t>Factor – 4</a:t>
            </a:r>
            <a:br>
              <a:rPr lang="en-US" sz="3600" dirty="0" smtClean="0"/>
            </a:br>
            <a:r>
              <a:rPr lang="en-US" sz="3600" dirty="0" smtClean="0"/>
              <a:t>Home-Ownership- No Impact</a:t>
            </a:r>
            <a:br>
              <a:rPr lang="en-US" sz="3600" dirty="0" smtClean="0"/>
            </a:br>
            <a:r>
              <a:rPr lang="en-US" sz="3600" dirty="0" smtClean="0"/>
              <a:t> </a:t>
            </a:r>
            <a:endParaRPr lang="en-US" sz="36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403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00200"/>
            <a:ext cx="4038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48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-4 – Source Verified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40950"/>
            <a:ext cx="4038600" cy="28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438400"/>
            <a:ext cx="4038600" cy="340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70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327</Words>
  <Application>Microsoft Office PowerPoint</Application>
  <PresentationFormat>On-screen Show (4:3)</PresentationFormat>
  <Paragraphs>61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Lending Club Case Study </vt:lpstr>
      <vt:lpstr>Outliers</vt:lpstr>
      <vt:lpstr>Factor 1</vt:lpstr>
      <vt:lpstr>PowerPoint Presentation</vt:lpstr>
      <vt:lpstr>PowerPoint Presentation</vt:lpstr>
      <vt:lpstr>Factor 2-Term Months – Univariate Analysis</vt:lpstr>
      <vt:lpstr>Factor 3 – Loan Amount</vt:lpstr>
      <vt:lpstr>Factor – 4 Home-Ownership- No Impact  </vt:lpstr>
      <vt:lpstr>Factor -4 – Source Verified</vt:lpstr>
      <vt:lpstr>Segmented Analysis (Extreme Good grade A1  to Worst Case G3)</vt:lpstr>
      <vt:lpstr>Observation</vt:lpstr>
      <vt:lpstr>Segmentation (Good grade A1 (FP) -  to Bad Case B5 (CO))</vt:lpstr>
      <vt:lpstr>Observation</vt:lpstr>
      <vt:lpstr>Grade B (FP) to B (CO)</vt:lpstr>
      <vt:lpstr>Observation</vt:lpstr>
      <vt:lpstr>A pass to B overall</vt:lpstr>
      <vt:lpstr>Observation</vt:lpstr>
      <vt:lpstr>Top 20 cities FP and CO Graph</vt:lpstr>
      <vt:lpstr>Grades FP and CO</vt:lpstr>
      <vt:lpstr>Moral of the Story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 </dc:title>
  <dc:creator>abc</dc:creator>
  <cp:lastModifiedBy>abc</cp:lastModifiedBy>
  <cp:revision>21</cp:revision>
  <dcterms:created xsi:type="dcterms:W3CDTF">2023-10-09T15:56:59Z</dcterms:created>
  <dcterms:modified xsi:type="dcterms:W3CDTF">2023-10-10T21:41:30Z</dcterms:modified>
</cp:coreProperties>
</file>