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56"/>
  </p:normalViewPr>
  <p:slideViewPr>
    <p:cSldViewPr snapToGrid="0">
      <p:cViewPr varScale="1">
        <p:scale>
          <a:sx n="102" d="100"/>
          <a:sy n="102"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8/28/24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93186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3242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9542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064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3809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8/28/24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3020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28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3238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899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040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8/28/24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8118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8/28/24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65512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ururajaSR/heterogeneous-processor-AI-DVFS.gi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EBDAFC-8886-90E1-712A-4D53146AE9B0}"/>
              </a:ext>
            </a:extLst>
          </p:cNvPr>
          <p:cNvSpPr>
            <a:spLocks noGrp="1"/>
          </p:cNvSpPr>
          <p:nvPr>
            <p:ph type="ctrTitle"/>
          </p:nvPr>
        </p:nvSpPr>
        <p:spPr>
          <a:xfrm>
            <a:off x="6082616" y="1648366"/>
            <a:ext cx="4579288" cy="2027656"/>
          </a:xfrm>
        </p:spPr>
        <p:txBody>
          <a:bodyPr>
            <a:normAutofit/>
          </a:bodyPr>
          <a:lstStyle/>
          <a:p>
            <a:pPr algn="l"/>
            <a:r>
              <a:rPr lang="en-CA" sz="3200" dirty="0"/>
              <a:t>Advanced Heterogeneous Multi-Core Processor with AI Integration</a:t>
            </a:r>
            <a:endParaRPr lang="en-US" sz="3200" dirty="0"/>
          </a:p>
        </p:txBody>
      </p:sp>
      <p:sp>
        <p:nvSpPr>
          <p:cNvPr id="3" name="Subtitle 2">
            <a:extLst>
              <a:ext uri="{FF2B5EF4-FFF2-40B4-BE49-F238E27FC236}">
                <a16:creationId xmlns:a16="http://schemas.microsoft.com/office/drawing/2014/main" id="{D0C10413-04E7-3F85-03B3-4CDA129D757E}"/>
              </a:ext>
            </a:extLst>
          </p:cNvPr>
          <p:cNvSpPr>
            <a:spLocks noGrp="1"/>
          </p:cNvSpPr>
          <p:nvPr>
            <p:ph type="subTitle" idx="1"/>
          </p:nvPr>
        </p:nvSpPr>
        <p:spPr>
          <a:xfrm>
            <a:off x="6082616" y="4057240"/>
            <a:ext cx="4579288" cy="942889"/>
          </a:xfrm>
        </p:spPr>
        <p:txBody>
          <a:bodyPr>
            <a:normAutofit/>
          </a:bodyPr>
          <a:lstStyle/>
          <a:p>
            <a:pPr algn="l"/>
            <a:r>
              <a:rPr lang="en-CA" dirty="0"/>
              <a:t>A Unique ASIC Implementation</a:t>
            </a:r>
            <a:endParaRPr lang="en-US" dirty="0"/>
          </a:p>
        </p:txBody>
      </p:sp>
      <p:pic>
        <p:nvPicPr>
          <p:cNvPr id="4" name="Picture 3" descr="Wavy 3D art">
            <a:extLst>
              <a:ext uri="{FF2B5EF4-FFF2-40B4-BE49-F238E27FC236}">
                <a16:creationId xmlns:a16="http://schemas.microsoft.com/office/drawing/2014/main" id="{0F2AE161-4010-09E7-3CC4-F60838872C99}"/>
              </a:ext>
            </a:extLst>
          </p:cNvPr>
          <p:cNvPicPr>
            <a:picLocks noChangeAspect="1"/>
          </p:cNvPicPr>
          <p:nvPr/>
        </p:nvPicPr>
        <p:blipFill>
          <a:blip r:embed="rId2"/>
          <a:srcRect l="17033" r="5581" b="-3"/>
          <a:stretch/>
        </p:blipFill>
        <p:spPr>
          <a:xfrm>
            <a:off x="20" y="758953"/>
            <a:ext cx="5327883" cy="5335854"/>
          </a:xfrm>
          <a:prstGeom prst="rect">
            <a:avLst/>
          </a:prstGeom>
        </p:spPr>
      </p:pic>
      <p:sp>
        <p:nvSpPr>
          <p:cNvPr id="5" name="TextBox 4">
            <a:extLst>
              <a:ext uri="{FF2B5EF4-FFF2-40B4-BE49-F238E27FC236}">
                <a16:creationId xmlns:a16="http://schemas.microsoft.com/office/drawing/2014/main" id="{FF79EDF9-5A5F-619C-47A0-48CAF80FC0EB}"/>
              </a:ext>
            </a:extLst>
          </p:cNvPr>
          <p:cNvSpPr txBox="1"/>
          <p:nvPr/>
        </p:nvSpPr>
        <p:spPr>
          <a:xfrm>
            <a:off x="6082616" y="4871080"/>
            <a:ext cx="4398890" cy="584775"/>
          </a:xfrm>
          <a:prstGeom prst="rect">
            <a:avLst/>
          </a:prstGeom>
          <a:noFill/>
        </p:spPr>
        <p:txBody>
          <a:bodyPr wrap="square" rtlCol="0">
            <a:spAutoFit/>
          </a:bodyPr>
          <a:lstStyle/>
          <a:p>
            <a:pPr algn="ctr"/>
            <a:r>
              <a:rPr lang="en-US" sz="1600" dirty="0"/>
              <a:t>By: Gururaja S R</a:t>
            </a:r>
          </a:p>
          <a:p>
            <a:pPr algn="ctr"/>
            <a:r>
              <a:rPr lang="en-US" sz="1600" dirty="0"/>
              <a:t>Git: </a:t>
            </a:r>
            <a:r>
              <a:rPr lang="en-US" sz="1600" dirty="0">
                <a:hlinkClick r:id="rId3"/>
              </a:rPr>
              <a:t>Link</a:t>
            </a:r>
            <a:endParaRPr lang="en-US" sz="1600" dirty="0"/>
          </a:p>
        </p:txBody>
      </p:sp>
      <p:pic>
        <p:nvPicPr>
          <p:cNvPr id="7" name="Picture 6" descr="A diagram of a computer chip&#10;&#10;Description automatically generated">
            <a:extLst>
              <a:ext uri="{FF2B5EF4-FFF2-40B4-BE49-F238E27FC236}">
                <a16:creationId xmlns:a16="http://schemas.microsoft.com/office/drawing/2014/main" id="{E087599C-0DAA-9EDD-433A-1112C13984A0}"/>
              </a:ext>
            </a:extLst>
          </p:cNvPr>
          <p:cNvPicPr>
            <a:picLocks noChangeAspect="1"/>
          </p:cNvPicPr>
          <p:nvPr/>
        </p:nvPicPr>
        <p:blipFill>
          <a:blip r:embed="rId4"/>
          <a:stretch>
            <a:fillRect/>
          </a:stretch>
        </p:blipFill>
        <p:spPr>
          <a:xfrm>
            <a:off x="0" y="766924"/>
            <a:ext cx="5327883" cy="5327883"/>
          </a:xfrm>
          <a:prstGeom prst="rect">
            <a:avLst/>
          </a:prstGeom>
        </p:spPr>
      </p:pic>
    </p:spTree>
    <p:extLst>
      <p:ext uri="{BB962C8B-B14F-4D97-AF65-F5344CB8AC3E}">
        <p14:creationId xmlns:p14="http://schemas.microsoft.com/office/powerpoint/2010/main" val="16401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DF2A-9C9E-39D9-BB6D-32EC8AC80D06}"/>
              </a:ext>
            </a:extLst>
          </p:cNvPr>
          <p:cNvSpPr>
            <a:spLocks noGrp="1"/>
          </p:cNvSpPr>
          <p:nvPr>
            <p:ph type="title"/>
          </p:nvPr>
        </p:nvSpPr>
        <p:spPr>
          <a:xfrm>
            <a:off x="1517904" y="1054441"/>
            <a:ext cx="9144000" cy="674151"/>
          </a:xfrm>
        </p:spPr>
        <p:txBody>
          <a:bodyPr>
            <a:normAutofit/>
          </a:bodyPr>
          <a:lstStyle/>
          <a:p>
            <a:r>
              <a:rPr lang="en-CA" sz="3600" dirty="0"/>
              <a:t>References</a:t>
            </a:r>
            <a:endParaRPr lang="en-US" sz="3600" dirty="0"/>
          </a:p>
        </p:txBody>
      </p:sp>
      <p:sp>
        <p:nvSpPr>
          <p:cNvPr id="3" name="Content Placeholder 2">
            <a:extLst>
              <a:ext uri="{FF2B5EF4-FFF2-40B4-BE49-F238E27FC236}">
                <a16:creationId xmlns:a16="http://schemas.microsoft.com/office/drawing/2014/main" id="{B37A86D9-D09D-B73B-4815-6D0DA404E2E7}"/>
              </a:ext>
            </a:extLst>
          </p:cNvPr>
          <p:cNvSpPr>
            <a:spLocks noGrp="1"/>
          </p:cNvSpPr>
          <p:nvPr>
            <p:ph idx="1"/>
          </p:nvPr>
        </p:nvSpPr>
        <p:spPr>
          <a:xfrm>
            <a:off x="1517904" y="1870386"/>
            <a:ext cx="9144000" cy="3933173"/>
          </a:xfrm>
        </p:spPr>
        <p:txBody>
          <a:bodyPr>
            <a:noAutofit/>
          </a:bodyPr>
          <a:lstStyle/>
          <a:p>
            <a:pPr algn="just">
              <a:lnSpc>
                <a:spcPct val="100000"/>
              </a:lnSpc>
            </a:pPr>
            <a:r>
              <a:rPr lang="en-CA" sz="1600" b="0" i="0" dirty="0">
                <a:solidFill>
                  <a:srgbClr val="000000"/>
                </a:solidFill>
                <a:effectLst/>
              </a:rPr>
              <a:t>Burr, W. (2003), Selecting the Advanced Encryption Standard (AES): Raising the Bar for Cryptography., Selecting the Advanced Encryption Standard (AES): Raising the Bar for Cryptography. (Accessed August 28, 2024)</a:t>
            </a:r>
          </a:p>
          <a:p>
            <a:pPr algn="just">
              <a:lnSpc>
                <a:spcPct val="100000"/>
              </a:lnSpc>
            </a:pPr>
            <a:r>
              <a:rPr lang="en-CA" sz="1600" dirty="0"/>
              <a:t>Salehi, M. E., </a:t>
            </a:r>
            <a:r>
              <a:rPr lang="en-CA" sz="1600" dirty="0" err="1"/>
              <a:t>Samadi</a:t>
            </a:r>
            <a:r>
              <a:rPr lang="en-CA" sz="1600" dirty="0"/>
              <a:t>, M., </a:t>
            </a:r>
            <a:r>
              <a:rPr lang="en-CA" sz="1600" dirty="0" err="1"/>
              <a:t>Najibi</a:t>
            </a:r>
            <a:r>
              <a:rPr lang="en-CA" sz="1600" dirty="0"/>
              <a:t>, M., </a:t>
            </a:r>
            <a:r>
              <a:rPr lang="en-CA" sz="1600" dirty="0" err="1"/>
              <a:t>Afzali-Kusha</a:t>
            </a:r>
            <a:r>
              <a:rPr lang="en-CA" sz="1600" dirty="0"/>
              <a:t>, A., </a:t>
            </a:r>
            <a:r>
              <a:rPr lang="en-CA" sz="1600" dirty="0" err="1"/>
              <a:t>Pedram</a:t>
            </a:r>
            <a:r>
              <a:rPr lang="en-CA" sz="1600" dirty="0"/>
              <a:t>, M., &amp; </a:t>
            </a:r>
            <a:r>
              <a:rPr lang="en-CA" sz="1600" dirty="0" err="1"/>
              <a:t>Fakhraie</a:t>
            </a:r>
            <a:r>
              <a:rPr lang="en-CA" sz="1600" dirty="0"/>
              <a:t>, S. M. (2011). Dynamic voltage and frequency scheduling for embedded processors considering power/performance </a:t>
            </a:r>
            <a:r>
              <a:rPr lang="en-CA" sz="1600" dirty="0" err="1"/>
              <a:t>tradeoffs</a:t>
            </a:r>
            <a:r>
              <a:rPr lang="en-CA" sz="1600" dirty="0"/>
              <a:t>. </a:t>
            </a:r>
            <a:r>
              <a:rPr lang="en-CA" sz="1600" i="1" dirty="0"/>
              <a:t>IEEE Transactions on Very Large Scale Integration (VLSI) Systems, 19</a:t>
            </a:r>
            <a:r>
              <a:rPr lang="en-CA" sz="1600" dirty="0"/>
              <a:t>(10), 1931–1935. </a:t>
            </a:r>
            <a:r>
              <a:rPr lang="en-CA" sz="1600" u="sng" dirty="0">
                <a:solidFill>
                  <a:schemeClr val="accent5"/>
                </a:solidFill>
              </a:rPr>
              <a:t>https://</a:t>
            </a:r>
            <a:r>
              <a:rPr lang="en-CA" sz="1600" u="sng" dirty="0" err="1">
                <a:solidFill>
                  <a:schemeClr val="accent5"/>
                </a:solidFill>
              </a:rPr>
              <a:t>doi.org</a:t>
            </a:r>
            <a:r>
              <a:rPr lang="en-CA" sz="1600" u="sng" dirty="0">
                <a:solidFill>
                  <a:schemeClr val="accent5"/>
                </a:solidFill>
              </a:rPr>
              <a:t>/10.1109/tvlsi.2010.2057520 </a:t>
            </a:r>
          </a:p>
          <a:p>
            <a:pPr algn="just">
              <a:lnSpc>
                <a:spcPct val="100000"/>
              </a:lnSpc>
            </a:pPr>
            <a:r>
              <a:rPr lang="en-CA" sz="1600" dirty="0" err="1"/>
              <a:t>Akkaya</a:t>
            </a:r>
            <a:r>
              <a:rPr lang="en-CA" sz="1600" dirty="0"/>
              <a:t>, K., &amp; </a:t>
            </a:r>
            <a:r>
              <a:rPr lang="en-CA" sz="1600" dirty="0" err="1"/>
              <a:t>Uysal</a:t>
            </a:r>
            <a:r>
              <a:rPr lang="en-CA" sz="1600" dirty="0"/>
              <a:t>, A. (2021). Optimization of heterogeneous systems with AI planning heuristics and machine learning: A performance and energy aware approach. </a:t>
            </a:r>
            <a:r>
              <a:rPr lang="en-CA" sz="1600" i="1" dirty="0"/>
              <a:t>Proceedings of the 2021 IEEE International Conference on Computer Design (ICCD)</a:t>
            </a:r>
            <a:r>
              <a:rPr lang="en-CA" sz="1600" dirty="0"/>
              <a:t>. </a:t>
            </a:r>
            <a:r>
              <a:rPr lang="en-CA" sz="1600" b="0" i="0" dirty="0">
                <a:solidFill>
                  <a:srgbClr val="000000"/>
                </a:solidFill>
                <a:effectLst/>
              </a:rPr>
              <a:t>(Accessed August 28, 2024)</a:t>
            </a:r>
          </a:p>
          <a:p>
            <a:pPr algn="just">
              <a:lnSpc>
                <a:spcPct val="100000"/>
              </a:lnSpc>
            </a:pPr>
            <a:r>
              <a:rPr lang="en-CA" sz="1600" b="0" i="0" dirty="0">
                <a:effectLst/>
              </a:rPr>
              <a:t>Bessant, Y.R.A., </a:t>
            </a:r>
            <a:r>
              <a:rPr lang="en-CA" sz="1600" b="0" i="0" dirty="0" err="1">
                <a:effectLst/>
              </a:rPr>
              <a:t>Jency</a:t>
            </a:r>
            <a:r>
              <a:rPr lang="en-CA" sz="1600" b="0" i="0" dirty="0">
                <a:effectLst/>
              </a:rPr>
              <a:t>, J.G., </a:t>
            </a:r>
            <a:r>
              <a:rPr lang="en-CA" sz="1600" b="0" i="0" dirty="0" err="1">
                <a:effectLst/>
              </a:rPr>
              <a:t>Sagayam</a:t>
            </a:r>
            <a:r>
              <a:rPr lang="en-CA" sz="1600" b="0" i="0" dirty="0">
                <a:effectLst/>
              </a:rPr>
              <a:t>, K.M. </a:t>
            </a:r>
            <a:r>
              <a:rPr lang="en-CA" sz="1600" b="0" i="1" dirty="0">
                <a:effectLst/>
              </a:rPr>
              <a:t>et al.</a:t>
            </a:r>
            <a:r>
              <a:rPr lang="en-CA" sz="1600" b="0" i="0" dirty="0">
                <a:effectLst/>
              </a:rPr>
              <a:t> Improved parallel matrix multiplication using Strassen and </a:t>
            </a:r>
            <a:r>
              <a:rPr lang="en-CA" sz="1600" b="0" i="0" dirty="0" err="1">
                <a:effectLst/>
              </a:rPr>
              <a:t>Urdhvatiryagbhyam</a:t>
            </a:r>
            <a:r>
              <a:rPr lang="en-CA" sz="1600" b="0" i="0" dirty="0">
                <a:effectLst/>
              </a:rPr>
              <a:t> method. </a:t>
            </a:r>
            <a:r>
              <a:rPr lang="en-CA" sz="1600" b="0" i="1" dirty="0">
                <a:effectLst/>
              </a:rPr>
              <a:t>CCF Trans. HPC</a:t>
            </a:r>
            <a:r>
              <a:rPr lang="en-CA" sz="1600" b="0" i="0" dirty="0">
                <a:effectLst/>
              </a:rPr>
              <a:t> </a:t>
            </a:r>
            <a:r>
              <a:rPr lang="en-CA" sz="1600" dirty="0"/>
              <a:t>5</a:t>
            </a:r>
            <a:r>
              <a:rPr lang="en-CA" sz="1600" b="0" i="0" dirty="0">
                <a:effectLst/>
              </a:rPr>
              <a:t>, 102–115 (2023). </a:t>
            </a:r>
            <a:r>
              <a:rPr lang="en-CA" sz="1600" b="0" i="0" u="sng" dirty="0">
                <a:solidFill>
                  <a:schemeClr val="accent5"/>
                </a:solidFill>
                <a:effectLst/>
              </a:rPr>
              <a:t>https://</a:t>
            </a:r>
            <a:r>
              <a:rPr lang="en-CA" sz="1600" b="0" i="0" u="sng" dirty="0" err="1">
                <a:solidFill>
                  <a:schemeClr val="accent5"/>
                </a:solidFill>
                <a:effectLst/>
              </a:rPr>
              <a:t>doi.org</a:t>
            </a:r>
            <a:r>
              <a:rPr lang="en-CA" sz="1600" b="0" i="0" u="sng" dirty="0">
                <a:solidFill>
                  <a:schemeClr val="accent5"/>
                </a:solidFill>
                <a:effectLst/>
              </a:rPr>
              <a:t>/10.1007/s42514-023-00149-9</a:t>
            </a:r>
            <a:endParaRPr lang="en-CA" sz="1600" u="sng" dirty="0">
              <a:solidFill>
                <a:schemeClr val="accent5"/>
              </a:solidFill>
            </a:endParaRPr>
          </a:p>
          <a:p>
            <a:pPr algn="just">
              <a:lnSpc>
                <a:spcPct val="100000"/>
              </a:lnSpc>
            </a:pPr>
            <a:endParaRPr lang="en-US" sz="1600" dirty="0"/>
          </a:p>
        </p:txBody>
      </p:sp>
    </p:spTree>
    <p:extLst>
      <p:ext uri="{BB962C8B-B14F-4D97-AF65-F5344CB8AC3E}">
        <p14:creationId xmlns:p14="http://schemas.microsoft.com/office/powerpoint/2010/main" val="104270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E010-F325-31C5-EA9F-FF0A15F00559}"/>
              </a:ext>
            </a:extLst>
          </p:cNvPr>
          <p:cNvSpPr>
            <a:spLocks noGrp="1"/>
          </p:cNvSpPr>
          <p:nvPr>
            <p:ph type="title"/>
          </p:nvPr>
        </p:nvSpPr>
        <p:spPr>
          <a:xfrm>
            <a:off x="1517904" y="1517904"/>
            <a:ext cx="9144000" cy="799411"/>
          </a:xfrm>
        </p:spPr>
        <p:txBody>
          <a:bodyPr>
            <a:normAutofit/>
          </a:bodyPr>
          <a:lstStyle/>
          <a:p>
            <a:r>
              <a:rPr lang="en-CA" sz="3600" dirty="0"/>
              <a:t>Project Overview</a:t>
            </a:r>
            <a:endParaRPr lang="en-US" sz="3600" dirty="0"/>
          </a:p>
        </p:txBody>
      </p:sp>
      <p:sp>
        <p:nvSpPr>
          <p:cNvPr id="3" name="Content Placeholder 2">
            <a:extLst>
              <a:ext uri="{FF2B5EF4-FFF2-40B4-BE49-F238E27FC236}">
                <a16:creationId xmlns:a16="http://schemas.microsoft.com/office/drawing/2014/main" id="{26D02DCB-2D3E-4302-B15B-470B516A0B52}"/>
              </a:ext>
            </a:extLst>
          </p:cNvPr>
          <p:cNvSpPr>
            <a:spLocks noGrp="1"/>
          </p:cNvSpPr>
          <p:nvPr>
            <p:ph idx="1"/>
          </p:nvPr>
        </p:nvSpPr>
        <p:spPr>
          <a:xfrm>
            <a:off x="1517904" y="2317315"/>
            <a:ext cx="9144000" cy="3543738"/>
          </a:xfrm>
        </p:spPr>
        <p:txBody>
          <a:bodyPr>
            <a:normAutofit/>
          </a:bodyPr>
          <a:lstStyle/>
          <a:p>
            <a:pPr algn="just">
              <a:lnSpc>
                <a:spcPct val="150000"/>
              </a:lnSpc>
            </a:pPr>
            <a:r>
              <a:rPr lang="en-CA" sz="1600" b="1" dirty="0"/>
              <a:t>Objective:</a:t>
            </a:r>
            <a:r>
              <a:rPr lang="en-CA" sz="1600" dirty="0"/>
              <a:t> Design a cutting-edge ASIC implementation featuring a heterogeneous multi-core processor with integrated AI capabilities, dynamic voltage and frequency scaling (DVFS), and advanced fault tolerance.</a:t>
            </a:r>
          </a:p>
          <a:p>
            <a:pPr algn="just">
              <a:lnSpc>
                <a:spcPct val="150000"/>
              </a:lnSpc>
            </a:pPr>
            <a:r>
              <a:rPr lang="en-CA" sz="1600" b="1" dirty="0"/>
              <a:t>Scope:</a:t>
            </a:r>
            <a:r>
              <a:rPr lang="en-CA" sz="1600" dirty="0"/>
              <a:t> Encompasses core modules (Core A and Core B), AI Scheduler, DVFS Controller, Fault Monitor, and encryption modules, aiming for high efficiency, adaptability, and robustness.</a:t>
            </a:r>
            <a:endParaRPr lang="en-US" sz="1600" dirty="0"/>
          </a:p>
        </p:txBody>
      </p:sp>
    </p:spTree>
    <p:extLst>
      <p:ext uri="{BB962C8B-B14F-4D97-AF65-F5344CB8AC3E}">
        <p14:creationId xmlns:p14="http://schemas.microsoft.com/office/powerpoint/2010/main" val="98528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3681-5D75-9008-98C1-0BA62C7E9197}"/>
              </a:ext>
            </a:extLst>
          </p:cNvPr>
          <p:cNvSpPr>
            <a:spLocks noGrp="1"/>
          </p:cNvSpPr>
          <p:nvPr>
            <p:ph type="title"/>
          </p:nvPr>
        </p:nvSpPr>
        <p:spPr>
          <a:xfrm>
            <a:off x="1517904" y="1517904"/>
            <a:ext cx="9144000" cy="799411"/>
          </a:xfrm>
        </p:spPr>
        <p:txBody>
          <a:bodyPr>
            <a:normAutofit/>
          </a:bodyPr>
          <a:lstStyle/>
          <a:p>
            <a:r>
              <a:rPr lang="en-CA" sz="3600" dirty="0"/>
              <a:t>Motivation</a:t>
            </a:r>
            <a:endParaRPr lang="en-US" sz="3600" dirty="0"/>
          </a:p>
        </p:txBody>
      </p:sp>
      <p:sp>
        <p:nvSpPr>
          <p:cNvPr id="3" name="Content Placeholder 2">
            <a:extLst>
              <a:ext uri="{FF2B5EF4-FFF2-40B4-BE49-F238E27FC236}">
                <a16:creationId xmlns:a16="http://schemas.microsoft.com/office/drawing/2014/main" id="{1D9D1CD6-2A65-D5B7-FD07-E6CBFCE2BEDB}"/>
              </a:ext>
            </a:extLst>
          </p:cNvPr>
          <p:cNvSpPr>
            <a:spLocks noGrp="1"/>
          </p:cNvSpPr>
          <p:nvPr>
            <p:ph idx="1"/>
          </p:nvPr>
        </p:nvSpPr>
        <p:spPr>
          <a:xfrm>
            <a:off x="1517904" y="2508337"/>
            <a:ext cx="9144000" cy="3127248"/>
          </a:xfrm>
        </p:spPr>
        <p:txBody>
          <a:bodyPr>
            <a:normAutofit/>
          </a:bodyPr>
          <a:lstStyle/>
          <a:p>
            <a:pPr algn="just">
              <a:lnSpc>
                <a:spcPct val="150000"/>
              </a:lnSpc>
            </a:pPr>
            <a:r>
              <a:rPr lang="en-CA" sz="1600" b="1" dirty="0"/>
              <a:t>ASIC Design Complexity:</a:t>
            </a:r>
            <a:r>
              <a:rPr lang="en-CA" sz="1600" dirty="0"/>
              <a:t> Addressing the need for more efficient, high-performance processors that can handle diverse computational tasks in a power-efficient manner.</a:t>
            </a:r>
          </a:p>
          <a:p>
            <a:pPr algn="just">
              <a:lnSpc>
                <a:spcPct val="150000"/>
              </a:lnSpc>
            </a:pPr>
            <a:r>
              <a:rPr lang="en-CA" sz="1600" b="1" dirty="0"/>
              <a:t>Innovation Gap:</a:t>
            </a:r>
            <a:r>
              <a:rPr lang="en-CA" sz="1600" dirty="0"/>
              <a:t> Traditional processors are limited by static design and lack adaptive features. This project introduces a novel approach with real-time AI optimization and dynamic scaling to enhance performance and reliability.</a:t>
            </a:r>
            <a:endParaRPr lang="en-US" sz="1600" dirty="0"/>
          </a:p>
        </p:txBody>
      </p:sp>
    </p:spTree>
    <p:extLst>
      <p:ext uri="{BB962C8B-B14F-4D97-AF65-F5344CB8AC3E}">
        <p14:creationId xmlns:p14="http://schemas.microsoft.com/office/powerpoint/2010/main" val="95073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13AD-6F99-51E5-ED87-FD8BC9944EA3}"/>
              </a:ext>
            </a:extLst>
          </p:cNvPr>
          <p:cNvSpPr>
            <a:spLocks noGrp="1"/>
          </p:cNvSpPr>
          <p:nvPr>
            <p:ph type="title"/>
          </p:nvPr>
        </p:nvSpPr>
        <p:spPr>
          <a:xfrm>
            <a:off x="1524000" y="1129597"/>
            <a:ext cx="9144000" cy="736781"/>
          </a:xfrm>
        </p:spPr>
        <p:txBody>
          <a:bodyPr>
            <a:normAutofit/>
          </a:bodyPr>
          <a:lstStyle/>
          <a:p>
            <a:r>
              <a:rPr lang="en-CA" sz="3600" dirty="0"/>
              <a:t>Key Features</a:t>
            </a:r>
            <a:endParaRPr lang="en-US" sz="3600" dirty="0"/>
          </a:p>
        </p:txBody>
      </p:sp>
      <p:sp>
        <p:nvSpPr>
          <p:cNvPr id="3" name="Content Placeholder 2">
            <a:extLst>
              <a:ext uri="{FF2B5EF4-FFF2-40B4-BE49-F238E27FC236}">
                <a16:creationId xmlns:a16="http://schemas.microsoft.com/office/drawing/2014/main" id="{7076CAF0-0C90-361C-68D8-128877EB0330}"/>
              </a:ext>
            </a:extLst>
          </p:cNvPr>
          <p:cNvSpPr>
            <a:spLocks noGrp="1"/>
          </p:cNvSpPr>
          <p:nvPr>
            <p:ph idx="1"/>
          </p:nvPr>
        </p:nvSpPr>
        <p:spPr>
          <a:xfrm>
            <a:off x="1524000" y="2066795"/>
            <a:ext cx="9144000" cy="4158640"/>
          </a:xfrm>
        </p:spPr>
        <p:txBody>
          <a:bodyPr>
            <a:normAutofit/>
          </a:bodyPr>
          <a:lstStyle/>
          <a:p>
            <a:pPr algn="just">
              <a:lnSpc>
                <a:spcPct val="160000"/>
              </a:lnSpc>
            </a:pPr>
            <a:r>
              <a:rPr lang="en-CA" sz="1600" b="1" dirty="0"/>
              <a:t>Multi-Core Architecture:</a:t>
            </a:r>
            <a:r>
              <a:rPr lang="en-CA" sz="1600" dirty="0"/>
              <a:t> Combines Core A (specialized for matrix operations) and Core B (advanced data processing) for optimized task execution.</a:t>
            </a:r>
          </a:p>
          <a:p>
            <a:pPr algn="just">
              <a:lnSpc>
                <a:spcPct val="160000"/>
              </a:lnSpc>
            </a:pPr>
            <a:r>
              <a:rPr lang="en-CA" sz="1600" b="1" dirty="0"/>
              <a:t>AI Integration:</a:t>
            </a:r>
            <a:r>
              <a:rPr lang="en-CA" sz="1600" dirty="0"/>
              <a:t> Utilizes reinforcement learning for adaptive task scheduling and in-field self-optimization.</a:t>
            </a:r>
          </a:p>
          <a:p>
            <a:pPr algn="just">
              <a:lnSpc>
                <a:spcPct val="160000"/>
              </a:lnSpc>
            </a:pPr>
            <a:r>
              <a:rPr lang="en-CA" sz="1600" b="1" dirty="0"/>
              <a:t>DVFS:</a:t>
            </a:r>
            <a:r>
              <a:rPr lang="en-CA" sz="1600" dirty="0"/>
              <a:t> Implements dynamic scaling to balance performance and power consumption, adapting to varying workloads.</a:t>
            </a:r>
          </a:p>
          <a:p>
            <a:pPr algn="just">
              <a:lnSpc>
                <a:spcPct val="160000"/>
              </a:lnSpc>
            </a:pPr>
            <a:r>
              <a:rPr lang="en-CA" sz="1600" b="1" dirty="0"/>
              <a:t>Advanced Fault Tolerance:</a:t>
            </a:r>
            <a:r>
              <a:rPr lang="en-CA" sz="1600" dirty="0"/>
              <a:t> Incorporates ECC and a Fault Monitor to ensure system reliability and data integrity.</a:t>
            </a:r>
            <a:endParaRPr lang="en-US" sz="1600" dirty="0"/>
          </a:p>
        </p:txBody>
      </p:sp>
    </p:spTree>
    <p:extLst>
      <p:ext uri="{BB962C8B-B14F-4D97-AF65-F5344CB8AC3E}">
        <p14:creationId xmlns:p14="http://schemas.microsoft.com/office/powerpoint/2010/main" val="158674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6BA3-1090-27DA-CB65-F572CCF21543}"/>
              </a:ext>
            </a:extLst>
          </p:cNvPr>
          <p:cNvSpPr>
            <a:spLocks noGrp="1"/>
          </p:cNvSpPr>
          <p:nvPr>
            <p:ph type="title"/>
          </p:nvPr>
        </p:nvSpPr>
        <p:spPr>
          <a:xfrm>
            <a:off x="1517904" y="1079493"/>
            <a:ext cx="9144000" cy="686677"/>
          </a:xfrm>
        </p:spPr>
        <p:txBody>
          <a:bodyPr>
            <a:normAutofit/>
          </a:bodyPr>
          <a:lstStyle/>
          <a:p>
            <a:r>
              <a:rPr lang="en-CA" sz="3600" b="1" dirty="0"/>
              <a:t>System Architecture</a:t>
            </a:r>
            <a:endParaRPr lang="en-US" sz="3600" dirty="0"/>
          </a:p>
        </p:txBody>
      </p:sp>
      <p:sp>
        <p:nvSpPr>
          <p:cNvPr id="3" name="Content Placeholder 2">
            <a:extLst>
              <a:ext uri="{FF2B5EF4-FFF2-40B4-BE49-F238E27FC236}">
                <a16:creationId xmlns:a16="http://schemas.microsoft.com/office/drawing/2014/main" id="{10A30093-D4C7-78B5-BFB6-BC2AC5DF9082}"/>
              </a:ext>
            </a:extLst>
          </p:cNvPr>
          <p:cNvSpPr>
            <a:spLocks noGrp="1"/>
          </p:cNvSpPr>
          <p:nvPr>
            <p:ph idx="1"/>
          </p:nvPr>
        </p:nvSpPr>
        <p:spPr>
          <a:xfrm>
            <a:off x="1517904" y="1865375"/>
            <a:ext cx="9144000" cy="4209748"/>
          </a:xfrm>
        </p:spPr>
        <p:txBody>
          <a:bodyPr>
            <a:noAutofit/>
          </a:bodyPr>
          <a:lstStyle/>
          <a:p>
            <a:pPr algn="just">
              <a:lnSpc>
                <a:spcPct val="150000"/>
              </a:lnSpc>
            </a:pPr>
            <a:r>
              <a:rPr lang="en-CA" sz="1600" b="1" dirty="0"/>
              <a:t>Multiple cores (Core A and Core B) connected via a shared bus interface</a:t>
            </a:r>
            <a:r>
              <a:rPr lang="en-CA" sz="1600" dirty="0"/>
              <a:t>: The architecture consists of two distinct cores—Core A handles simpler, arithmetic operations (ALU), while Core B is designed for complex computations like matrix multiplication.</a:t>
            </a:r>
          </a:p>
          <a:p>
            <a:pPr algn="just">
              <a:lnSpc>
                <a:spcPct val="150000"/>
              </a:lnSpc>
              <a:buFont typeface="Arial" panose="020B0604020202020204" pitchFamily="34" charset="0"/>
              <a:buChar char="•"/>
            </a:pPr>
            <a:r>
              <a:rPr lang="en-CA" sz="1600" b="1" dirty="0"/>
              <a:t>Advanced Modules</a:t>
            </a:r>
            <a:r>
              <a:rPr lang="en-CA" sz="1600" dirty="0"/>
              <a:t>: Includes AI optimization for adaptive task management, AES encryption for data security, and a DVFS controller to balance power and performance.</a:t>
            </a:r>
          </a:p>
          <a:p>
            <a:pPr algn="just">
              <a:lnSpc>
                <a:spcPct val="150000"/>
              </a:lnSpc>
              <a:buFont typeface="Arial" panose="020B0604020202020204" pitchFamily="34" charset="0"/>
              <a:buChar char="•"/>
            </a:pPr>
            <a:r>
              <a:rPr lang="en-CA" sz="1600" b="1" dirty="0"/>
              <a:t>Centralized Control</a:t>
            </a:r>
            <a:r>
              <a:rPr lang="en-CA" sz="1600" dirty="0"/>
              <a:t>: Oversees system operations, monitors power, voltage, and frequency, and adjusts parameters to ensure efficient performance.</a:t>
            </a:r>
          </a:p>
          <a:p>
            <a:pPr algn="just">
              <a:lnSpc>
                <a:spcPct val="150000"/>
              </a:lnSpc>
              <a:buFont typeface="Arial" panose="020B0604020202020204" pitchFamily="34" charset="0"/>
              <a:buChar char="•"/>
            </a:pPr>
            <a:r>
              <a:rPr lang="en-CA" sz="1600" b="1" dirty="0"/>
              <a:t>Customizable Parameters</a:t>
            </a:r>
            <a:r>
              <a:rPr lang="en-CA" sz="1600" dirty="0"/>
              <a:t>: Allows dynamic adjustments of voltage, frequency, and operational settings to optimize performance and energy efficiency based on application needs.</a:t>
            </a:r>
          </a:p>
        </p:txBody>
      </p:sp>
    </p:spTree>
    <p:extLst>
      <p:ext uri="{BB962C8B-B14F-4D97-AF65-F5344CB8AC3E}">
        <p14:creationId xmlns:p14="http://schemas.microsoft.com/office/powerpoint/2010/main" val="17912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1707-DB8F-BE5D-8657-4F5585DAD0A2}"/>
              </a:ext>
            </a:extLst>
          </p:cNvPr>
          <p:cNvSpPr>
            <a:spLocks noGrp="1"/>
          </p:cNvSpPr>
          <p:nvPr>
            <p:ph type="title"/>
          </p:nvPr>
        </p:nvSpPr>
        <p:spPr>
          <a:xfrm>
            <a:off x="1517904" y="1154650"/>
            <a:ext cx="9144000" cy="724255"/>
          </a:xfrm>
        </p:spPr>
        <p:txBody>
          <a:bodyPr>
            <a:normAutofit/>
          </a:bodyPr>
          <a:lstStyle/>
          <a:p>
            <a:r>
              <a:rPr lang="en-CA" sz="3600" dirty="0"/>
              <a:t>Simulation Environment</a:t>
            </a:r>
            <a:endParaRPr lang="en-US" sz="3600" dirty="0"/>
          </a:p>
        </p:txBody>
      </p:sp>
      <p:sp>
        <p:nvSpPr>
          <p:cNvPr id="3" name="Content Placeholder 2">
            <a:extLst>
              <a:ext uri="{FF2B5EF4-FFF2-40B4-BE49-F238E27FC236}">
                <a16:creationId xmlns:a16="http://schemas.microsoft.com/office/drawing/2014/main" id="{EA269E08-AA4A-ED03-5A6A-E96CBD766137}"/>
              </a:ext>
            </a:extLst>
          </p:cNvPr>
          <p:cNvSpPr>
            <a:spLocks noGrp="1"/>
          </p:cNvSpPr>
          <p:nvPr>
            <p:ph idx="1"/>
          </p:nvPr>
        </p:nvSpPr>
        <p:spPr>
          <a:xfrm>
            <a:off x="1517904" y="1878905"/>
            <a:ext cx="9144000" cy="4092880"/>
          </a:xfrm>
        </p:spPr>
        <p:txBody>
          <a:bodyPr>
            <a:noAutofit/>
          </a:bodyPr>
          <a:lstStyle/>
          <a:p>
            <a:pPr algn="just">
              <a:lnSpc>
                <a:spcPct val="150000"/>
              </a:lnSpc>
            </a:pPr>
            <a:r>
              <a:rPr lang="en-CA" sz="1600" b="1" dirty="0"/>
              <a:t>Tools</a:t>
            </a:r>
            <a:r>
              <a:rPr lang="en-CA" sz="1600" dirty="0"/>
              <a:t>: </a:t>
            </a:r>
            <a:r>
              <a:rPr lang="en-CA" sz="1600" b="1" dirty="0"/>
              <a:t>Icarus Verilog</a:t>
            </a:r>
            <a:r>
              <a:rPr lang="en-CA" sz="1600" dirty="0"/>
              <a:t> compiles Verilog code, and </a:t>
            </a:r>
            <a:r>
              <a:rPr lang="en-CA" sz="1600" b="1" dirty="0" err="1"/>
              <a:t>GTKWave</a:t>
            </a:r>
            <a:r>
              <a:rPr lang="en-CA" sz="1600" dirty="0"/>
              <a:t> visualizes signal behavior over time.</a:t>
            </a:r>
          </a:p>
          <a:p>
            <a:pPr algn="just">
              <a:lnSpc>
                <a:spcPct val="150000"/>
              </a:lnSpc>
            </a:pPr>
            <a:r>
              <a:rPr lang="en-CA" sz="1600" b="1" dirty="0"/>
              <a:t>Testbench</a:t>
            </a:r>
            <a:r>
              <a:rPr lang="en-CA" sz="1600" dirty="0"/>
              <a:t>: A detailed testbench is designed to systematically monitor core operations, including the arithmetic and complex computations performed by the cores. It tracks power consumption, outputs, and various system states, such as voltage and frequency levels, and detects triggers for system reconfiguration.</a:t>
            </a:r>
          </a:p>
          <a:p>
            <a:pPr algn="just">
              <a:lnSpc>
                <a:spcPct val="150000"/>
              </a:lnSpc>
            </a:pPr>
            <a:r>
              <a:rPr lang="en-CA" sz="1600" b="1" dirty="0"/>
              <a:t>Verilog Modules</a:t>
            </a:r>
            <a:r>
              <a:rPr lang="en-CA" sz="1600" dirty="0"/>
              <a:t>: Simulate essential components like the ALU, matrix multiplication, AES encryption, and DVFS controller.</a:t>
            </a:r>
          </a:p>
          <a:p>
            <a:pPr algn="just">
              <a:lnSpc>
                <a:spcPct val="150000"/>
              </a:lnSpc>
            </a:pPr>
            <a:r>
              <a:rPr lang="en-CA" sz="1600" b="1" dirty="0"/>
              <a:t>Simulation Execution</a:t>
            </a:r>
            <a:r>
              <a:rPr lang="en-CA" sz="1600" dirty="0"/>
              <a:t>: Run using “</a:t>
            </a:r>
            <a:r>
              <a:rPr lang="en-CA" sz="1600" dirty="0" err="1"/>
              <a:t>vvp</a:t>
            </a:r>
            <a:r>
              <a:rPr lang="en-CA" sz="1600" dirty="0"/>
              <a:t>” to process the code and observe interactions and results.</a:t>
            </a:r>
          </a:p>
          <a:p>
            <a:pPr algn="just">
              <a:lnSpc>
                <a:spcPct val="150000"/>
              </a:lnSpc>
            </a:pPr>
            <a:endParaRPr lang="en-US" sz="1600" dirty="0"/>
          </a:p>
        </p:txBody>
      </p:sp>
    </p:spTree>
    <p:extLst>
      <p:ext uri="{BB962C8B-B14F-4D97-AF65-F5344CB8AC3E}">
        <p14:creationId xmlns:p14="http://schemas.microsoft.com/office/powerpoint/2010/main" val="309122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1C73-ECCD-EA68-770F-A886C453B718}"/>
              </a:ext>
            </a:extLst>
          </p:cNvPr>
          <p:cNvSpPr>
            <a:spLocks noGrp="1"/>
          </p:cNvSpPr>
          <p:nvPr>
            <p:ph type="title"/>
          </p:nvPr>
        </p:nvSpPr>
        <p:spPr>
          <a:xfrm>
            <a:off x="1517904" y="1192228"/>
            <a:ext cx="9144000" cy="799411"/>
          </a:xfrm>
        </p:spPr>
        <p:txBody>
          <a:bodyPr>
            <a:normAutofit/>
          </a:bodyPr>
          <a:lstStyle/>
          <a:p>
            <a:r>
              <a:rPr lang="en-CA" sz="3600" dirty="0"/>
              <a:t>Simulation Results</a:t>
            </a:r>
            <a:endParaRPr lang="en-US" sz="3600" dirty="0"/>
          </a:p>
        </p:txBody>
      </p:sp>
      <p:sp>
        <p:nvSpPr>
          <p:cNvPr id="3" name="Content Placeholder 2">
            <a:extLst>
              <a:ext uri="{FF2B5EF4-FFF2-40B4-BE49-F238E27FC236}">
                <a16:creationId xmlns:a16="http://schemas.microsoft.com/office/drawing/2014/main" id="{8B6F8768-DA13-93EB-DD87-342D502A22C1}"/>
              </a:ext>
            </a:extLst>
          </p:cNvPr>
          <p:cNvSpPr>
            <a:spLocks noGrp="1"/>
          </p:cNvSpPr>
          <p:nvPr>
            <p:ph idx="1"/>
          </p:nvPr>
        </p:nvSpPr>
        <p:spPr>
          <a:xfrm>
            <a:off x="1530096" y="1891431"/>
            <a:ext cx="9144000" cy="4108536"/>
          </a:xfrm>
        </p:spPr>
        <p:txBody>
          <a:bodyPr>
            <a:noAutofit/>
          </a:bodyPr>
          <a:lstStyle/>
          <a:p>
            <a:pPr algn="just">
              <a:lnSpc>
                <a:spcPct val="150000"/>
              </a:lnSpc>
            </a:pPr>
            <a:r>
              <a:rPr lang="en-CA" sz="1600" b="1" dirty="0"/>
              <a:t>Core A</a:t>
            </a:r>
            <a:r>
              <a:rPr lang="en-CA" sz="1600" dirty="0"/>
              <a:t>: ALU outputs are captured and tracked during various operation cycles. The results demonstrate the performance of arithmetic and logical operations over time.</a:t>
            </a:r>
          </a:p>
          <a:p>
            <a:pPr algn="just">
              <a:lnSpc>
                <a:spcPct val="150000"/>
              </a:lnSpc>
            </a:pPr>
            <a:r>
              <a:rPr lang="en-CA" sz="1600" b="1" dirty="0"/>
              <a:t>Core B</a:t>
            </a:r>
            <a:r>
              <a:rPr lang="en-CA" sz="1600" dirty="0"/>
              <a:t>: The 4x4 matrix multiplication results are visualized and tracked throughout the simulation. This shows how Core B performs matrix operations step-by-step.</a:t>
            </a:r>
          </a:p>
          <a:p>
            <a:pPr algn="just">
              <a:lnSpc>
                <a:spcPct val="150000"/>
              </a:lnSpc>
            </a:pPr>
            <a:r>
              <a:rPr lang="en-CA" sz="1600" b="1" dirty="0"/>
              <a:t>Encryption outputs</a:t>
            </a:r>
            <a:r>
              <a:rPr lang="en-CA" sz="1600" dirty="0"/>
              <a:t>: AES encryption performance is evaluated, with encrypted data outputs displayed. These results confirm the successful operation of the encryption module in real-time.</a:t>
            </a:r>
          </a:p>
          <a:p>
            <a:pPr algn="just">
              <a:lnSpc>
                <a:spcPct val="150000"/>
              </a:lnSpc>
            </a:pPr>
            <a:r>
              <a:rPr lang="en-CA" sz="1600" b="1" dirty="0"/>
              <a:t>Power consumption and reconfiguration triggers</a:t>
            </a:r>
            <a:r>
              <a:rPr lang="en-CA" sz="1600" dirty="0"/>
              <a:t>: Power consumption metrics are continuously monitored. Reconfiguration triggers are also recorded, demonstrating dynamic system adjustments during execution.</a:t>
            </a:r>
          </a:p>
          <a:p>
            <a:pPr algn="just">
              <a:lnSpc>
                <a:spcPct val="150000"/>
              </a:lnSpc>
            </a:pPr>
            <a:endParaRPr lang="en-US" sz="1600" dirty="0"/>
          </a:p>
        </p:txBody>
      </p:sp>
    </p:spTree>
    <p:extLst>
      <p:ext uri="{BB962C8B-B14F-4D97-AF65-F5344CB8AC3E}">
        <p14:creationId xmlns:p14="http://schemas.microsoft.com/office/powerpoint/2010/main" val="79059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2E9-5D5A-177C-11EC-3C1498234D92}"/>
              </a:ext>
            </a:extLst>
          </p:cNvPr>
          <p:cNvSpPr>
            <a:spLocks noGrp="1"/>
          </p:cNvSpPr>
          <p:nvPr>
            <p:ph type="title"/>
          </p:nvPr>
        </p:nvSpPr>
        <p:spPr>
          <a:xfrm>
            <a:off x="1517904" y="991811"/>
            <a:ext cx="9144000" cy="736781"/>
          </a:xfrm>
        </p:spPr>
        <p:txBody>
          <a:bodyPr>
            <a:normAutofit/>
          </a:bodyPr>
          <a:lstStyle/>
          <a:p>
            <a:r>
              <a:rPr lang="en-CA" sz="3600" dirty="0"/>
              <a:t>Performance Metrics</a:t>
            </a:r>
            <a:endParaRPr lang="en-US" sz="3600" dirty="0"/>
          </a:p>
        </p:txBody>
      </p:sp>
      <p:sp>
        <p:nvSpPr>
          <p:cNvPr id="3" name="Content Placeholder 2">
            <a:extLst>
              <a:ext uri="{FF2B5EF4-FFF2-40B4-BE49-F238E27FC236}">
                <a16:creationId xmlns:a16="http://schemas.microsoft.com/office/drawing/2014/main" id="{54DD470D-8492-E061-AD58-912B38E604B1}"/>
              </a:ext>
            </a:extLst>
          </p:cNvPr>
          <p:cNvSpPr>
            <a:spLocks noGrp="1"/>
          </p:cNvSpPr>
          <p:nvPr>
            <p:ph idx="1"/>
          </p:nvPr>
        </p:nvSpPr>
        <p:spPr>
          <a:xfrm>
            <a:off x="1517904" y="1669971"/>
            <a:ext cx="9144000" cy="4196218"/>
          </a:xfrm>
        </p:spPr>
        <p:txBody>
          <a:bodyPr>
            <a:noAutofit/>
          </a:bodyPr>
          <a:lstStyle/>
          <a:p>
            <a:pPr algn="just">
              <a:lnSpc>
                <a:spcPct val="170000"/>
              </a:lnSpc>
            </a:pPr>
            <a:r>
              <a:rPr lang="en-CA" sz="1600" b="1" dirty="0"/>
              <a:t>Core A and Core B operation counts displayed at each cycle</a:t>
            </a:r>
            <a:r>
              <a:rPr lang="en-CA" sz="1600" dirty="0"/>
              <a:t>: The operation counts for both cores are recorded and visualized during each simulation cycle. </a:t>
            </a:r>
          </a:p>
          <a:p>
            <a:pPr algn="just">
              <a:lnSpc>
                <a:spcPct val="170000"/>
              </a:lnSpc>
            </a:pPr>
            <a:r>
              <a:rPr lang="en-CA" sz="1600" b="1" dirty="0"/>
              <a:t>Monitoring of power consumption, voltage, and frequency levels</a:t>
            </a:r>
            <a:r>
              <a:rPr lang="en-CA" sz="1600" dirty="0"/>
              <a:t>: Power usage, voltage fluctuations, and frequency scaling are monitored throughout the simulation. </a:t>
            </a:r>
          </a:p>
          <a:p>
            <a:pPr algn="just">
              <a:lnSpc>
                <a:spcPct val="170000"/>
              </a:lnSpc>
            </a:pPr>
            <a:r>
              <a:rPr lang="en-CA" sz="1600" b="1" dirty="0"/>
              <a:t>Dynamic adjustments in response to AI optimization and reconfiguration events</a:t>
            </a:r>
            <a:r>
              <a:rPr lang="en-CA" sz="1600" dirty="0"/>
              <a:t>: AI optimization triggers dynamic changes in core operations, adjusting system parameters as needed. Reconfiguration events are logged to show how the system adapts to varying loads.</a:t>
            </a:r>
          </a:p>
          <a:p>
            <a:pPr algn="just">
              <a:lnSpc>
                <a:spcPct val="170000"/>
              </a:lnSpc>
            </a:pPr>
            <a:r>
              <a:rPr lang="en-CA" sz="1600" b="1" dirty="0"/>
              <a:t>Power savings due to DVFS observed during low-load periods</a:t>
            </a:r>
            <a:r>
              <a:rPr lang="en-CA" sz="1600" dirty="0"/>
              <a:t>: DVFS effectively reduces power consumption by lowering voltage and frequency during periods of reduced workload. </a:t>
            </a:r>
            <a:endParaRPr lang="en-US" sz="1600" dirty="0"/>
          </a:p>
        </p:txBody>
      </p:sp>
    </p:spTree>
    <p:extLst>
      <p:ext uri="{BB962C8B-B14F-4D97-AF65-F5344CB8AC3E}">
        <p14:creationId xmlns:p14="http://schemas.microsoft.com/office/powerpoint/2010/main" val="71673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5D2D-8D54-C010-A086-75A86A73AE30}"/>
              </a:ext>
            </a:extLst>
          </p:cNvPr>
          <p:cNvSpPr>
            <a:spLocks noGrp="1"/>
          </p:cNvSpPr>
          <p:nvPr>
            <p:ph type="title"/>
          </p:nvPr>
        </p:nvSpPr>
        <p:spPr>
          <a:xfrm>
            <a:off x="1517904" y="1555482"/>
            <a:ext cx="9144000" cy="824463"/>
          </a:xfrm>
        </p:spPr>
        <p:txBody>
          <a:bodyPr>
            <a:normAutofit/>
          </a:bodyPr>
          <a:lstStyle/>
          <a:p>
            <a:r>
              <a:rPr lang="en-CA" sz="3600" dirty="0"/>
              <a:t>Conclusion</a:t>
            </a:r>
            <a:endParaRPr lang="en-US" sz="3600" dirty="0"/>
          </a:p>
        </p:txBody>
      </p:sp>
      <p:sp>
        <p:nvSpPr>
          <p:cNvPr id="3" name="Content Placeholder 2">
            <a:extLst>
              <a:ext uri="{FF2B5EF4-FFF2-40B4-BE49-F238E27FC236}">
                <a16:creationId xmlns:a16="http://schemas.microsoft.com/office/drawing/2014/main" id="{9DC6B3CA-7996-E2C3-B984-A666CEE1161A}"/>
              </a:ext>
            </a:extLst>
          </p:cNvPr>
          <p:cNvSpPr>
            <a:spLocks noGrp="1"/>
          </p:cNvSpPr>
          <p:nvPr>
            <p:ph idx="1"/>
          </p:nvPr>
        </p:nvSpPr>
        <p:spPr>
          <a:xfrm>
            <a:off x="1517904" y="2379945"/>
            <a:ext cx="9144000" cy="3127248"/>
          </a:xfrm>
        </p:spPr>
        <p:txBody>
          <a:bodyPr>
            <a:normAutofit fontScale="62500" lnSpcReduction="20000"/>
          </a:bodyPr>
          <a:lstStyle/>
          <a:p>
            <a:pPr algn="just">
              <a:lnSpc>
                <a:spcPct val="170000"/>
              </a:lnSpc>
            </a:pPr>
            <a:r>
              <a:rPr lang="en-CA" dirty="0"/>
              <a:t>Successful integration of heterogeneous cores with AI optimization and encryption was achieved.</a:t>
            </a:r>
          </a:p>
          <a:p>
            <a:pPr algn="just">
              <a:lnSpc>
                <a:spcPct val="170000"/>
              </a:lnSpc>
            </a:pPr>
            <a:r>
              <a:rPr lang="en-CA" dirty="0"/>
              <a:t>Real-time simulation and performance tracking were demonstrated effectively.</a:t>
            </a:r>
          </a:p>
          <a:p>
            <a:pPr algn="just">
              <a:lnSpc>
                <a:spcPct val="170000"/>
              </a:lnSpc>
            </a:pPr>
            <a:r>
              <a:rPr lang="en-CA" dirty="0"/>
              <a:t>Future work includes expanding core functions and developing more advanced AI optimizations.</a:t>
            </a:r>
          </a:p>
          <a:p>
            <a:pPr algn="just">
              <a:lnSpc>
                <a:spcPct val="170000"/>
              </a:lnSpc>
            </a:pPr>
            <a:r>
              <a:rPr lang="en-CA" dirty="0"/>
              <a:t>Industry applications could involve AI-driven computing and secure data processing.</a:t>
            </a:r>
            <a:endParaRPr lang="en-US" dirty="0"/>
          </a:p>
        </p:txBody>
      </p:sp>
    </p:spTree>
    <p:extLst>
      <p:ext uri="{BB962C8B-B14F-4D97-AF65-F5344CB8AC3E}">
        <p14:creationId xmlns:p14="http://schemas.microsoft.com/office/powerpoint/2010/main" val="3098835857"/>
      </p:ext>
    </p:extLst>
  </p:cSld>
  <p:clrMapOvr>
    <a:masterClrMapping/>
  </p:clrMapOvr>
</p:sld>
</file>

<file path=ppt/theme/theme1.xml><?xml version="1.0" encoding="utf-8"?>
<a:theme xmlns:a="http://schemas.openxmlformats.org/drawingml/2006/main" name="Prismatic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205</TotalTime>
  <Words>946</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Aharoni</vt:lpstr>
      <vt:lpstr>Arial</vt:lpstr>
      <vt:lpstr>Avenir Next LT Pro</vt:lpstr>
      <vt:lpstr>PrismaticVTI</vt:lpstr>
      <vt:lpstr>Advanced Heterogeneous Multi-Core Processor with AI Integration</vt:lpstr>
      <vt:lpstr>Project Overview</vt:lpstr>
      <vt:lpstr>Motivation</vt:lpstr>
      <vt:lpstr>Key Features</vt:lpstr>
      <vt:lpstr>System Architecture</vt:lpstr>
      <vt:lpstr>Simulation Environment</vt:lpstr>
      <vt:lpstr>Simulation Results</vt:lpstr>
      <vt:lpstr>Performance Metrics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Gururaja Shivagange Raghunath</dc:creator>
  <cp:lastModifiedBy>Gururaja Shivagange Raghunath</cp:lastModifiedBy>
  <cp:revision>5</cp:revision>
  <dcterms:created xsi:type="dcterms:W3CDTF">2024-08-27T00:32:42Z</dcterms:created>
  <dcterms:modified xsi:type="dcterms:W3CDTF">2024-08-28T22:43:20Z</dcterms:modified>
</cp:coreProperties>
</file>