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6" r:id="rId5"/>
    <p:sldId id="258" r:id="rId6"/>
    <p:sldId id="266" r:id="rId7"/>
    <p:sldId id="259" r:id="rId8"/>
    <p:sldId id="260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354" y="2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 simple, graphical notation for conditional independence assertions and hence for compact specification of full joint distributions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 set of nodes, one per variable
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 directed, acyclic graph (link </a:t>
            </a:r>
            <a:r>
              <a:rPr lang="en-US" sz="2000">
                <a:cs typeface="Arial" pitchFamily="34" charset="0"/>
              </a:rPr>
              <a:t>≈ </a:t>
            </a:r>
            <a:r>
              <a:rPr lang="en-US" sz="2000"/>
              <a:t>"directly influences")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 conditional distribution for each node given its parents:</a:t>
            </a:r>
          </a:p>
          <a:p>
            <a:pPr lvl="2" algn="ctr">
              <a:lnSpc>
                <a:spcPct val="80000"/>
              </a:lnSpc>
              <a:buFontTx/>
              <a:buNone/>
            </a:pPr>
            <a:r>
              <a:rPr lang="en-US" sz="1800" b="1"/>
              <a:t>P </a:t>
            </a:r>
            <a:r>
              <a:rPr lang="en-US" sz="1800"/>
              <a:t>(X</a:t>
            </a:r>
            <a:r>
              <a:rPr lang="en-US" sz="1800" baseline="-25000"/>
              <a:t>i </a:t>
            </a:r>
            <a:r>
              <a:rPr lang="en-US" sz="1800"/>
              <a:t>| Parents (X</a:t>
            </a:r>
            <a:r>
              <a:rPr lang="en-US" sz="1800" baseline="-25000"/>
              <a:t>i</a:t>
            </a:r>
            <a:r>
              <a:rPr lang="en-US" sz="1800"/>
              <a:t>))</a:t>
            </a:r>
          </a:p>
          <a:p>
            <a:pPr lvl="2" algn="ctr"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400"/>
              <a:t>In the simplest case, conditional distribution represented as a </a:t>
            </a:r>
            <a:r>
              <a:rPr lang="en-US" sz="2400">
                <a:solidFill>
                  <a:schemeClr val="accent2"/>
                </a:solidFill>
              </a:rPr>
              <a:t>conditional probability table</a:t>
            </a:r>
            <a:r>
              <a:rPr lang="en-US" sz="2400"/>
              <a:t> (CPT) giving the distribution over </a:t>
            </a:r>
            <a:r>
              <a:rPr lang="en-US" sz="2400" i="1"/>
              <a:t>X</a:t>
            </a:r>
            <a:r>
              <a:rPr lang="en-US" sz="2400" i="1" baseline="-25000"/>
              <a:t>i</a:t>
            </a:r>
            <a:r>
              <a:rPr lang="en-US" sz="2400"/>
              <a:t> for each combination of parent values</a:t>
            </a:r>
          </a:p>
        </p:txBody>
      </p:sp>
    </p:spTree>
    <p:extLst>
      <p:ext uri="{BB962C8B-B14F-4D97-AF65-F5344CB8AC3E}">
        <p14:creationId xmlns:p14="http://schemas.microsoft.com/office/powerpoint/2010/main" val="24170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Topology of network encodes conditional independence assertions: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i="1"/>
              <a:t>Weather</a:t>
            </a:r>
            <a:r>
              <a:rPr lang="en-US" sz="2400"/>
              <a:t> is independent of the other variables</a:t>
            </a:r>
          </a:p>
          <a:p>
            <a:pPr>
              <a:lnSpc>
                <a:spcPct val="90000"/>
              </a:lnSpc>
            </a:pPr>
            <a:r>
              <a:rPr lang="en-US" sz="2400" i="1"/>
              <a:t>Toothache</a:t>
            </a:r>
            <a:r>
              <a:rPr lang="en-US" sz="2400"/>
              <a:t> and </a:t>
            </a:r>
            <a:r>
              <a:rPr lang="en-US" sz="2400" i="1"/>
              <a:t>Catch</a:t>
            </a:r>
            <a:r>
              <a:rPr lang="en-US" sz="2400"/>
              <a:t> are conditionally independent given </a:t>
            </a:r>
            <a:r>
              <a:rPr lang="en-US" sz="2400" i="1"/>
              <a:t>Cavity</a:t>
            </a:r>
            <a:endParaRPr lang="en-US" sz="2400"/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4419600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1" t="15720" r="22471" b="28968"/>
          <a:stretch/>
        </p:blipFill>
        <p:spPr bwMode="auto">
          <a:xfrm>
            <a:off x="0" y="0"/>
            <a:ext cx="9144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0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irish\Downloads\IMG-44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346662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t="46045" r="24367" b="15872"/>
          <a:stretch/>
        </p:blipFill>
        <p:spPr bwMode="auto">
          <a:xfrm>
            <a:off x="381000" y="734290"/>
            <a:ext cx="8305800" cy="551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1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9" t="19318" r="13880" b="22817"/>
          <a:stretch/>
        </p:blipFill>
        <p:spPr bwMode="auto">
          <a:xfrm>
            <a:off x="152401" y="990600"/>
            <a:ext cx="902788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1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764976"/>
            <a:ext cx="8534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bake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Lato"/>
                <a:cs typeface="Arial" pitchFamily="34" charset="0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Finalize the topology of the model</a:t>
            </a:r>
            <a:r>
              <a:rPr lang="en-US" sz="2400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0" dirty="0">
              <a:solidFill>
                <a:srgbClr val="555555"/>
              </a:solidFill>
              <a:latin typeface="Lato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Assign a numerical index to every state and create the underlying arrays corresponding to the states and edges between the states</a:t>
            </a:r>
            <a:r>
              <a:rPr lang="en-US" sz="2400" dirty="0" smtClean="0"/>
              <a:t>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method must be called before any of the probability-calculating methods</a:t>
            </a:r>
            <a:r>
              <a:rPr lang="en-US" sz="2400" dirty="0" smtClean="0"/>
              <a:t>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b="0" dirty="0">
              <a:solidFill>
                <a:srgbClr val="555555"/>
              </a:solidFill>
              <a:latin typeface="Lat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b="0" dirty="0">
              <a:solidFill>
                <a:srgbClr val="555555"/>
              </a:solidFill>
              <a:latin typeface="Lat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22580"/>
              </p:ext>
            </p:extLst>
          </p:nvPr>
        </p:nvGraphicFramePr>
        <p:xfrm>
          <a:off x="533400" y="4518189"/>
          <a:ext cx="8229600" cy="853440"/>
        </p:xfrm>
        <a:graphic>
          <a:graphicData uri="http://schemas.openxmlformats.org/drawingml/2006/table">
            <a:tbl>
              <a:tblPr/>
              <a:tblGrid>
                <a:gridCol w="3724977"/>
                <a:gridCol w="450462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Parameters:</a:t>
                      </a:r>
                    </a:p>
                  </a:txBody>
                  <a:tcPr marL="152400"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Returns:</a:t>
                      </a:r>
                    </a:p>
                  </a:txBody>
                  <a:tcPr marL="152400"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7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530401"/>
            <a:ext cx="8763000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err="1"/>
              <a:t>predict_proba</a:t>
            </a:r>
            <a:r>
              <a:rPr lang="en-US" sz="4000" b="1" dirty="0" smtClean="0"/>
              <a:t>()</a:t>
            </a:r>
          </a:p>
          <a:p>
            <a:pPr algn="just"/>
            <a:r>
              <a:rPr lang="en-US" sz="2400" dirty="0" smtClean="0"/>
              <a:t>Returns </a:t>
            </a:r>
            <a:r>
              <a:rPr lang="en-US" sz="2400" dirty="0"/>
              <a:t>the probabilities of each variable in the graph given evidence.</a:t>
            </a:r>
          </a:p>
          <a:p>
            <a:pPr algn="just"/>
            <a:r>
              <a:rPr lang="en-US" sz="2400" dirty="0"/>
              <a:t>This calculates the marginal probability distributions for each state given the evidence provided through loopy belief </a:t>
            </a:r>
            <a:r>
              <a:rPr lang="en-US" sz="2400" dirty="0" smtClean="0"/>
              <a:t>propagation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Parameters: </a:t>
            </a:r>
            <a:r>
              <a:rPr lang="en-US" sz="2400" dirty="0" err="1" smtClean="0"/>
              <a:t>data:dict</a:t>
            </a:r>
            <a:endParaRPr lang="en-US" sz="2400" dirty="0" smtClean="0"/>
          </a:p>
          <a:p>
            <a:pPr algn="just"/>
            <a:r>
              <a:rPr lang="en-US" sz="2400" dirty="0"/>
              <a:t>	</a:t>
            </a:r>
            <a:r>
              <a:rPr lang="en-US" dirty="0"/>
              <a:t>The evidence supplied to the graph. This can either be a dictionary with keys being </a:t>
            </a:r>
            <a:r>
              <a:rPr lang="en-US" dirty="0" smtClean="0"/>
              <a:t>	state </a:t>
            </a:r>
            <a:r>
              <a:rPr lang="en-US" dirty="0"/>
              <a:t>names and values being the observed values 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b="1" dirty="0"/>
              <a:t>Returns</a:t>
            </a:r>
            <a:r>
              <a:rPr lang="en-US" b="1" dirty="0" smtClean="0"/>
              <a:t>: </a:t>
            </a:r>
            <a:r>
              <a:rPr lang="en-US" sz="2400" dirty="0" err="1"/>
              <a:t>probabilities:array-like</a:t>
            </a:r>
            <a:r>
              <a:rPr lang="en-US" sz="2400" dirty="0"/>
              <a:t>, shape (</a:t>
            </a:r>
            <a:r>
              <a:rPr lang="en-US" sz="2400" dirty="0" err="1"/>
              <a:t>n_nodes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/>
              <a:t>	</a:t>
            </a:r>
            <a:r>
              <a:rPr lang="en-US" dirty="0"/>
              <a:t>An array of univariate distribution objects showing the probabilities of each </a:t>
            </a:r>
            <a:r>
              <a:rPr lang="en-US" dirty="0" smtClean="0"/>
              <a:t>	variable</a:t>
            </a:r>
            <a:r>
              <a:rPr lang="en-US" dirty="0"/>
              <a:t>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b="0" dirty="0">
              <a:solidFill>
                <a:srgbClr val="555555"/>
              </a:solidFill>
              <a:latin typeface="Lat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b="0" dirty="0">
              <a:solidFill>
                <a:srgbClr val="555555"/>
              </a:solidFill>
              <a:latin typeface="Lat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138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Bayesian networks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10</cp:revision>
  <cp:lastPrinted>2018-10-04T05:04:12Z</cp:lastPrinted>
  <dcterms:created xsi:type="dcterms:W3CDTF">2006-08-16T00:00:00Z</dcterms:created>
  <dcterms:modified xsi:type="dcterms:W3CDTF">2018-10-05T06:29:16Z</dcterms:modified>
</cp:coreProperties>
</file>