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" t="16856" r="7411" b="15278"/>
          <a:stretch/>
        </p:blipFill>
        <p:spPr bwMode="auto">
          <a:xfrm>
            <a:off x="1" y="9144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ahoma" pitchFamily="34" charset="0"/>
              </a:defRPr>
            </a:lvl1pPr>
            <a:lvl2pPr marL="565979" indent="-217684">
              <a:defRPr sz="1800">
                <a:solidFill>
                  <a:schemeClr val="tx1"/>
                </a:solidFill>
                <a:latin typeface="Tahoma" pitchFamily="34" charset="0"/>
              </a:defRPr>
            </a:lvl2pPr>
            <a:lvl3pPr marL="870737" indent="-174147">
              <a:defRPr sz="1500">
                <a:solidFill>
                  <a:schemeClr val="tx1"/>
                </a:solidFill>
                <a:latin typeface="Tahoma" pitchFamily="34" charset="0"/>
              </a:defRPr>
            </a:lvl3pPr>
            <a:lvl4pPr marL="1219032" indent="-174147">
              <a:defRPr sz="1500">
                <a:solidFill>
                  <a:schemeClr val="tx1"/>
                </a:solidFill>
                <a:latin typeface="Tahoma" pitchFamily="34" charset="0"/>
              </a:defRPr>
            </a:lvl4pPr>
            <a:lvl5pPr marL="1567327" indent="-174147">
              <a:defRPr sz="1200">
                <a:solidFill>
                  <a:schemeClr val="tx1"/>
                </a:solidFill>
                <a:latin typeface="Tahoma" pitchFamily="34" charset="0"/>
              </a:defRPr>
            </a:lvl5pPr>
            <a:lvl6pPr marL="1915622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6pPr>
            <a:lvl7pPr marL="2263917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7pPr>
            <a:lvl8pPr marL="2612212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8pPr>
            <a:lvl9pPr marL="2960507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794548"/>
            <a:fld id="{6D2BE57C-0B34-4B4C-B15F-9467F1B805C0}" type="slidenum">
              <a:rPr lang="en-GB" altLang="en-US" sz="1200">
                <a:latin typeface="Arial" charset="0"/>
              </a:rPr>
              <a:pPr defTabSz="794548"/>
              <a:t>2</a:t>
            </a:fld>
            <a:endParaRPr lang="en-GB" altLang="en-US" sz="12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762" y="43196"/>
            <a:ext cx="6954105" cy="114324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Example	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931" y="1218112"/>
            <a:ext cx="6797530" cy="5114343"/>
          </a:xfrm>
        </p:spPr>
        <p:txBody>
          <a:bodyPr/>
          <a:lstStyle/>
          <a:p>
            <a:pPr marL="406344" indent="-406344">
              <a:lnSpc>
                <a:spcPct val="110000"/>
              </a:lnSpc>
            </a:pPr>
            <a:endParaRPr lang="en-US" altLang="en-US" smtClean="0"/>
          </a:p>
          <a:p>
            <a:pPr marL="406344" indent="-406344">
              <a:lnSpc>
                <a:spcPct val="110000"/>
              </a:lnSpc>
              <a:buNone/>
            </a:pPr>
            <a:r>
              <a:rPr lang="en-US" altLang="en-US" sz="2400"/>
              <a:t>    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202931" y="1079886"/>
            <a:ext cx="6893634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60" tIns="39730" rIns="79460" bIns="39730"/>
          <a:lstStyle/>
          <a:p>
            <a:pPr marL="406344" indent="-406344" defTabSz="79454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100">
                <a:latin typeface="Tahoma" pitchFamily="34" charset="0"/>
              </a:rPr>
              <a:t>Example: Play Tennis</a:t>
            </a:r>
          </a:p>
        </p:txBody>
      </p:sp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231" y="1701901"/>
            <a:ext cx="4509370" cy="45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889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97916" y="3635619"/>
            <a:ext cx="868183" cy="1244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9659" tIns="34829" rIns="69659" bIns="34829"/>
          <a:lstStyle/>
          <a:p>
            <a:pPr defTabSz="794548"/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4209177" y="1769575"/>
            <a:ext cx="1140300" cy="1589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9659" tIns="34829" rIns="69659" bIns="34829"/>
          <a:lstStyle/>
          <a:p>
            <a:pPr defTabSz="794548"/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1721249" y="3635619"/>
            <a:ext cx="1036637" cy="1244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9659" tIns="34829" rIns="69659" bIns="34829"/>
          <a:lstStyle/>
          <a:p>
            <a:pPr defTabSz="794548"/>
            <a:endParaRPr lang="en-GB"/>
          </a:p>
        </p:txBody>
      </p:sp>
      <p:sp>
        <p:nvSpPr>
          <p:cNvPr id="8" name="Rectangle 7"/>
          <p:cNvSpPr/>
          <p:nvPr/>
        </p:nvSpPr>
        <p:spPr bwMode="auto">
          <a:xfrm>
            <a:off x="1617585" y="1769575"/>
            <a:ext cx="829309" cy="1589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9659" tIns="34829" rIns="69659" bIns="34829"/>
          <a:lstStyle/>
          <a:p>
            <a:pPr defTabSz="794548"/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386115" y="3635619"/>
            <a:ext cx="829309" cy="12440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9659" tIns="34829" rIns="69659" bIns="34829"/>
          <a:lstStyle/>
          <a:p>
            <a:pPr defTabSz="794548"/>
            <a:endParaRPr lang="en-GB" altLang="en-US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3597994" y="3635619"/>
            <a:ext cx="766679" cy="12440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9659" tIns="34829" rIns="69659" bIns="34829"/>
          <a:lstStyle/>
          <a:p>
            <a:pPr defTabSz="794548"/>
            <a:endParaRPr lang="en-GB" altLang="en-US"/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6334282" y="1769575"/>
            <a:ext cx="984805" cy="158959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9659" tIns="34829" rIns="69659" bIns="34829"/>
          <a:lstStyle/>
          <a:p>
            <a:pPr defTabSz="794548"/>
            <a:endParaRPr lang="en-GB" altLang="en-US"/>
          </a:p>
        </p:txBody>
      </p:sp>
      <p:sp>
        <p:nvSpPr>
          <p:cNvPr id="13321" name="Rectangle 1"/>
          <p:cNvSpPr>
            <a:spLocks noChangeArrowheads="1"/>
          </p:cNvSpPr>
          <p:nvPr/>
        </p:nvSpPr>
        <p:spPr bwMode="auto">
          <a:xfrm>
            <a:off x="3276204" y="1769575"/>
            <a:ext cx="829309" cy="158959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9659" tIns="34829" rIns="69659" bIns="34829"/>
          <a:lstStyle/>
          <a:p>
            <a:pPr defTabSz="794548"/>
            <a:endParaRPr lang="en-GB" altLang="en-US"/>
          </a:p>
        </p:txBody>
      </p:sp>
      <p:sp>
        <p:nvSpPr>
          <p:cNvPr id="13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ahoma" pitchFamily="34" charset="0"/>
              </a:defRPr>
            </a:lvl1pPr>
            <a:lvl2pPr marL="565979" indent="-217684">
              <a:defRPr sz="1800">
                <a:solidFill>
                  <a:schemeClr val="tx1"/>
                </a:solidFill>
                <a:latin typeface="Tahoma" pitchFamily="34" charset="0"/>
              </a:defRPr>
            </a:lvl2pPr>
            <a:lvl3pPr marL="870737" indent="-174147">
              <a:defRPr sz="1500">
                <a:solidFill>
                  <a:schemeClr val="tx1"/>
                </a:solidFill>
                <a:latin typeface="Tahoma" pitchFamily="34" charset="0"/>
              </a:defRPr>
            </a:lvl3pPr>
            <a:lvl4pPr marL="1219032" indent="-174147">
              <a:defRPr sz="1500">
                <a:solidFill>
                  <a:schemeClr val="tx1"/>
                </a:solidFill>
                <a:latin typeface="Tahoma" pitchFamily="34" charset="0"/>
              </a:defRPr>
            </a:lvl4pPr>
            <a:lvl5pPr marL="1567327" indent="-174147">
              <a:defRPr sz="1200">
                <a:solidFill>
                  <a:schemeClr val="tx1"/>
                </a:solidFill>
                <a:latin typeface="Tahoma" pitchFamily="34" charset="0"/>
              </a:defRPr>
            </a:lvl5pPr>
            <a:lvl6pPr marL="1915622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6pPr>
            <a:lvl7pPr marL="2263917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7pPr>
            <a:lvl8pPr marL="2612212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8pPr>
            <a:lvl9pPr marL="2960507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794548"/>
            <a:fld id="{465C2324-E364-4B5D-B7FD-67DB13EE4EAA}" type="slidenum">
              <a:rPr lang="en-GB" altLang="en-US" sz="1200">
                <a:latin typeface="Arial" charset="0"/>
              </a:rPr>
              <a:pPr defTabSz="794548"/>
              <a:t>3</a:t>
            </a:fld>
            <a:endParaRPr lang="en-GB" altLang="en-US" sz="1200">
              <a:latin typeface="Arial" charset="0"/>
            </a:endParaRPr>
          </a:p>
        </p:txBody>
      </p:sp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762" y="43196"/>
            <a:ext cx="6954105" cy="114324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Example	</a:t>
            </a:r>
          </a:p>
        </p:txBody>
      </p:sp>
      <p:sp>
        <p:nvSpPr>
          <p:cNvPr id="13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931" y="1218112"/>
            <a:ext cx="6797530" cy="5114343"/>
          </a:xfrm>
        </p:spPr>
        <p:txBody>
          <a:bodyPr/>
          <a:lstStyle/>
          <a:p>
            <a:pPr marL="406344" indent="-406344">
              <a:lnSpc>
                <a:spcPct val="110000"/>
              </a:lnSpc>
            </a:pPr>
            <a:endParaRPr lang="en-US" altLang="en-US" b="1" smtClean="0"/>
          </a:p>
          <a:p>
            <a:pPr marL="406344" indent="-406344">
              <a:lnSpc>
                <a:spcPct val="110000"/>
              </a:lnSpc>
              <a:buNone/>
            </a:pPr>
            <a:r>
              <a:rPr lang="en-US" altLang="en-US" sz="2400" b="1"/>
              <a:t>     </a:t>
            </a:r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1202931" y="1079887"/>
            <a:ext cx="6893634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60" tIns="39730" rIns="79460" bIns="39730"/>
          <a:lstStyle/>
          <a:p>
            <a:pPr marL="406344" indent="-406344" defTabSz="79454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100">
                <a:latin typeface="Tahoma" pitchFamily="34" charset="0"/>
              </a:rPr>
              <a:t>Learning 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/>
        </p:nvGraphicFramePr>
        <p:xfrm>
          <a:off x="1617585" y="1771014"/>
          <a:ext cx="2476050" cy="2038736"/>
        </p:xfrm>
        <a:graphic>
          <a:graphicData uri="http://schemas.openxmlformats.org/drawingml/2006/table">
            <a:tbl>
              <a:tblPr/>
              <a:tblGrid>
                <a:gridCol w="824990"/>
                <a:gridCol w="826070"/>
                <a:gridCol w="824990"/>
              </a:tblGrid>
              <a:tr h="35996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62198" marR="62198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7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62198" marR="62198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7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62198" marR="62198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7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62198" marR="62198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/>
        </p:nvGraphicFramePr>
        <p:xfrm>
          <a:off x="4209177" y="1771014"/>
          <a:ext cx="3109910" cy="1886336"/>
        </p:xfrm>
        <a:graphic>
          <a:graphicData uri="http://schemas.openxmlformats.org/drawingml/2006/table">
            <a:tbl>
              <a:tblPr/>
              <a:tblGrid>
                <a:gridCol w="1140300"/>
                <a:gridCol w="984805"/>
                <a:gridCol w="984805"/>
              </a:tblGrid>
              <a:tr h="35996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62198" marR="62198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7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62198" marR="62198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7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62198" marR="62198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7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62198" marR="62198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62198" marR="62198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/>
        </p:nvGraphicFramePr>
        <p:xfrm>
          <a:off x="1721249" y="3637058"/>
          <a:ext cx="2643424" cy="1468008"/>
        </p:xfrm>
        <a:graphic>
          <a:graphicData uri="http://schemas.openxmlformats.org/drawingml/2006/table">
            <a:tbl>
              <a:tblPr/>
              <a:tblGrid>
                <a:gridCol w="1057154"/>
                <a:gridCol w="805553"/>
                <a:gridCol w="780717"/>
              </a:tblGrid>
              <a:tr h="41755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62198" marR="62198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62198" marR="62198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62198" marR="62198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/>
        </p:nvGraphicFramePr>
        <p:xfrm>
          <a:off x="4572000" y="3637058"/>
          <a:ext cx="2643424" cy="1468008"/>
        </p:xfrm>
        <a:graphic>
          <a:graphicData uri="http://schemas.openxmlformats.org/drawingml/2006/table">
            <a:tbl>
              <a:tblPr/>
              <a:tblGrid>
                <a:gridCol w="923255"/>
                <a:gridCol w="866024"/>
                <a:gridCol w="854145"/>
              </a:tblGrid>
              <a:tr h="41179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62198" marR="62198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62198" marR="62198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62198" marR="62198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62198" marR="62198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06" name="Text Box 119"/>
          <p:cNvSpPr txBox="1">
            <a:spLocks noChangeArrowheads="1"/>
          </p:cNvSpPr>
          <p:nvPr/>
        </p:nvSpPr>
        <p:spPr bwMode="auto">
          <a:xfrm>
            <a:off x="2654222" y="5295764"/>
            <a:ext cx="1960151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659" tIns="34829" rIns="69659" bIns="34829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794548"/>
            <a:r>
              <a:rPr lang="en-GB" altLang="en-US" sz="1800" i="1">
                <a:latin typeface="Palatino Linotype" pitchFamily="18" charset="0"/>
              </a:rPr>
              <a:t>P</a:t>
            </a:r>
            <a:r>
              <a:rPr lang="en-GB" altLang="en-US" sz="1800">
                <a:latin typeface="Palatino Linotype" pitchFamily="18" charset="0"/>
              </a:rPr>
              <a:t>(Play</a:t>
            </a:r>
            <a:r>
              <a:rPr lang="en-GB" altLang="en-US" sz="1800" i="1">
                <a:latin typeface="Palatino Linotype" pitchFamily="18" charset="0"/>
              </a:rPr>
              <a:t>=Yes) = </a:t>
            </a:r>
            <a:r>
              <a:rPr lang="en-GB" altLang="en-US" sz="1800">
                <a:latin typeface="Palatino Linotype" pitchFamily="18" charset="0"/>
              </a:rPr>
              <a:t>9/14</a:t>
            </a:r>
          </a:p>
        </p:txBody>
      </p:sp>
      <p:sp>
        <p:nvSpPr>
          <p:cNvPr id="13407" name="Text Box 120"/>
          <p:cNvSpPr txBox="1">
            <a:spLocks noChangeArrowheads="1"/>
          </p:cNvSpPr>
          <p:nvPr/>
        </p:nvSpPr>
        <p:spPr bwMode="auto">
          <a:xfrm>
            <a:off x="4597916" y="5295764"/>
            <a:ext cx="1934439" cy="3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659" tIns="34829" rIns="69659" bIns="34829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794548"/>
            <a:r>
              <a:rPr lang="en-GB" altLang="en-US" sz="1800" i="1">
                <a:latin typeface="Palatino Linotype" pitchFamily="18" charset="0"/>
              </a:rPr>
              <a:t>P</a:t>
            </a:r>
            <a:r>
              <a:rPr lang="en-GB" altLang="en-US" sz="1800">
                <a:latin typeface="Palatino Linotype" pitchFamily="18" charset="0"/>
              </a:rPr>
              <a:t>(Play</a:t>
            </a:r>
            <a:r>
              <a:rPr lang="en-GB" altLang="en-US" sz="1800" i="1">
                <a:latin typeface="Palatino Linotype" pitchFamily="18" charset="0"/>
              </a:rPr>
              <a:t>=No) = </a:t>
            </a:r>
            <a:r>
              <a:rPr lang="en-GB" altLang="en-US" sz="1800">
                <a:latin typeface="Palatino Linotype" pitchFamily="18" charset="0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386965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ahoma" pitchFamily="34" charset="0"/>
              </a:defRPr>
            </a:lvl1pPr>
            <a:lvl2pPr marL="565979" indent="-217684">
              <a:defRPr sz="1800">
                <a:solidFill>
                  <a:schemeClr val="tx1"/>
                </a:solidFill>
                <a:latin typeface="Tahoma" pitchFamily="34" charset="0"/>
              </a:defRPr>
            </a:lvl2pPr>
            <a:lvl3pPr marL="870737" indent="-174147">
              <a:defRPr sz="1500">
                <a:solidFill>
                  <a:schemeClr val="tx1"/>
                </a:solidFill>
                <a:latin typeface="Tahoma" pitchFamily="34" charset="0"/>
              </a:defRPr>
            </a:lvl3pPr>
            <a:lvl4pPr marL="1219032" indent="-174147">
              <a:defRPr sz="1500">
                <a:solidFill>
                  <a:schemeClr val="tx1"/>
                </a:solidFill>
                <a:latin typeface="Tahoma" pitchFamily="34" charset="0"/>
              </a:defRPr>
            </a:lvl4pPr>
            <a:lvl5pPr marL="1567327" indent="-174147">
              <a:defRPr sz="1200">
                <a:solidFill>
                  <a:schemeClr val="tx1"/>
                </a:solidFill>
                <a:latin typeface="Tahoma" pitchFamily="34" charset="0"/>
              </a:defRPr>
            </a:lvl5pPr>
            <a:lvl6pPr marL="1915622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6pPr>
            <a:lvl7pPr marL="2263917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7pPr>
            <a:lvl8pPr marL="2612212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8pPr>
            <a:lvl9pPr marL="2960507" indent="-174147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794548"/>
            <a:fld id="{D8F0A317-CF60-4E7F-81FC-3817346EB546}" type="slidenum">
              <a:rPr lang="en-GB" altLang="en-US" sz="1200">
                <a:latin typeface="Arial" charset="0"/>
              </a:rPr>
              <a:pPr defTabSz="794548"/>
              <a:t>4</a:t>
            </a:fld>
            <a:endParaRPr lang="en-GB" altLang="en-US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762" y="43196"/>
            <a:ext cx="6954105" cy="114324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Example	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931" y="1218112"/>
            <a:ext cx="6797530" cy="5114343"/>
          </a:xfrm>
        </p:spPr>
        <p:txBody>
          <a:bodyPr/>
          <a:lstStyle/>
          <a:p>
            <a:pPr marL="406344" indent="-406344">
              <a:lnSpc>
                <a:spcPct val="110000"/>
              </a:lnSpc>
            </a:pPr>
            <a:endParaRPr lang="en-US" altLang="en-US" b="1" dirty="0" smtClean="0"/>
          </a:p>
          <a:p>
            <a:pPr marL="406344" indent="-406344">
              <a:lnSpc>
                <a:spcPct val="110000"/>
              </a:lnSpc>
              <a:buNone/>
            </a:pPr>
            <a:r>
              <a:rPr lang="en-US" altLang="en-US" sz="2400" b="1" dirty="0"/>
              <a:t>    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202930" y="1079886"/>
            <a:ext cx="7179069" cy="57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60" tIns="39730" rIns="79460" bIns="39730"/>
          <a:lstStyle/>
          <a:p>
            <a:pPr marL="406344" indent="-406344" defTabSz="79454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100" dirty="0">
                <a:latin typeface="Tahoma" pitchFamily="34" charset="0"/>
              </a:rPr>
              <a:t>Test Phase</a:t>
            </a: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Tahoma" pitchFamily="34" charset="0"/>
              </a:rPr>
              <a:t>Given a new instance, predict its label</a:t>
            </a: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</a:pPr>
            <a:r>
              <a:rPr lang="en-US" altLang="en-US" b="1" dirty="0">
                <a:latin typeface="Palatino Linotype" pitchFamily="18" charset="0"/>
              </a:rPr>
              <a:t>      </a:t>
            </a:r>
            <a:r>
              <a:rPr lang="en-US" altLang="en-US" b="1" dirty="0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US" altLang="en-US" sz="1500" dirty="0">
                <a:solidFill>
                  <a:schemeClr val="accent2"/>
                </a:solidFill>
                <a:latin typeface="Palatino Linotype" pitchFamily="18" charset="0"/>
              </a:rPr>
              <a:t>’=(Outlook=</a:t>
            </a:r>
            <a:r>
              <a:rPr lang="en-US" altLang="en-US" sz="1500" i="1" dirty="0">
                <a:solidFill>
                  <a:schemeClr val="accent2"/>
                </a:solidFill>
                <a:latin typeface="Palatino Linotype" pitchFamily="18" charset="0"/>
              </a:rPr>
              <a:t>Sunny, </a:t>
            </a:r>
            <a:r>
              <a:rPr lang="en-US" altLang="en-US" sz="1500" dirty="0">
                <a:solidFill>
                  <a:schemeClr val="accent2"/>
                </a:solidFill>
                <a:latin typeface="Palatino Linotype" pitchFamily="18" charset="0"/>
              </a:rPr>
              <a:t>Temperature=</a:t>
            </a:r>
            <a:r>
              <a:rPr lang="en-US" altLang="en-US" sz="1500" i="1" dirty="0">
                <a:solidFill>
                  <a:schemeClr val="accent2"/>
                </a:solidFill>
                <a:latin typeface="Palatino Linotype" pitchFamily="18" charset="0"/>
              </a:rPr>
              <a:t>Cool, </a:t>
            </a:r>
            <a:r>
              <a:rPr lang="en-US" altLang="en-US" sz="1500" dirty="0">
                <a:solidFill>
                  <a:schemeClr val="accent2"/>
                </a:solidFill>
                <a:latin typeface="Palatino Linotype" pitchFamily="18" charset="0"/>
              </a:rPr>
              <a:t>Humidity</a:t>
            </a:r>
            <a:r>
              <a:rPr lang="en-US" altLang="en-US" sz="1500" i="1" dirty="0">
                <a:solidFill>
                  <a:schemeClr val="accent2"/>
                </a:solidFill>
                <a:latin typeface="Palatino Linotype" pitchFamily="18" charset="0"/>
              </a:rPr>
              <a:t>=High, </a:t>
            </a:r>
            <a:r>
              <a:rPr lang="en-US" altLang="en-US" sz="1500" dirty="0">
                <a:solidFill>
                  <a:schemeClr val="accent2"/>
                </a:solidFill>
                <a:latin typeface="Palatino Linotype" pitchFamily="18" charset="0"/>
              </a:rPr>
              <a:t>Wind=</a:t>
            </a:r>
            <a:r>
              <a:rPr lang="en-US" altLang="en-US" sz="1500" i="1" dirty="0">
                <a:solidFill>
                  <a:schemeClr val="accent2"/>
                </a:solidFill>
                <a:latin typeface="Palatino Linotype" pitchFamily="18" charset="0"/>
              </a:rPr>
              <a:t>Strong</a:t>
            </a:r>
            <a:r>
              <a:rPr lang="en-US" altLang="en-US" sz="1500" dirty="0">
                <a:solidFill>
                  <a:schemeClr val="accent2"/>
                </a:solidFill>
                <a:latin typeface="Palatino Linotype" pitchFamily="18" charset="0"/>
              </a:rPr>
              <a:t>)</a:t>
            </a: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>
                <a:solidFill>
                  <a:schemeClr val="tx2"/>
                </a:solidFill>
                <a:latin typeface="Tahoma" pitchFamily="34" charset="0"/>
              </a:rPr>
              <a:t>Look up tables achieved in the learning phrase</a:t>
            </a: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dirty="0">
              <a:solidFill>
                <a:schemeClr val="tx2"/>
              </a:solidFill>
              <a:latin typeface="Tahoma" pitchFamily="34" charset="0"/>
            </a:endParaRP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dirty="0">
              <a:solidFill>
                <a:schemeClr val="tx2"/>
              </a:solidFill>
              <a:latin typeface="Tahoma" pitchFamily="34" charset="0"/>
            </a:endParaRP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dirty="0">
              <a:solidFill>
                <a:schemeClr val="tx2"/>
              </a:solidFill>
              <a:latin typeface="Tahoma" pitchFamily="34" charset="0"/>
            </a:endParaRP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dirty="0">
              <a:solidFill>
                <a:schemeClr val="tx2"/>
              </a:solidFill>
              <a:latin typeface="Tahoma" pitchFamily="34" charset="0"/>
            </a:endParaRP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dirty="0">
              <a:solidFill>
                <a:schemeClr val="tx2"/>
              </a:solidFill>
              <a:latin typeface="Tahoma" pitchFamily="34" charset="0"/>
            </a:endParaRP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dirty="0" smtClean="0">
              <a:solidFill>
                <a:schemeClr val="tx2"/>
              </a:solidFill>
              <a:latin typeface="Tahoma" pitchFamily="34" charset="0"/>
            </a:endParaRPr>
          </a:p>
          <a:p>
            <a:pPr marL="746174" lvl="1" indent="-348295" defTabSz="79454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 smtClean="0">
                <a:solidFill>
                  <a:schemeClr val="tx2"/>
                </a:solidFill>
                <a:latin typeface="Tahoma" pitchFamily="34" charset="0"/>
              </a:rPr>
              <a:t>Decision </a:t>
            </a:r>
            <a:r>
              <a:rPr lang="en-US" altLang="en-US" dirty="0">
                <a:solidFill>
                  <a:schemeClr val="tx2"/>
                </a:solidFill>
                <a:latin typeface="Tahoma" pitchFamily="34" charset="0"/>
              </a:rPr>
              <a:t>making with the MAP rule</a:t>
            </a:r>
          </a:p>
        </p:txBody>
      </p:sp>
      <p:sp>
        <p:nvSpPr>
          <p:cNvPr id="14342" name="Text Box 91"/>
          <p:cNvSpPr txBox="1">
            <a:spLocks noChangeArrowheads="1"/>
          </p:cNvSpPr>
          <p:nvPr/>
        </p:nvSpPr>
        <p:spPr bwMode="auto">
          <a:xfrm>
            <a:off x="4572000" y="2624845"/>
            <a:ext cx="3067890" cy="147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659" tIns="34829" rIns="69659" bIns="34829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794548">
              <a:lnSpc>
                <a:spcPct val="130000"/>
              </a:lnSpc>
            </a:pPr>
            <a:r>
              <a:rPr lang="en-GB" altLang="en-US" sz="1400" dirty="0">
                <a:latin typeface="Palatino Linotype" pitchFamily="18" charset="0"/>
              </a:rPr>
              <a:t>P(Outlook=</a:t>
            </a:r>
            <a:r>
              <a:rPr lang="en-GB" altLang="en-US" sz="1400" dirty="0" err="1">
                <a:latin typeface="Palatino Linotype" pitchFamily="18" charset="0"/>
              </a:rPr>
              <a:t>S</a:t>
            </a:r>
            <a:r>
              <a:rPr lang="en-GB" altLang="en-US" sz="1400" i="1" dirty="0" err="1">
                <a:latin typeface="Palatino Linotype" pitchFamily="18" charset="0"/>
              </a:rPr>
              <a:t>unny</a:t>
            </a:r>
            <a:r>
              <a:rPr lang="en-GB" altLang="en-US" sz="1400" dirty="0" err="1">
                <a:latin typeface="Palatino Linotype" pitchFamily="18" charset="0"/>
              </a:rPr>
              <a:t>|Play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>
                <a:latin typeface="Palatino Linotype" pitchFamily="18" charset="0"/>
              </a:rPr>
              <a:t>No</a:t>
            </a:r>
            <a:r>
              <a:rPr lang="en-GB" altLang="en-US" sz="1400" dirty="0">
                <a:latin typeface="Palatino Linotype" pitchFamily="18" charset="0"/>
              </a:rPr>
              <a:t>) = 3/5</a:t>
            </a:r>
          </a:p>
          <a:p>
            <a:pPr defTabSz="794548">
              <a:lnSpc>
                <a:spcPct val="130000"/>
              </a:lnSpc>
            </a:pPr>
            <a:r>
              <a:rPr lang="en-GB" altLang="en-US" sz="1400" dirty="0">
                <a:latin typeface="Palatino Linotype" pitchFamily="18" charset="0"/>
              </a:rPr>
              <a:t>P(Temperature=</a:t>
            </a:r>
            <a:r>
              <a:rPr lang="en-GB" altLang="en-US" sz="1400" i="1" dirty="0" err="1">
                <a:latin typeface="Palatino Linotype" pitchFamily="18" charset="0"/>
              </a:rPr>
              <a:t>Cool</a:t>
            </a:r>
            <a:r>
              <a:rPr lang="en-GB" altLang="en-US" sz="1400" dirty="0" err="1">
                <a:latin typeface="Palatino Linotype" pitchFamily="18" charset="0"/>
              </a:rPr>
              <a:t>|Play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>
                <a:latin typeface="Palatino Linotype" pitchFamily="18" charset="0"/>
              </a:rPr>
              <a:t>=No</a:t>
            </a:r>
            <a:r>
              <a:rPr lang="en-GB" altLang="en-US" sz="1400" dirty="0">
                <a:latin typeface="Palatino Linotype" pitchFamily="18" charset="0"/>
              </a:rPr>
              <a:t>) = 1/5</a:t>
            </a:r>
          </a:p>
          <a:p>
            <a:pPr defTabSz="794548">
              <a:lnSpc>
                <a:spcPct val="130000"/>
              </a:lnSpc>
            </a:pPr>
            <a:r>
              <a:rPr lang="en-GB" altLang="en-US" sz="1400" dirty="0">
                <a:latin typeface="Palatino Linotype" pitchFamily="18" charset="0"/>
              </a:rPr>
              <a:t>P(</a:t>
            </a:r>
            <a:r>
              <a:rPr lang="en-GB" altLang="en-US" sz="1400" dirty="0" err="1">
                <a:latin typeface="Palatino Linotype" pitchFamily="18" charset="0"/>
              </a:rPr>
              <a:t>Huminity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 err="1">
                <a:latin typeface="Palatino Linotype" pitchFamily="18" charset="0"/>
              </a:rPr>
              <a:t>High</a:t>
            </a:r>
            <a:r>
              <a:rPr lang="en-GB" altLang="en-US" sz="1400" dirty="0" err="1">
                <a:latin typeface="Palatino Linotype" pitchFamily="18" charset="0"/>
              </a:rPr>
              <a:t>|Play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>
                <a:latin typeface="Palatino Linotype" pitchFamily="18" charset="0"/>
              </a:rPr>
              <a:t>No</a:t>
            </a:r>
            <a:r>
              <a:rPr lang="en-GB" altLang="en-US" sz="1400" dirty="0">
                <a:latin typeface="Palatino Linotype" pitchFamily="18" charset="0"/>
              </a:rPr>
              <a:t>) = 4/5</a:t>
            </a:r>
          </a:p>
          <a:p>
            <a:pPr defTabSz="794548">
              <a:lnSpc>
                <a:spcPct val="130000"/>
              </a:lnSpc>
            </a:pPr>
            <a:r>
              <a:rPr lang="en-GB" altLang="en-US" sz="1400" dirty="0">
                <a:latin typeface="Palatino Linotype" pitchFamily="18" charset="0"/>
              </a:rPr>
              <a:t>P(Wind=</a:t>
            </a:r>
            <a:r>
              <a:rPr lang="en-GB" altLang="en-US" sz="1400" i="1" dirty="0" err="1">
                <a:latin typeface="Palatino Linotype" pitchFamily="18" charset="0"/>
              </a:rPr>
              <a:t>Strong</a:t>
            </a:r>
            <a:r>
              <a:rPr lang="en-GB" altLang="en-US" sz="1400" dirty="0" err="1">
                <a:latin typeface="Palatino Linotype" pitchFamily="18" charset="0"/>
              </a:rPr>
              <a:t>|Play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>
                <a:latin typeface="Palatino Linotype" pitchFamily="18" charset="0"/>
              </a:rPr>
              <a:t>No</a:t>
            </a:r>
            <a:r>
              <a:rPr lang="en-GB" altLang="en-US" sz="1400" dirty="0">
                <a:latin typeface="Palatino Linotype" pitchFamily="18" charset="0"/>
              </a:rPr>
              <a:t>) = 3/5</a:t>
            </a:r>
          </a:p>
          <a:p>
            <a:pPr defTabSz="794548">
              <a:lnSpc>
                <a:spcPct val="130000"/>
              </a:lnSpc>
            </a:pPr>
            <a:r>
              <a:rPr lang="en-GB" altLang="en-US" sz="1400" dirty="0">
                <a:latin typeface="Palatino Linotype" pitchFamily="18" charset="0"/>
              </a:rPr>
              <a:t>P(Play=</a:t>
            </a:r>
            <a:r>
              <a:rPr lang="en-GB" altLang="en-US" sz="1400" i="1" dirty="0">
                <a:latin typeface="Palatino Linotype" pitchFamily="18" charset="0"/>
              </a:rPr>
              <a:t>No</a:t>
            </a:r>
            <a:r>
              <a:rPr lang="en-GB" altLang="en-US" sz="1400" dirty="0">
                <a:latin typeface="Palatino Linotype" pitchFamily="18" charset="0"/>
              </a:rPr>
              <a:t>) = 5/14</a:t>
            </a:r>
          </a:p>
        </p:txBody>
      </p:sp>
      <p:sp>
        <p:nvSpPr>
          <p:cNvPr id="14343" name="Text Box 93"/>
          <p:cNvSpPr txBox="1">
            <a:spLocks noChangeArrowheads="1"/>
          </p:cNvSpPr>
          <p:nvPr/>
        </p:nvSpPr>
        <p:spPr bwMode="auto">
          <a:xfrm>
            <a:off x="1876745" y="2669480"/>
            <a:ext cx="2999923" cy="147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659" tIns="34829" rIns="69659" bIns="34829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794548">
              <a:lnSpc>
                <a:spcPct val="130000"/>
              </a:lnSpc>
            </a:pPr>
            <a:r>
              <a:rPr lang="en-GB" altLang="en-US" sz="1400" dirty="0">
                <a:latin typeface="Palatino Linotype" pitchFamily="18" charset="0"/>
              </a:rPr>
              <a:t>P(Outlook=</a:t>
            </a:r>
            <a:r>
              <a:rPr lang="en-GB" altLang="en-US" sz="1400" i="1" dirty="0" err="1">
                <a:latin typeface="Palatino Linotype" pitchFamily="18" charset="0"/>
              </a:rPr>
              <a:t>Sunny</a:t>
            </a:r>
            <a:r>
              <a:rPr lang="en-GB" altLang="en-US" sz="1400" dirty="0" err="1">
                <a:latin typeface="Palatino Linotype" pitchFamily="18" charset="0"/>
              </a:rPr>
              <a:t>|Play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>
                <a:latin typeface="Palatino Linotype" pitchFamily="18" charset="0"/>
              </a:rPr>
              <a:t>Yes</a:t>
            </a:r>
            <a:r>
              <a:rPr lang="en-GB" altLang="en-US" sz="1400" dirty="0">
                <a:latin typeface="Palatino Linotype" pitchFamily="18" charset="0"/>
              </a:rPr>
              <a:t>) = 2/9</a:t>
            </a:r>
          </a:p>
          <a:p>
            <a:pPr defTabSz="794548">
              <a:lnSpc>
                <a:spcPct val="130000"/>
              </a:lnSpc>
            </a:pPr>
            <a:r>
              <a:rPr lang="en-GB" altLang="en-US" sz="1400" dirty="0">
                <a:latin typeface="Palatino Linotype" pitchFamily="18" charset="0"/>
              </a:rPr>
              <a:t>P(Temperature=</a:t>
            </a:r>
            <a:r>
              <a:rPr lang="en-GB" altLang="en-US" sz="1400" i="1" dirty="0" err="1">
                <a:latin typeface="Palatino Linotype" pitchFamily="18" charset="0"/>
              </a:rPr>
              <a:t>Cool</a:t>
            </a:r>
            <a:r>
              <a:rPr lang="en-GB" altLang="en-US" sz="1400" dirty="0" err="1">
                <a:latin typeface="Palatino Linotype" pitchFamily="18" charset="0"/>
              </a:rPr>
              <a:t>|Play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>
                <a:latin typeface="Palatino Linotype" pitchFamily="18" charset="0"/>
              </a:rPr>
              <a:t>Yes</a:t>
            </a:r>
            <a:r>
              <a:rPr lang="en-GB" altLang="en-US" sz="1400" dirty="0">
                <a:latin typeface="Palatino Linotype" pitchFamily="18" charset="0"/>
              </a:rPr>
              <a:t>) = 3/9</a:t>
            </a:r>
          </a:p>
          <a:p>
            <a:pPr defTabSz="794548">
              <a:lnSpc>
                <a:spcPct val="130000"/>
              </a:lnSpc>
            </a:pPr>
            <a:r>
              <a:rPr lang="en-GB" altLang="en-US" sz="1400" dirty="0">
                <a:latin typeface="Palatino Linotype" pitchFamily="18" charset="0"/>
              </a:rPr>
              <a:t>P(</a:t>
            </a:r>
            <a:r>
              <a:rPr lang="en-GB" altLang="en-US" sz="1400" dirty="0" err="1">
                <a:latin typeface="Palatino Linotype" pitchFamily="18" charset="0"/>
              </a:rPr>
              <a:t>Huminity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 err="1">
                <a:latin typeface="Palatino Linotype" pitchFamily="18" charset="0"/>
              </a:rPr>
              <a:t>High</a:t>
            </a:r>
            <a:r>
              <a:rPr lang="en-GB" altLang="en-US" sz="1400" dirty="0" err="1">
                <a:latin typeface="Palatino Linotype" pitchFamily="18" charset="0"/>
              </a:rPr>
              <a:t>|Play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>
                <a:latin typeface="Palatino Linotype" pitchFamily="18" charset="0"/>
              </a:rPr>
              <a:t>Yes</a:t>
            </a:r>
            <a:r>
              <a:rPr lang="en-GB" altLang="en-US" sz="1400" dirty="0">
                <a:latin typeface="Palatino Linotype" pitchFamily="18" charset="0"/>
              </a:rPr>
              <a:t>) = 3/9</a:t>
            </a:r>
          </a:p>
          <a:p>
            <a:pPr defTabSz="794548">
              <a:lnSpc>
                <a:spcPct val="130000"/>
              </a:lnSpc>
            </a:pPr>
            <a:r>
              <a:rPr lang="en-GB" altLang="en-US" sz="1400" dirty="0">
                <a:latin typeface="Palatino Linotype" pitchFamily="18" charset="0"/>
              </a:rPr>
              <a:t>P(Wind=</a:t>
            </a:r>
            <a:r>
              <a:rPr lang="en-GB" altLang="en-US" sz="1400" i="1" dirty="0" err="1">
                <a:latin typeface="Palatino Linotype" pitchFamily="18" charset="0"/>
              </a:rPr>
              <a:t>Strong</a:t>
            </a:r>
            <a:r>
              <a:rPr lang="en-GB" altLang="en-US" sz="1400" dirty="0" err="1">
                <a:latin typeface="Palatino Linotype" pitchFamily="18" charset="0"/>
              </a:rPr>
              <a:t>|Play</a:t>
            </a:r>
            <a:r>
              <a:rPr lang="en-GB" altLang="en-US" sz="1400" dirty="0">
                <a:latin typeface="Palatino Linotype" pitchFamily="18" charset="0"/>
              </a:rPr>
              <a:t>=</a:t>
            </a:r>
            <a:r>
              <a:rPr lang="en-GB" altLang="en-US" sz="1400" i="1" dirty="0">
                <a:latin typeface="Palatino Linotype" pitchFamily="18" charset="0"/>
              </a:rPr>
              <a:t>Yes</a:t>
            </a:r>
            <a:r>
              <a:rPr lang="en-GB" altLang="en-US" sz="1400" dirty="0">
                <a:latin typeface="Palatino Linotype" pitchFamily="18" charset="0"/>
              </a:rPr>
              <a:t>) = 3/9</a:t>
            </a:r>
          </a:p>
          <a:p>
            <a:pPr defTabSz="794548">
              <a:lnSpc>
                <a:spcPct val="130000"/>
              </a:lnSpc>
            </a:pPr>
            <a:r>
              <a:rPr lang="en-GB" altLang="en-US" sz="1400" dirty="0" smtClean="0">
                <a:latin typeface="Palatino Linotype" pitchFamily="18" charset="0"/>
              </a:rPr>
              <a:t>P(Play=</a:t>
            </a:r>
            <a:r>
              <a:rPr lang="en-GB" altLang="en-US" sz="1400" i="1" dirty="0" smtClean="0">
                <a:latin typeface="Palatino Linotype" pitchFamily="18" charset="0"/>
              </a:rPr>
              <a:t>Yes</a:t>
            </a:r>
            <a:r>
              <a:rPr lang="en-GB" altLang="en-US" sz="1400" dirty="0">
                <a:latin typeface="Palatino Linotype" pitchFamily="18" charset="0"/>
              </a:rPr>
              <a:t>) = 9/14</a:t>
            </a:r>
          </a:p>
        </p:txBody>
      </p:sp>
      <p:sp>
        <p:nvSpPr>
          <p:cNvPr id="14344" name="Text Box 94"/>
          <p:cNvSpPr txBox="1">
            <a:spLocks noChangeArrowheads="1"/>
          </p:cNvSpPr>
          <p:nvPr/>
        </p:nvSpPr>
        <p:spPr bwMode="auto">
          <a:xfrm>
            <a:off x="1876744" y="4881088"/>
            <a:ext cx="5805166" cy="193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659" tIns="34829" rIns="69659" bIns="34829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794548">
              <a:lnSpc>
                <a:spcPct val="130000"/>
              </a:lnSpc>
            </a:pPr>
            <a:r>
              <a:rPr lang="en-GB" altLang="en-US" sz="140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400" i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altLang="en-US" sz="140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7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400">
                <a:solidFill>
                  <a:schemeClr val="accent2"/>
                </a:solidFill>
                <a:latin typeface="Palatino Linotype" pitchFamily="18" charset="0"/>
              </a:rPr>
              <a:t>’) ≈</a:t>
            </a:r>
            <a:r>
              <a:rPr lang="en-GB" altLang="en-US" sz="1400">
                <a:latin typeface="Palatino Linotype" pitchFamily="18" charset="0"/>
              </a:rPr>
              <a:t> [P(</a:t>
            </a:r>
            <a:r>
              <a:rPr lang="en-GB" altLang="en-US" sz="1400" i="1">
                <a:latin typeface="Palatino Linotype" pitchFamily="18" charset="0"/>
              </a:rPr>
              <a:t>Sunny</a:t>
            </a:r>
            <a:r>
              <a:rPr lang="en-GB" altLang="en-US" sz="1400">
                <a:latin typeface="Palatino Linotype" pitchFamily="18" charset="0"/>
              </a:rPr>
              <a:t>|Y</a:t>
            </a:r>
            <a:r>
              <a:rPr lang="en-GB" altLang="en-US" sz="1400" i="1">
                <a:latin typeface="Palatino Linotype" pitchFamily="18" charset="0"/>
              </a:rPr>
              <a:t>es</a:t>
            </a:r>
            <a:r>
              <a:rPr lang="en-GB" altLang="en-US" sz="1400">
                <a:latin typeface="Palatino Linotype" pitchFamily="18" charset="0"/>
              </a:rPr>
              <a:t>)P(</a:t>
            </a:r>
            <a:r>
              <a:rPr lang="en-GB" altLang="en-US" sz="1400" i="1">
                <a:latin typeface="Palatino Linotype" pitchFamily="18" charset="0"/>
              </a:rPr>
              <a:t>Cool</a:t>
            </a:r>
            <a:r>
              <a:rPr lang="en-GB" altLang="en-US" sz="1400">
                <a:latin typeface="Palatino Linotype" pitchFamily="18" charset="0"/>
              </a:rPr>
              <a:t>|</a:t>
            </a:r>
            <a:r>
              <a:rPr lang="en-GB" altLang="en-US" sz="1400" i="1">
                <a:latin typeface="Palatino Linotype" pitchFamily="18" charset="0"/>
              </a:rPr>
              <a:t>Yes</a:t>
            </a:r>
            <a:r>
              <a:rPr lang="en-GB" altLang="en-US" sz="1400">
                <a:latin typeface="Palatino Linotype" pitchFamily="18" charset="0"/>
              </a:rPr>
              <a:t>)P(</a:t>
            </a:r>
            <a:r>
              <a:rPr lang="en-GB" altLang="en-US" sz="1400" i="1">
                <a:latin typeface="Palatino Linotype" pitchFamily="18" charset="0"/>
              </a:rPr>
              <a:t>High</a:t>
            </a:r>
            <a:r>
              <a:rPr lang="en-GB" altLang="en-US" sz="1400">
                <a:latin typeface="Palatino Linotype" pitchFamily="18" charset="0"/>
              </a:rPr>
              <a:t>|Y</a:t>
            </a:r>
            <a:r>
              <a:rPr lang="en-GB" altLang="en-US" sz="1400" i="1">
                <a:latin typeface="Palatino Linotype" pitchFamily="18" charset="0"/>
              </a:rPr>
              <a:t>es</a:t>
            </a:r>
            <a:r>
              <a:rPr lang="en-GB" altLang="en-US" sz="1400">
                <a:latin typeface="Palatino Linotype" pitchFamily="18" charset="0"/>
              </a:rPr>
              <a:t>)P(</a:t>
            </a:r>
            <a:r>
              <a:rPr lang="en-GB" altLang="en-US" sz="1400" i="1">
                <a:latin typeface="Palatino Linotype" pitchFamily="18" charset="0"/>
              </a:rPr>
              <a:t>Strong</a:t>
            </a:r>
            <a:r>
              <a:rPr lang="en-GB" altLang="en-US" sz="1400">
                <a:latin typeface="Palatino Linotype" pitchFamily="18" charset="0"/>
              </a:rPr>
              <a:t>|</a:t>
            </a:r>
            <a:r>
              <a:rPr lang="en-GB" altLang="en-US" sz="1400" i="1">
                <a:latin typeface="Palatino Linotype" pitchFamily="18" charset="0"/>
              </a:rPr>
              <a:t>Yes</a:t>
            </a:r>
            <a:r>
              <a:rPr lang="en-GB" altLang="en-US" sz="1400">
                <a:latin typeface="Palatino Linotype" pitchFamily="18" charset="0"/>
              </a:rPr>
              <a:t>)]P(Play=</a:t>
            </a:r>
            <a:r>
              <a:rPr lang="en-GB" altLang="en-US" sz="1400" i="1">
                <a:latin typeface="Palatino Linotype" pitchFamily="18" charset="0"/>
              </a:rPr>
              <a:t>Yes</a:t>
            </a:r>
            <a:r>
              <a:rPr lang="en-GB" altLang="en-US" sz="1400">
                <a:latin typeface="Palatino Linotype" pitchFamily="18" charset="0"/>
              </a:rPr>
              <a:t>) = 0.0053</a:t>
            </a:r>
          </a:p>
          <a:p>
            <a:pPr defTabSz="794548"/>
            <a:r>
              <a:rPr lang="en-GB" altLang="en-US" sz="1400">
                <a:latin typeface="Palatino Linotype" pitchFamily="18" charset="0"/>
              </a:rPr>
              <a:t> </a:t>
            </a:r>
            <a:r>
              <a:rPr lang="en-GB" altLang="en-US" sz="140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400" i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40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7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400">
                <a:solidFill>
                  <a:schemeClr val="accent2"/>
                </a:solidFill>
                <a:latin typeface="Palatino Linotype" pitchFamily="18" charset="0"/>
              </a:rPr>
              <a:t>’) ≈ </a:t>
            </a:r>
            <a:r>
              <a:rPr lang="en-GB" altLang="en-US" sz="1400">
                <a:latin typeface="Palatino Linotype" pitchFamily="18" charset="0"/>
              </a:rPr>
              <a:t>[P(</a:t>
            </a:r>
            <a:r>
              <a:rPr lang="en-GB" altLang="en-US" sz="1400" i="1">
                <a:latin typeface="Palatino Linotype" pitchFamily="18" charset="0"/>
              </a:rPr>
              <a:t>Sunny</a:t>
            </a:r>
            <a:r>
              <a:rPr lang="en-GB" altLang="en-US" sz="1400">
                <a:latin typeface="Palatino Linotype" pitchFamily="18" charset="0"/>
              </a:rPr>
              <a:t>|N</a:t>
            </a:r>
            <a:r>
              <a:rPr lang="en-GB" altLang="en-US" sz="1400" i="1">
                <a:latin typeface="Palatino Linotype" pitchFamily="18" charset="0"/>
              </a:rPr>
              <a:t>o</a:t>
            </a:r>
            <a:r>
              <a:rPr lang="en-GB" altLang="en-US" sz="1400">
                <a:latin typeface="Palatino Linotype" pitchFamily="18" charset="0"/>
              </a:rPr>
              <a:t>) P(</a:t>
            </a:r>
            <a:r>
              <a:rPr lang="en-GB" altLang="en-US" sz="1400" i="1">
                <a:latin typeface="Palatino Linotype" pitchFamily="18" charset="0"/>
              </a:rPr>
              <a:t>Cool</a:t>
            </a:r>
            <a:r>
              <a:rPr lang="en-GB" altLang="en-US" sz="1400">
                <a:latin typeface="Palatino Linotype" pitchFamily="18" charset="0"/>
              </a:rPr>
              <a:t>|N</a:t>
            </a:r>
            <a:r>
              <a:rPr lang="en-GB" altLang="en-US" sz="1400" i="1">
                <a:latin typeface="Palatino Linotype" pitchFamily="18" charset="0"/>
              </a:rPr>
              <a:t>o</a:t>
            </a:r>
            <a:r>
              <a:rPr lang="en-GB" altLang="en-US" sz="1400">
                <a:latin typeface="Palatino Linotype" pitchFamily="18" charset="0"/>
              </a:rPr>
              <a:t>)P(</a:t>
            </a:r>
            <a:r>
              <a:rPr lang="en-GB" altLang="en-US" sz="1400" i="1">
                <a:latin typeface="Palatino Linotype" pitchFamily="18" charset="0"/>
              </a:rPr>
              <a:t>High</a:t>
            </a:r>
            <a:r>
              <a:rPr lang="en-GB" altLang="en-US" sz="1400">
                <a:latin typeface="Palatino Linotype" pitchFamily="18" charset="0"/>
              </a:rPr>
              <a:t>|</a:t>
            </a:r>
            <a:r>
              <a:rPr lang="en-GB" altLang="en-US" sz="1400" i="1">
                <a:latin typeface="Palatino Linotype" pitchFamily="18" charset="0"/>
              </a:rPr>
              <a:t>No</a:t>
            </a:r>
            <a:r>
              <a:rPr lang="en-GB" altLang="en-US" sz="1400">
                <a:latin typeface="Palatino Linotype" pitchFamily="18" charset="0"/>
              </a:rPr>
              <a:t>)P(</a:t>
            </a:r>
            <a:r>
              <a:rPr lang="en-GB" altLang="en-US" sz="1400" i="1">
                <a:latin typeface="Palatino Linotype" pitchFamily="18" charset="0"/>
              </a:rPr>
              <a:t>Strong</a:t>
            </a:r>
            <a:r>
              <a:rPr lang="en-GB" altLang="en-US" sz="1400">
                <a:latin typeface="Palatino Linotype" pitchFamily="18" charset="0"/>
              </a:rPr>
              <a:t>|</a:t>
            </a:r>
            <a:r>
              <a:rPr lang="en-GB" altLang="en-US" sz="1400" i="1">
                <a:latin typeface="Palatino Linotype" pitchFamily="18" charset="0"/>
              </a:rPr>
              <a:t>No</a:t>
            </a:r>
            <a:r>
              <a:rPr lang="en-GB" altLang="en-US" sz="1400">
                <a:latin typeface="Palatino Linotype" pitchFamily="18" charset="0"/>
              </a:rPr>
              <a:t>)]P(Play=</a:t>
            </a:r>
            <a:r>
              <a:rPr lang="en-GB" altLang="en-US" sz="1400" i="1">
                <a:latin typeface="Palatino Linotype" pitchFamily="18" charset="0"/>
              </a:rPr>
              <a:t>No</a:t>
            </a:r>
            <a:r>
              <a:rPr lang="en-GB" altLang="en-US" sz="1400">
                <a:latin typeface="Palatino Linotype" pitchFamily="18" charset="0"/>
              </a:rPr>
              <a:t>) = 0.0206</a:t>
            </a:r>
          </a:p>
          <a:p>
            <a:pPr defTabSz="794548">
              <a:lnSpc>
                <a:spcPct val="50000"/>
              </a:lnSpc>
            </a:pPr>
            <a:endParaRPr lang="en-GB" altLang="en-US" sz="1400">
              <a:latin typeface="Palatino Linotype" pitchFamily="18" charset="0"/>
            </a:endParaRPr>
          </a:p>
          <a:p>
            <a:pPr defTabSz="794548">
              <a:lnSpc>
                <a:spcPct val="130000"/>
              </a:lnSpc>
            </a:pPr>
            <a:r>
              <a:rPr lang="en-GB" altLang="en-US" sz="1500">
                <a:solidFill>
                  <a:schemeClr val="accent2"/>
                </a:solidFill>
                <a:latin typeface="Palatino Linotype" pitchFamily="18" charset="0"/>
              </a:rPr>
              <a:t>         Given the fact</a:t>
            </a:r>
            <a:r>
              <a:rPr lang="en-GB" altLang="en-US" sz="1500" b="1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n-GB" altLang="en-US" sz="150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500" i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altLang="en-US" sz="150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8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500">
                <a:solidFill>
                  <a:schemeClr val="accent2"/>
                </a:solidFill>
                <a:latin typeface="Palatino Linotype" pitchFamily="18" charset="0"/>
              </a:rPr>
              <a:t>’) &lt; P(</a:t>
            </a:r>
            <a:r>
              <a:rPr lang="en-GB" altLang="en-US" sz="1500" i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50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8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500">
                <a:solidFill>
                  <a:schemeClr val="accent2"/>
                </a:solidFill>
                <a:latin typeface="Palatino Linotype" pitchFamily="18" charset="0"/>
              </a:rPr>
              <a:t>’), we label </a:t>
            </a:r>
            <a:r>
              <a:rPr lang="en-GB" altLang="en-US" sz="18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500">
                <a:solidFill>
                  <a:schemeClr val="accent2"/>
                </a:solidFill>
                <a:latin typeface="Palatino Linotype" pitchFamily="18" charset="0"/>
              </a:rPr>
              <a:t>’ to be “</a:t>
            </a:r>
            <a:r>
              <a:rPr lang="en-GB" altLang="en-US" sz="1500" i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500">
                <a:solidFill>
                  <a:schemeClr val="accent2"/>
                </a:solidFill>
                <a:latin typeface="Palatino Linotype" pitchFamily="18" charset="0"/>
              </a:rPr>
              <a:t>”.</a:t>
            </a:r>
            <a:r>
              <a:rPr lang="en-GB" altLang="en-US" sz="1500">
                <a:latin typeface="Palatino Linotype" pitchFamily="18" charset="0"/>
              </a:rPr>
              <a:t>    </a:t>
            </a:r>
          </a:p>
          <a:p>
            <a:pPr defTabSz="794548">
              <a:lnSpc>
                <a:spcPct val="130000"/>
              </a:lnSpc>
            </a:pPr>
            <a:endParaRPr lang="en-GB" altLang="en-US" sz="150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88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the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the dataset(</a:t>
            </a:r>
            <a:r>
              <a:rPr lang="en-US" dirty="0" err="1" smtClean="0"/>
              <a:t>trainset</a:t>
            </a:r>
            <a:r>
              <a:rPr lang="en-US" dirty="0" smtClean="0"/>
              <a:t>, </a:t>
            </a:r>
            <a:r>
              <a:rPr lang="en-US" dirty="0" err="1" smtClean="0"/>
              <a:t>testset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Summarize the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Separate data by class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Calculate mean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Calculate standard deviation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Summarize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Predictions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 err="1" smtClean="0"/>
              <a:t>gaussian</a:t>
            </a:r>
            <a:r>
              <a:rPr lang="en-US" dirty="0" smtClean="0"/>
              <a:t> probability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Calculate class </a:t>
            </a:r>
            <a:r>
              <a:rPr lang="en-US" dirty="0" err="1" smtClean="0"/>
              <a:t>propbabilty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Make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accuracy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221</Words>
  <Application>Microsoft Office PowerPoint</Application>
  <PresentationFormat>On-screen Show (4:3)</PresentationFormat>
  <Paragraphs>96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Example </vt:lpstr>
      <vt:lpstr>Example </vt:lpstr>
      <vt:lpstr>Example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4</cp:revision>
  <dcterms:created xsi:type="dcterms:W3CDTF">2006-08-16T00:00:00Z</dcterms:created>
  <dcterms:modified xsi:type="dcterms:W3CDTF">2018-09-30T14:51:06Z</dcterms:modified>
</cp:coreProperties>
</file>