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8" r:id="rId2"/>
    <p:sldId id="280" r:id="rId3"/>
    <p:sldId id="263" r:id="rId4"/>
    <p:sldId id="265" r:id="rId5"/>
    <p:sldId id="282" r:id="rId6"/>
    <p:sldId id="290" r:id="rId7"/>
    <p:sldId id="288" r:id="rId8"/>
    <p:sldId id="291" r:id="rId9"/>
    <p:sldId id="289" r:id="rId10"/>
    <p:sldId id="266" r:id="rId11"/>
    <p:sldId id="320" r:id="rId12"/>
    <p:sldId id="295" r:id="rId13"/>
    <p:sldId id="309" r:id="rId14"/>
    <p:sldId id="310" r:id="rId15"/>
    <p:sldId id="302" r:id="rId16"/>
    <p:sldId id="274" r:id="rId17"/>
    <p:sldId id="278" r:id="rId18"/>
    <p:sldId id="303" r:id="rId19"/>
    <p:sldId id="324" r:id="rId20"/>
    <p:sldId id="325" r:id="rId21"/>
    <p:sldId id="306" r:id="rId22"/>
    <p:sldId id="301" r:id="rId23"/>
    <p:sldId id="279" r:id="rId24"/>
    <p:sldId id="285" r:id="rId25"/>
    <p:sldId id="286" r:id="rId26"/>
    <p:sldId id="323" r:id="rId27"/>
    <p:sldId id="322" r:id="rId28"/>
    <p:sldId id="297" r:id="rId29"/>
    <p:sldId id="298" r:id="rId30"/>
    <p:sldId id="299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88958" autoAdjust="0"/>
  </p:normalViewPr>
  <p:slideViewPr>
    <p:cSldViewPr>
      <p:cViewPr varScale="1">
        <p:scale>
          <a:sx n="76" d="100"/>
          <a:sy n="76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E9E87-C7D8-4BFF-AAC8-B6070798CC01}" type="datetimeFigureOut">
              <a:rPr lang="en-US" smtClean="0"/>
              <a:t>4/17/2016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97C34-0730-4283-A33C-24D7AC55E3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6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58DF-3FF5-4DDF-928E-6984904E06D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80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C34-0730-4283-A33C-24D7AC55E3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0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C34-0730-4283-A33C-24D7AC55E3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4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C34-0730-4283-A33C-24D7AC55E3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04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C34-0730-4283-A33C-24D7AC55E3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80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C34-0730-4283-A33C-24D7AC55E3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30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C34-0730-4283-A33C-24D7AC55E3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34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C34-0730-4283-A33C-24D7AC55E3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3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22-Nov-17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viva/18.04.18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22-Nov-17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viva/18.04.18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22-Nov-17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viva/18.04.18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22-Nov-17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viva/18.04.18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22-Nov-17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viva/18.04.18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22-Nov-17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viva/18.04.18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22-Nov-17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viva/18.04.18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22-Nov-17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viva/18.04.18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22-Nov-17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viva/18.04.18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22-Nov-17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viva/18.04.18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22-Nov-17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viva/18.04.18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22-Nov-17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University viva/18.04.18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E1DD-050A-4A3B-A0E7-F37FD2E2DD6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667000"/>
            <a:ext cx="8610600" cy="838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SPECTRUM SHARING TECHNIQUE USING COGNITIVE RADIO NETWORK FOR EFFICIENT MOBILE COMMUNICATION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467725"/>
            <a:ext cx="8610600" cy="278067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Number           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</a:p>
          <a:p>
            <a:pPr algn="l"/>
            <a:endParaRPr lang="en-US" sz="2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       :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N.PRIYA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ECE (921814106026)</a:t>
            </a:r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K.SANGEETHA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ECE (921814106037)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P.SANGEETHA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ECE (921814106038)</a:t>
            </a:r>
            <a:endParaRPr lang="en-US" sz="28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     :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Mrs.M.Parvathi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AP/ECE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Supervisor: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O.Anbalagan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AGM,BSNL,Trichy	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547813"/>
            <a:ext cx="8001000" cy="433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6368534"/>
            <a:ext cx="8305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                                    University  Viva/18.04.2018 </a:t>
            </a:r>
            <a:endParaRPr lang="en-US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58118" y="6336268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3F27F15-8877-478F-B2A9-F808DAD35D6D}" type="slidenum">
              <a:rPr lang="en-US" sz="1200" b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829"/>
            <a:ext cx="830580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Overcome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nergy efficiency problem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Spectrum aggregation-based cooperative routing protocol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rimary - reduce power consumption and throughput maximization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Secondary - reduce the end to end delay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193" y="6492875"/>
            <a:ext cx="67056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University viva/18.04.18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11" y="1813719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687" y="2862497"/>
            <a:ext cx="1124263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398" y="4922838"/>
            <a:ext cx="11430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1828800"/>
            <a:ext cx="1524000" cy="396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85278" y="1828800"/>
            <a:ext cx="1796322" cy="3981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MICRO CONTROLLER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6402" y="1828800"/>
            <a:ext cx="1447798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0200" y="4800600"/>
            <a:ext cx="1447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 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988" y="1783830"/>
            <a:ext cx="1600199" cy="389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45248" y="2514600"/>
            <a:ext cx="160019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15200" y="5029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RECIEVER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222942" y="3132944"/>
            <a:ext cx="304802" cy="1909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1207327" y="2051063"/>
            <a:ext cx="304802" cy="2298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301642" y="5257800"/>
            <a:ext cx="304802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-Right Arrow 24"/>
          <p:cNvSpPr/>
          <p:nvPr/>
        </p:nvSpPr>
        <p:spPr>
          <a:xfrm>
            <a:off x="3070482" y="3829050"/>
            <a:ext cx="294808" cy="2286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5181601" y="2286000"/>
            <a:ext cx="304801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flipV="1">
            <a:off x="6934200" y="1938026"/>
            <a:ext cx="304800" cy="1508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6962932" y="2666206"/>
            <a:ext cx="304800" cy="1539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6858000" y="5105400"/>
            <a:ext cx="45720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5905502" y="2895600"/>
            <a:ext cx="228600" cy="18669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2971800" y="3733800"/>
            <a:ext cx="4572000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57800" y="6019800"/>
            <a:ext cx="3733800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6706394" y="3733006"/>
            <a:ext cx="4572000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57800" y="1447800"/>
            <a:ext cx="3733800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77000" y="990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398" y="6356350"/>
            <a:ext cx="7772402" cy="47269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University viva/18.04.18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6843267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University viva/18.04.18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057400"/>
            <a:ext cx="16764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 INDICATOR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962399"/>
            <a:ext cx="1676400" cy="1168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 ACTIVATOR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2057400"/>
            <a:ext cx="1447800" cy="3073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MICROCON-TROLLER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8700" y="2057400"/>
            <a:ext cx="29337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LCD DISPLAY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38700" y="3276600"/>
            <a:ext cx="1714500" cy="912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 MODULE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38700" y="4419600"/>
            <a:ext cx="17145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 MODULE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75382" y="3152478"/>
            <a:ext cx="1516218" cy="72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8924" y="4405940"/>
            <a:ext cx="1655076" cy="710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2438400" y="2476500"/>
            <a:ext cx="533400" cy="1905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4419600" y="3551237"/>
            <a:ext cx="419100" cy="18256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4419600" y="4646613"/>
            <a:ext cx="419100" cy="19843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438400" y="4419600"/>
            <a:ext cx="533400" cy="22701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419600" y="2293938"/>
            <a:ext cx="419100" cy="1825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10" idx="3"/>
          </p:cNvCxnSpPr>
          <p:nvPr/>
        </p:nvCxnSpPr>
        <p:spPr>
          <a:xfrm flipV="1">
            <a:off x="6553200" y="3733006"/>
            <a:ext cx="2286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781800" y="3429000"/>
            <a:ext cx="0" cy="30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28831" y="3428802"/>
            <a:ext cx="152968" cy="162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" idx="3"/>
          </p:cNvCxnSpPr>
          <p:nvPr/>
        </p:nvCxnSpPr>
        <p:spPr>
          <a:xfrm flipV="1">
            <a:off x="6553200" y="4831557"/>
            <a:ext cx="303662" cy="7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832695" y="4546409"/>
            <a:ext cx="4833" cy="284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67500" y="4533106"/>
            <a:ext cx="145718" cy="12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856862" y="4533106"/>
            <a:ext cx="165622" cy="12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169533" y="3152478"/>
            <a:ext cx="0" cy="304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169908" y="3465086"/>
            <a:ext cx="319016" cy="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965531" y="3166546"/>
            <a:ext cx="204002" cy="18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7177137" y="3131431"/>
            <a:ext cx="108487" cy="22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13" idx="1"/>
          </p:cNvCxnSpPr>
          <p:nvPr/>
        </p:nvCxnSpPr>
        <p:spPr>
          <a:xfrm>
            <a:off x="7274256" y="4761350"/>
            <a:ext cx="214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4256" y="4466776"/>
            <a:ext cx="0" cy="298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7274256" y="4546409"/>
            <a:ext cx="157234" cy="14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103162" y="4518404"/>
            <a:ext cx="184955" cy="179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81800" y="3405188"/>
            <a:ext cx="152970" cy="14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normal mode the primary and secondary user are connected to their respective spectrum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CRN mode the call is connected automatically to the free spectrum,when  primary spectrum is overloaded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356351"/>
            <a:ext cx="7010400" cy="365124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University viva/18.04.18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 ACTIVATOR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is used as a mode activator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connect the normal or CRN  mode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switch is OFF Normal mode is enabled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switch is ON CRN mode is enabled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7239000" cy="501650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University viva/18.04.18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indicate the mode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LED-Normal Mode</a:t>
            </a: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LED-CRN Mode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356350"/>
            <a:ext cx="6934200" cy="365125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viva/18.04.18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505200"/>
            <a:ext cx="4267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MICROCONTROLLER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consist  of both a physical programmable circuit board and a piece of software that runs on our computer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ATmega328 microcontroller is used.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6200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University viva/18.04.18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23" y="3505200"/>
            <a:ext cx="3386138" cy="23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RF MODULE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operate over a certain distance and transfer a certain amount of information within a data rate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perating voltage range 3V to 12V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transmit and receive the input signal</a:t>
            </a:r>
          </a:p>
          <a:p>
            <a:pPr algn="just"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9002" y="6308725"/>
            <a:ext cx="7561997" cy="41275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University viva/18.04.18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495800"/>
            <a:ext cx="3429000" cy="14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  panel display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Electronically modulated optical device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the light modulating properties of liquid crystal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output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7866" y="6333794"/>
            <a:ext cx="6858000" cy="365125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University viva/18.04.18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2" y="3863181"/>
            <a:ext cx="24669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MANAGEMENT FRAMEWORK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  awareness 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Seamless communication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avoidance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7010400" cy="365125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NSNCET/17-18/EC-PRJ/16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University viva/18.04.18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9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562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567" y="1371600"/>
            <a:ext cx="8382000" cy="4038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shares the radio resources with a licensed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network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spectral and energy efficiency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utilization of the radio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spectrum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1513" y="6371861"/>
            <a:ext cx="6553200" cy="365125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University viva/18.04.18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sensing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decision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sharing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mobility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72390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University viva/18.04.18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03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7772399" cy="513714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70104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University viva/18.04.18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PROTEOUS 17.2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663" y="2057400"/>
            <a:ext cx="8001000" cy="411479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4008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viva/18.04.18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8001000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   spectrum automatically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interference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spectrum efficiency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3426" y="6508386"/>
            <a:ext cx="64008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University viva/18.04.18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Mobile  and Wireless communication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298252"/>
            <a:ext cx="6678613" cy="4191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University viva/18.04.18</a:t>
            </a:r>
            <a:endParaRPr lang="en-US" dirty="0"/>
          </a:p>
        </p:txBody>
      </p:sp>
      <p:pic>
        <p:nvPicPr>
          <p:cNvPr id="7" name="Picture 2" descr="F:\FRGR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52800"/>
            <a:ext cx="4800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51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Normal Mode, the primary and secondary users  calls are connected using their respective spectrum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spectrum is overloaded, the Buzzer will be ON and then CRN mode is activated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CRN Mode, When primary spectrum is overloaded the call is automatically connected to another free spectrum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457200" y="6412575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                                                  University  Viva/18.04.2018</a:t>
            </a:r>
          </a:p>
          <a:p>
            <a:pPr algn="l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274638"/>
            <a:ext cx="8229600" cy="1143000"/>
          </a:xfrm>
        </p:spPr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356350"/>
            <a:ext cx="67056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University viva/18.04.18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81200"/>
            <a:ext cx="2543771" cy="3391694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621384"/>
            <a:ext cx="2498712" cy="333161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29" y="2820988"/>
            <a:ext cx="269814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15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radio is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technology that  enhance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resource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rimary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secondary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coexist in the same frequency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node acts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relay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primary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2484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University viva/18.04.18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46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99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1833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Mohammad Robot Mile and Leila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Musavin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“Interference Efficiency :A         New metric to Analyze the Performance of CRN”,IEEE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access,VOL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16.no.4 APRIL 2017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Aqeel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Raza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-Lim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Alivin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yau,Junaid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Qadir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Hafizal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Mohamad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Nordin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Ramil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Keog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“Selection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 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ognitive Radio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etwork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earning”IEEE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ccess 2016.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Saptarshi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Debroy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Chatterjee “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hannel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CRN” IEEE International Symposium on 2014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[4]Yuan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Alexandara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Hallen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“Channel Adaptive Spectrum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trategy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Network”  supported by   the NSF grant CNS-1018447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3525" y="6177247"/>
            <a:ext cx="6934200" cy="365125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University viva/18.04.18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REFERENCES(Contd..,)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[5]Shih-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Kwang-cheng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“Spectrum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mpowered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OpportunisticRouting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CR Ad hoc 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etworks” IEEE Transaction on Vehicular technology on 2013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[6]Yuan Lu,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Alexandara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Duel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Hallen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pectrum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ognitive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network” IEEE Consumer transaction on consumer communication and networking on 2013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[7]Li-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Tseng,Feng-Tsun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Chien,Daqiang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Zhang,Ronald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Y.Chang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Heterogeneous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etworks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learning” on 2013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maharjan,Yan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Zhang,chau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Yuen,stein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Gjessing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CRN with fairness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consideration:Efficiency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correlated equilibrium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 on 2012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1"/>
            <a:ext cx="7010400" cy="365124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University viva/18.04.18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7761"/>
            <a:ext cx="8229600" cy="472685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Wireless communication provide the long range of  communication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Communication have many methods to improve the energy efficiency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Cognitive Radio Network used to share the spectrum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49"/>
            <a:ext cx="67818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University viva/18.04.18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REFERENCES(Contd..,)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[9]Lei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Yang,Hongseok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Kim,Junshan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Zhang,Mung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Chee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    “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Pricing-based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ccess”   on 2011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[10]Abbas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Taherpour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,Saeed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Abolfazel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Taherpour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CRN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 on 2010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[11]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Sudharman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K.Jayaweera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Tianming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 “Dynamic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pectrum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easing in CRN via Primary-secondary user Power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ControlGames”on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2018.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[12]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Azadeh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Sheikholeslami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Majid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Ghaderi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Hossein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Pishro-Nik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Energy-Efficient Secrecy in Wireless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NetworksBased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Random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Jamming” on 2012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6294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University viva/18.04.18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146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70104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University viva/18.04.18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nergy efficiency problem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Only one secondary  user can participate in one time slot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 based water filling algorithm is used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57200" y="6356351"/>
            <a:ext cx="8610600" cy="349249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University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viva/18.04.18                                                                       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25640"/>
              </p:ext>
            </p:extLst>
          </p:nvPr>
        </p:nvGraphicFramePr>
        <p:xfrm>
          <a:off x="-1" y="1143001"/>
          <a:ext cx="9144002" cy="495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2709334"/>
                <a:gridCol w="2201334"/>
                <a:gridCol w="931334"/>
                <a:gridCol w="2540000"/>
              </a:tblGrid>
              <a:tr h="66344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 NAME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16627"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Interference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Efficiency: A New Metric to Analyze the Performance of Cognitive Radio Networks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Mohammad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Robat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Mili,Leila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Musavian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spectrum sharing scenarios are used to share the primary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secondary spectrum.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72926"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Route Selection for Multi hop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Cognitive Radio Network using Reinforcement Learning.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Aqeel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Raza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syed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Kok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-Lim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Alivin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yau,Junaid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Qadir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Hafizal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Mohamad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Nordin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Ramil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Sye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Loong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Keog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Multi-hop CR network is to select a route with high quality of service </a:t>
                      </a:r>
                    </a:p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and lesser number of route breakages.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6934200" cy="3810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University viva/18.04.18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LITERATURE SURVEY(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4676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University viva/18.04.18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929868"/>
              </p:ext>
            </p:extLst>
          </p:nvPr>
        </p:nvGraphicFramePr>
        <p:xfrm>
          <a:off x="0" y="1295401"/>
          <a:ext cx="9144000" cy="4876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2971800"/>
                <a:gridCol w="1828800"/>
                <a:gridCol w="1066800"/>
                <a:gridCol w="2590800"/>
              </a:tblGrid>
              <a:tr h="259079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Spectrum map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aided multi channel multi hop routing in distributed CRN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just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Saptarshi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Debroy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Mainak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chatterjee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 and compute the probability of network connectivity by finding the minimum spanning tree of the graph formed by the over-lapping domains</a:t>
                      </a:r>
                    </a:p>
                  </a:txBody>
                  <a:tcPr/>
                </a:tc>
              </a:tr>
              <a:tr h="2286001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 Adaptive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Spectrum Detection and Sensing Strategy for Cognitive Radio Ad-hoc Network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 Lu,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Alexandara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Duel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Hallen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threshold is adapted to the instantaneous PU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SU channel state information under the prescribed  collision probability constraint.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7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LITERATURE SURVEY(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052990"/>
              </p:ext>
            </p:extLst>
          </p:nvPr>
        </p:nvGraphicFramePr>
        <p:xfrm>
          <a:off x="1" y="1143000"/>
          <a:ext cx="9143999" cy="5070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124"/>
                <a:gridCol w="2427610"/>
                <a:gridCol w="2508531"/>
                <a:gridCol w="1051964"/>
                <a:gridCol w="2265770"/>
              </a:tblGrid>
              <a:tr h="224517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5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Spectrum Map Empowered Opportunistic Routing for Cognitive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Radio  Ad hoc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Shih-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Kwang-cheng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For regular and large-scale with wireless fading  Channels, employing a cooperative networking scheme to  Enable multipath transmissions.</a:t>
                      </a:r>
                      <a:endParaRPr lang="en-US" dirty="0"/>
                    </a:p>
                  </a:txBody>
                  <a:tcPr/>
                </a:tc>
              </a:tr>
              <a:tr h="2784022"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6.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 Aware Spectrum Sensing and Access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Mobile Cognitive Radio Ad-hoc Network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 Lu,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Alexandara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Duel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Hallen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Sensing include high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CRN throughput and node mobility. Analytical  and numerical result mention the proposed sensing.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38796"/>
            <a:ext cx="6858000" cy="41920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University viva/18.04.18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65835"/>
            <a:ext cx="2133600" cy="365125"/>
          </a:xfrm>
        </p:spPr>
        <p:txBody>
          <a:bodyPr/>
          <a:lstStyle/>
          <a:p>
            <a:fld id="{4287E1DD-050A-4A3B-A0E7-F37FD2E2DD6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LITERATURE SURVEY(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913623"/>
              </p:ext>
            </p:extLst>
          </p:nvPr>
        </p:nvGraphicFramePr>
        <p:xfrm>
          <a:off x="0" y="1219200"/>
          <a:ext cx="9144000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2209800"/>
                <a:gridCol w="2209800"/>
                <a:gridCol w="914400"/>
                <a:gridCol w="2971800"/>
              </a:tblGrid>
              <a:tr h="2590800"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Selection in Cognitive Heterogeneous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Networks Using Stochastic Learning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Li-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Chuan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Tseng,Feng-Tsun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Chien,Daqiang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Zhang,Ronald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Y.Chang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network selection problem handled using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game theory .It provide fairness performances in various network.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326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Spectrum Sensing in Cognitive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Radio Networks with Fairness Consideration:</a:t>
                      </a:r>
                    </a:p>
                    <a:p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 of Correlated Equilibrium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Sabita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maharjan,Yan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Zhang,chau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Yuen,stein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Gjessing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access the spectrum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improve the channel adaption and power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allocation.It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uses novel approach.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010400" cy="365125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University viva/18.04.18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LITERATURE SURVEY(Contd…)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529345"/>
              </p:ext>
            </p:extLst>
          </p:nvPr>
        </p:nvGraphicFramePr>
        <p:xfrm>
          <a:off x="0" y="1143000"/>
          <a:ext cx="9144000" cy="4923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2514600"/>
                <a:gridCol w="1905000"/>
                <a:gridCol w="838200"/>
                <a:gridCol w="3048000"/>
              </a:tblGrid>
              <a:tr h="253047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Pricing-based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Spectrum Access Control in Cognitive Radio Network</a:t>
                      </a:r>
                    </a:p>
                    <a:p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Random Access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Yang,Hongseok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Kim,Junshan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Zhang,Mung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chiang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Chee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impact of pricing based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random access used for dynamic spectrum sharing .It uses two models one with a monopoly primary user market and other with a multiple PU market.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92680"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Adaptive Spectrum Sensing and Learning in Cognitive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Radio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Abbas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Taherpour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</a:t>
                      </a:r>
                    </a:p>
                    <a:p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Saeed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Gazor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Abolfazel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Taherpour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 this paper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the wideband spectrum sensing  scheme used to share the spectrum. The address learning process  uses two state Markov chain method.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483766"/>
            <a:ext cx="72390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NSNCET/17-18/EC-PRJ/16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University viva/18.04.18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E1DD-050A-4A3B-A0E7-F37FD2E2DD6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0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1393</Words>
  <Application>Microsoft Office PowerPoint</Application>
  <PresentationFormat>On-screen Show (4:3)</PresentationFormat>
  <Paragraphs>315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AUTOMATIC SPECTRUM SHARING TECHNIQUE USING COGNITIVE RADIO NETWORK FOR EFFICIENT MOBILE COMMUNICATION   </vt:lpstr>
      <vt:lpstr>ABSTRACT</vt:lpstr>
      <vt:lpstr>INTRODUCTION</vt:lpstr>
      <vt:lpstr>EXISTING SYSTEM</vt:lpstr>
      <vt:lpstr>LITERATURE SURVEY</vt:lpstr>
      <vt:lpstr>LITERATURE SURVEY(Contd…)</vt:lpstr>
      <vt:lpstr>LITERATURE SURVEY(Contd…)</vt:lpstr>
      <vt:lpstr>LITERATURE SURVEY(Contd…)</vt:lpstr>
      <vt:lpstr>LITERATURE SURVEY(Contd…)</vt:lpstr>
      <vt:lpstr>PROPOSED SYSTEM</vt:lpstr>
      <vt:lpstr>METHODOLOGY</vt:lpstr>
      <vt:lpstr>BLOCK DIAGRAM</vt:lpstr>
      <vt:lpstr>OPERATION</vt:lpstr>
      <vt:lpstr>MODE ACTIVATOR</vt:lpstr>
      <vt:lpstr>LED</vt:lpstr>
      <vt:lpstr>ARDUINO MICROCONTROLLER</vt:lpstr>
      <vt:lpstr>RF MODULE</vt:lpstr>
      <vt:lpstr>LCD</vt:lpstr>
      <vt:lpstr>SPECTRUM MANAGEMENT FRAMEWORK</vt:lpstr>
      <vt:lpstr>SPECTRUM MANAGEMENT PROCESS</vt:lpstr>
      <vt:lpstr>CIRCUIT DIAGRAM</vt:lpstr>
      <vt:lpstr>SIMULATION RESULT PROTEOUS 17.2</vt:lpstr>
      <vt:lpstr>ADVANTAGES</vt:lpstr>
      <vt:lpstr>APPLICATIONS</vt:lpstr>
      <vt:lpstr>PROJECT OUTCOME</vt:lpstr>
      <vt:lpstr>PowerPoint Presentation</vt:lpstr>
      <vt:lpstr>CONCLUSION</vt:lpstr>
      <vt:lpstr>REFERENCES</vt:lpstr>
      <vt:lpstr>REFERENCES(Contd..,)</vt:lpstr>
      <vt:lpstr>REFERENCES(Contd..,)</vt:lpstr>
      <vt:lpstr>              THANK YOU</vt:lpstr>
    </vt:vector>
  </TitlesOfParts>
  <Company>nsn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hai</cp:lastModifiedBy>
  <cp:revision>542</cp:revision>
  <dcterms:created xsi:type="dcterms:W3CDTF">2017-11-20T06:14:25Z</dcterms:created>
  <dcterms:modified xsi:type="dcterms:W3CDTF">2016-04-17T04:01:02Z</dcterms:modified>
</cp:coreProperties>
</file>