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1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85167" y="3213417"/>
            <a:ext cx="3258185" cy="555280"/>
          </a:xfrm>
          <a:prstGeom prst="rect">
            <a:avLst/>
          </a:prstGeom>
        </p:spPr>
        <p:txBody>
          <a:bodyPr vert="horz" wrap="square" lIns="0" tIns="16510" rIns="0" bIns="0" rtlCol="0">
            <a:spAutoFit/>
          </a:bodyPr>
          <a:lstStyle/>
          <a:p>
            <a:pPr marL="12700">
              <a:lnSpc>
                <a:spcPct val="100000"/>
              </a:lnSpc>
              <a:spcBef>
                <a:spcPts val="130"/>
              </a:spcBef>
            </a:pPr>
            <a:r>
              <a:rPr lang="en-US" sz="3500" dirty="0" smtClean="0">
                <a:latin typeface="Trebuchet MS"/>
                <a:cs typeface="Trebuchet MS"/>
              </a:rPr>
              <a:t>B.GURUSWATHI</a:t>
            </a:r>
            <a:endParaRPr sz="35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734531"/>
            <a:ext cx="6629400" cy="4568558"/>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
            </a:r>
            <a:br>
              <a:rPr lang="en-US" spc="-60" dirty="0" smtClean="0"/>
            </a:br>
            <a:r>
              <a:rPr lang="en-US" spc="-60" dirty="0"/>
              <a:t/>
            </a:r>
            <a:br>
              <a:rPr lang="en-US" spc="-60" dirty="0"/>
            </a:br>
            <a:r>
              <a:rPr lang="en-US" sz="2000" spc="-60" dirty="0"/>
              <a:t>1. </a:t>
            </a:r>
            <a:r>
              <a:rPr lang="en-US" sz="2000" spc="-60" dirty="0" smtClean="0"/>
              <a:t>Model Deployment: </a:t>
            </a:r>
            <a:r>
              <a:rPr lang="en-US" sz="2000" b="0" spc="-60" dirty="0"/>
              <a:t>Successfully deploy the predictive model in a Flask web application</a:t>
            </a:r>
            <a:r>
              <a:rPr lang="en-US" sz="2000" b="0" spc="-60" dirty="0" smtClean="0"/>
              <a:t>.</a:t>
            </a:r>
            <a:br>
              <a:rPr lang="en-US" sz="2000" b="0" spc="-60" dirty="0" smtClean="0"/>
            </a:br>
            <a:r>
              <a:rPr lang="en-US" sz="2000" spc="-60" dirty="0"/>
              <a:t/>
            </a:r>
            <a:br>
              <a:rPr lang="en-US" sz="2000" spc="-60" dirty="0"/>
            </a:br>
            <a:r>
              <a:rPr lang="en-US" sz="2000" spc="-60" dirty="0"/>
              <a:t>2. </a:t>
            </a:r>
            <a:r>
              <a:rPr lang="en-US" sz="2000" spc="-60" dirty="0" smtClean="0"/>
              <a:t>Performance Metrics</a:t>
            </a:r>
            <a:r>
              <a:rPr lang="en-US" sz="2000" b="0" spc="-60" dirty="0" smtClean="0"/>
              <a:t>: </a:t>
            </a:r>
            <a:r>
              <a:rPr lang="en-US" sz="2000" b="0" spc="-60" dirty="0"/>
              <a:t>Validate model accuracy using metrics like Mean Absolute Error (MAE), Mean Squared Error (MSE), and R-squared (R2) score</a:t>
            </a:r>
            <a:r>
              <a:rPr lang="en-US" sz="2000" b="0" spc="-60" dirty="0" smtClean="0"/>
              <a:t>.</a:t>
            </a:r>
            <a:br>
              <a:rPr lang="en-US" sz="2000" b="0" spc="-60" dirty="0" smtClean="0"/>
            </a:br>
            <a:r>
              <a:rPr lang="en-US" sz="2000" b="0" spc="-60" dirty="0"/>
              <a:t/>
            </a:r>
            <a:br>
              <a:rPr lang="en-US" sz="2000" b="0" spc="-60" dirty="0"/>
            </a:br>
            <a:r>
              <a:rPr lang="en-US" sz="2000" spc="-60" dirty="0"/>
              <a:t>3. </a:t>
            </a:r>
            <a:r>
              <a:rPr lang="en-US" sz="2000" spc="-60" dirty="0" smtClean="0"/>
              <a:t>User Feedback: </a:t>
            </a:r>
            <a:r>
              <a:rPr lang="en-US" sz="2000" b="0" spc="-60" dirty="0"/>
              <a:t>Gather feedback from users to assess the model's practical utility and reliability in real-world scenarios.</a:t>
            </a:r>
            <a:endParaRPr sz="20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Rectangle 2"/>
          <p:cNvSpPr>
            <a:spLocks noGrp="1" noChangeArrowheads="1"/>
          </p:cNvSpPr>
          <p:nvPr>
            <p:ph type="title"/>
          </p:nvPr>
        </p:nvSpPr>
        <p:spPr bwMode="auto">
          <a:xfrm>
            <a:off x="558164" y="-2485080"/>
            <a:ext cx="7976235"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chemeClr val="tx1"/>
                </a:solidFill>
                <a:effectLst/>
                <a:latin typeface="Arial" panose="020B0604020202020204" pitchFamily="34" charset="0"/>
              </a:rPr>
              <a:t/>
            </a:r>
            <a:br>
              <a:rPr kumimoji="0" lang="en-US" altLang="en-US" sz="4400" b="0" i="0" u="none" strike="noStrike" cap="none" normalizeH="0" baseline="0" dirty="0" smtClean="0">
                <a:ln>
                  <a:noFill/>
                </a:ln>
                <a:solidFill>
                  <a:schemeClr val="tx1"/>
                </a:solidFill>
                <a:effectLst/>
                <a:latin typeface="Arial" panose="020B0604020202020204" pitchFamily="34" charset="0"/>
              </a:rPr>
            </a:br>
            <a:r>
              <a:rPr lang="en-US" altLang="en-US" sz="4400" b="0" dirty="0">
                <a:latin typeface="Arial" panose="020B0604020202020204" pitchFamily="34" charset="0"/>
              </a:rPr>
              <a:t/>
            </a:r>
            <a:br>
              <a:rPr lang="en-US" altLang="en-US" sz="4400" b="0" dirty="0">
                <a:latin typeface="Arial" panose="020B0604020202020204" pitchFamily="34" charset="0"/>
              </a:rPr>
            </a:br>
            <a:r>
              <a:rPr lang="en-US" altLang="en-US" sz="4400" b="0" dirty="0" smtClean="0">
                <a:latin typeface="Arial" panose="020B0604020202020204" pitchFamily="34" charset="0"/>
              </a:rPr>
              <a:t/>
            </a:r>
            <a:br>
              <a:rPr lang="en-US" altLang="en-US" sz="4400" b="0" dirty="0" smtClean="0">
                <a:latin typeface="Arial" panose="020B0604020202020204" pitchFamily="34" charset="0"/>
              </a:rPr>
            </a:br>
            <a:r>
              <a:rPr lang="en-US" altLang="en-US" sz="4400" b="0" dirty="0">
                <a:latin typeface="Arial" panose="020B0604020202020204" pitchFamily="34" charset="0"/>
              </a:rPr>
              <a:t/>
            </a:r>
            <a:br>
              <a:rPr lang="en-US" altLang="en-US" sz="4400" b="0" dirty="0">
                <a:latin typeface="Arial" panose="020B0604020202020204" pitchFamily="34" charset="0"/>
              </a:rPr>
            </a:br>
            <a:r>
              <a:rPr lang="en-US" altLang="en-US" sz="4400" b="0" dirty="0" smtClean="0">
                <a:latin typeface="Arial" panose="020B0604020202020204" pitchFamily="34" charset="0"/>
              </a:rPr>
              <a:t/>
            </a:r>
            <a:br>
              <a:rPr lang="en-US" altLang="en-US" sz="4400" b="0" dirty="0" smtClean="0">
                <a:latin typeface="Arial" panose="020B0604020202020204" pitchFamily="34" charset="0"/>
              </a:rPr>
            </a:br>
            <a:r>
              <a:rPr lang="en-US" altLang="en-US" sz="4400" b="0" dirty="0">
                <a:latin typeface="Arial" panose="020B0604020202020204" pitchFamily="34" charset="0"/>
              </a:rPr>
              <a:t/>
            </a:r>
            <a:br>
              <a:rPr lang="en-US" altLang="en-US" sz="4400" b="0" dirty="0">
                <a:latin typeface="Arial" panose="020B0604020202020204" pitchFamily="34" charset="0"/>
              </a:rPr>
            </a:br>
            <a:r>
              <a:rPr lang="en-US" altLang="en-US" sz="4400" b="0" dirty="0" smtClean="0">
                <a:latin typeface="Arial" panose="020B0604020202020204" pitchFamily="34" charset="0"/>
              </a:rPr>
              <a:t/>
            </a:r>
            <a:br>
              <a:rPr lang="en-US" altLang="en-US" sz="4400" b="0" dirty="0" smtClean="0">
                <a:latin typeface="Arial" panose="020B0604020202020204" pitchFamily="34" charset="0"/>
              </a:rPr>
            </a:br>
            <a:r>
              <a:rPr lang="en-US" altLang="en-US" sz="4400" b="0" dirty="0">
                <a:latin typeface="Arial" panose="020B0604020202020204" pitchFamily="34" charset="0"/>
              </a:rPr>
              <a:t/>
            </a:r>
            <a:br>
              <a:rPr lang="en-US" altLang="en-US" sz="4400" b="0" dirty="0">
                <a:latin typeface="Arial" panose="020B0604020202020204" pitchFamily="34" charset="0"/>
              </a:rPr>
            </a:br>
            <a:r>
              <a:rPr kumimoji="0" lang="en-US" altLang="en-US" sz="4400" b="0" i="0" u="none" strike="noStrike" cap="none" normalizeH="0" baseline="0" dirty="0" smtClean="0">
                <a:ln>
                  <a:noFill/>
                </a:ln>
                <a:solidFill>
                  <a:schemeClr val="tx1"/>
                </a:solidFill>
                <a:effectLst/>
                <a:latin typeface="Arial" panose="020B0604020202020204" pitchFamily="34" charset="0"/>
              </a:rPr>
              <a:t>Forecast for Campus Recruitment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352636"/>
          </a:xfrm>
          <a:prstGeom prst="rect">
            <a:avLst/>
          </a:prstGeom>
        </p:spPr>
        <p:txBody>
          <a:bodyPr vert="horz" wrap="square" lIns="0" tIns="73279" rIns="0" bIns="0" rtlCol="0">
            <a:spAutoFit/>
          </a:bodyPr>
          <a:lstStyle/>
          <a:p>
            <a:pPr marL="193675" algn="l">
              <a:lnSpc>
                <a:spcPct val="100000"/>
              </a:lnSpc>
              <a:spcBef>
                <a:spcPts val="105"/>
              </a:spcBef>
            </a:pPr>
            <a:r>
              <a:rPr lang="en-US" spc="-10" dirty="0" smtClean="0"/>
              <a:t/>
            </a:r>
            <a:br>
              <a:rPr lang="en-US" spc="-10" dirty="0" smtClean="0"/>
            </a:br>
            <a:r>
              <a:rPr spc="-10" dirty="0" smtClean="0"/>
              <a:t>AGENDA</a:t>
            </a:r>
            <a:r>
              <a:rPr lang="en-US" spc="-10" dirty="0" smtClean="0"/>
              <a:t>  </a:t>
            </a:r>
            <a:br>
              <a:rPr lang="en-US" spc="-10" dirty="0" smtClean="0"/>
            </a:br>
            <a:r>
              <a:rPr lang="en-US" spc="-10" dirty="0" smtClean="0"/>
              <a:t/>
            </a:r>
            <a:br>
              <a:rPr lang="en-US" spc="-10" dirty="0" smtClean="0"/>
            </a:br>
            <a:r>
              <a:rPr lang="en-US" spc="-10" dirty="0" smtClean="0"/>
              <a:t>             </a:t>
            </a:r>
            <a:r>
              <a:rPr lang="en-US" sz="2000" spc="-10" dirty="0" smtClean="0"/>
              <a:t>1.Problem Statement</a:t>
            </a:r>
            <a:br>
              <a:rPr lang="en-US" sz="2000" spc="-10" dirty="0" smtClean="0"/>
            </a:br>
            <a:r>
              <a:rPr lang="en-US" sz="2000" spc="-10" dirty="0" smtClean="0"/>
              <a:t>                                2.Project Overview</a:t>
            </a:r>
            <a:br>
              <a:rPr lang="en-US" sz="2000" spc="-10" dirty="0" smtClean="0"/>
            </a:br>
            <a:r>
              <a:rPr lang="en-US" sz="2000" spc="-10" dirty="0" smtClean="0"/>
              <a:t>                                3.Who are the end user?</a:t>
            </a:r>
            <a:br>
              <a:rPr lang="en-US" sz="2000" spc="-10" dirty="0" smtClean="0"/>
            </a:br>
            <a:r>
              <a:rPr lang="en-US" sz="2000" spc="-10" dirty="0" smtClean="0"/>
              <a:t>                                4.Your solution and it’s value proposition</a:t>
            </a:r>
            <a:br>
              <a:rPr lang="en-US" sz="2000" spc="-10" dirty="0" smtClean="0"/>
            </a:br>
            <a:r>
              <a:rPr lang="en-US" sz="2000" spc="-10" dirty="0" smtClean="0"/>
              <a:t>                                5.The wow in your solution</a:t>
            </a:r>
            <a:br>
              <a:rPr lang="en-US" sz="2000" spc="-10" dirty="0" smtClean="0"/>
            </a:br>
            <a:r>
              <a:rPr lang="en-US" sz="2000" spc="-10" dirty="0" smtClean="0"/>
              <a:t>                                6.Modelling</a:t>
            </a:r>
            <a:br>
              <a:rPr lang="en-US" sz="2000" spc="-10" dirty="0" smtClean="0"/>
            </a:br>
            <a:r>
              <a:rPr lang="en-US" sz="2000" spc="-10" dirty="0" smtClean="0"/>
              <a:t>                                7.Resullt</a:t>
            </a:r>
            <a:r>
              <a:rPr lang="en-US" spc="-10" dirty="0" smtClean="0"/>
              <a:t/>
            </a:r>
            <a:br>
              <a:rPr lang="en-US" spc="-10" dirty="0" smtClean="0"/>
            </a:br>
            <a:r>
              <a:rPr lang="en-US" spc="-10" dirty="0"/>
              <a:t/>
            </a:r>
            <a:br>
              <a:rPr lang="en-US"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57868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6100129" cy="695703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550" spc="-10" dirty="0" smtClean="0"/>
              <a:t>PROBLEM</a:t>
            </a:r>
            <a:r>
              <a:rPr lang="en-US" sz="4550" dirty="0"/>
              <a:t> </a:t>
            </a:r>
            <a:r>
              <a:rPr sz="4550" spc="-75" dirty="0" smtClean="0"/>
              <a:t>STATEMENT</a:t>
            </a:r>
            <a:r>
              <a:rPr lang="en-US" sz="4550" spc="-75" dirty="0" smtClean="0"/>
              <a:t/>
            </a:r>
            <a:br>
              <a:rPr lang="en-US" sz="4550" spc="-75" dirty="0" smtClean="0"/>
            </a:br>
            <a:r>
              <a:rPr lang="en-US" sz="4550" spc="-75" dirty="0"/>
              <a:t/>
            </a:r>
            <a:br>
              <a:rPr lang="en-US" sz="4550" spc="-75" dirty="0"/>
            </a:br>
            <a:r>
              <a:rPr lang="en-US" sz="2000" spc="-75" dirty="0" smtClean="0"/>
              <a:t/>
            </a:r>
            <a:br>
              <a:rPr lang="en-US" sz="2000" spc="-75" dirty="0" smtClean="0"/>
            </a:br>
            <a:r>
              <a:rPr lang="en-US" sz="2000" spc="-75" dirty="0"/>
              <a:t/>
            </a:r>
            <a:br>
              <a:rPr lang="en-US" sz="2000" spc="-75" dirty="0"/>
            </a:br>
            <a:r>
              <a:rPr lang="en-US" sz="2000" b="0" spc="-75" dirty="0" smtClean="0"/>
              <a:t>This </a:t>
            </a:r>
            <a:r>
              <a:rPr lang="en-US" sz="2000" b="0" spc="-75" dirty="0"/>
              <a:t>project endeavors to forecast student salaries in campus recruitment utilizing the 'train.csv' dataset. The dataset comprises key features like gender, academic percentages, work experience, and specialization. By leveraging machine learning techniques, we aim to predict salaries based on these attributes. The dataset includes columns such as '</a:t>
            </a:r>
            <a:r>
              <a:rPr lang="en-US" sz="2000" b="0" spc="-75" dirty="0" err="1"/>
              <a:t>sl_no</a:t>
            </a:r>
            <a:r>
              <a:rPr lang="en-US" sz="2000" b="0" spc="-75" dirty="0"/>
              <a:t>', 'gender', '</a:t>
            </a:r>
            <a:r>
              <a:rPr lang="en-US" sz="2000" b="0" spc="-75" dirty="0" err="1"/>
              <a:t>ssc_p</a:t>
            </a:r>
            <a:r>
              <a:rPr lang="en-US" sz="2000" b="0" spc="-75" dirty="0"/>
              <a:t>', '</a:t>
            </a:r>
            <a:r>
              <a:rPr lang="en-US" sz="2000" b="0" spc="-75" dirty="0" err="1"/>
              <a:t>ssc_b</a:t>
            </a:r>
            <a:r>
              <a:rPr lang="en-US" sz="2000" b="0" spc="-75" dirty="0"/>
              <a:t>', '</a:t>
            </a:r>
            <a:r>
              <a:rPr lang="en-US" sz="2000" b="0" spc="-75" dirty="0" err="1"/>
              <a:t>hsc_p</a:t>
            </a:r>
            <a:r>
              <a:rPr lang="en-US" sz="2000" b="0" spc="-75" dirty="0"/>
              <a:t>', '</a:t>
            </a:r>
            <a:r>
              <a:rPr lang="en-US" sz="2000" b="0" spc="-75" dirty="0" err="1"/>
              <a:t>hsc_b</a:t>
            </a:r>
            <a:r>
              <a:rPr lang="en-US" sz="2000" b="0" spc="-75" dirty="0"/>
              <a:t>', '</a:t>
            </a:r>
            <a:r>
              <a:rPr lang="en-US" sz="2000" b="0" spc="-75" dirty="0" err="1"/>
              <a:t>degree_p</a:t>
            </a:r>
            <a:r>
              <a:rPr lang="en-US" sz="2000" b="0" spc="-75" dirty="0"/>
              <a:t>', '</a:t>
            </a:r>
            <a:r>
              <a:rPr lang="en-US" sz="2000" b="0" spc="-75" dirty="0" err="1"/>
              <a:t>degree_t</a:t>
            </a:r>
            <a:r>
              <a:rPr lang="en-US" sz="2000" b="0" spc="-75" dirty="0"/>
              <a:t>', '</a:t>
            </a:r>
            <a:r>
              <a:rPr lang="en-US" sz="2000" b="0" spc="-75" dirty="0" err="1"/>
              <a:t>workex</a:t>
            </a:r>
            <a:r>
              <a:rPr lang="en-US" sz="2000" b="0" spc="-75" dirty="0"/>
              <a:t>', '</a:t>
            </a:r>
            <a:r>
              <a:rPr lang="en-US" sz="2000" b="0" spc="-75" dirty="0" err="1"/>
              <a:t>etest_p</a:t>
            </a:r>
            <a:r>
              <a:rPr lang="en-US" sz="2000" b="0" spc="-75" dirty="0"/>
              <a:t>', '</a:t>
            </a:r>
            <a:r>
              <a:rPr lang="en-US" sz="2000" b="0" spc="-75" dirty="0" err="1"/>
              <a:t>specialisation</a:t>
            </a:r>
            <a:r>
              <a:rPr lang="en-US" sz="2000" b="0" spc="-75" dirty="0"/>
              <a:t>', '</a:t>
            </a:r>
            <a:r>
              <a:rPr lang="en-US" sz="2000" b="0" spc="-75" dirty="0" err="1"/>
              <a:t>mba_p</a:t>
            </a:r>
            <a:r>
              <a:rPr lang="en-US" sz="2000" b="0" spc="-75" dirty="0"/>
              <a:t>', 'status', and 'salary</a:t>
            </a:r>
            <a:r>
              <a:rPr lang="en-US" sz="2000" b="0" spc="-75" dirty="0" smtClean="0"/>
              <a:t>'.</a:t>
            </a:r>
            <a:br>
              <a:rPr lang="en-US" sz="2000" b="0" spc="-75" dirty="0" smtClean="0"/>
            </a:br>
            <a:r>
              <a:rPr lang="en-US" sz="2000" spc="-75" dirty="0"/>
              <a:t/>
            </a:r>
            <a:br>
              <a:rPr lang="en-US" sz="2000" spc="-75" dirty="0"/>
            </a:br>
            <a:r>
              <a:rPr lang="en-US" sz="2000" spc="-75" dirty="0" smtClean="0"/>
              <a:t/>
            </a:r>
            <a:br>
              <a:rPr lang="en-US" sz="2000" spc="-75" dirty="0" smtClean="0"/>
            </a:br>
            <a:r>
              <a:rPr lang="en-US" sz="2000" spc="-75" dirty="0"/>
              <a:t/>
            </a:r>
            <a:br>
              <a:rPr lang="en-US" sz="2000" spc="-75" dirty="0"/>
            </a:br>
            <a:r>
              <a:rPr lang="en-US" sz="2000" spc="-75" dirty="0" smtClean="0"/>
              <a:t/>
            </a:r>
            <a:br>
              <a:rPr lang="en-US" sz="2000" spc="-75" dirty="0" smtClean="0"/>
            </a:br>
            <a:r>
              <a:rPr lang="en-US" sz="2000" spc="-75" dirty="0"/>
              <a:t/>
            </a:r>
            <a:br>
              <a:rPr lang="en-US" sz="2000" spc="-75" dirty="0"/>
            </a:br>
            <a:r>
              <a:rPr lang="en-US" sz="2000" spc="-75" dirty="0" smtClean="0"/>
              <a:t/>
            </a:r>
            <a:br>
              <a:rPr lang="en-US" sz="2000" spc="-75" dirty="0" smtClean="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85825" y="789605"/>
            <a:ext cx="6651625" cy="528734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smtClean="0"/>
              <a:t>PROJECT</a:t>
            </a:r>
            <a:r>
              <a:rPr lang="en-US" sz="4250" dirty="0"/>
              <a:t> </a:t>
            </a:r>
            <a:r>
              <a:rPr sz="4250" spc="-10" dirty="0" smtClean="0"/>
              <a:t>OVERVIEW</a:t>
            </a:r>
            <a:r>
              <a:rPr lang="en-US" sz="4250" spc="-10" dirty="0" smtClean="0"/>
              <a:t/>
            </a:r>
            <a:br>
              <a:rPr lang="en-US" sz="4250" spc="-10" dirty="0" smtClean="0"/>
            </a:br>
            <a:r>
              <a:rPr lang="en-US" sz="2000" spc="-10" dirty="0"/>
              <a:t/>
            </a:r>
            <a:br>
              <a:rPr lang="en-US" sz="2000" spc="-10" dirty="0"/>
            </a:br>
            <a:r>
              <a:rPr lang="en-US" sz="2000" spc="-10" dirty="0"/>
              <a:t>1. </a:t>
            </a:r>
            <a:r>
              <a:rPr lang="en-US" sz="2000" spc="-10" dirty="0" smtClean="0"/>
              <a:t>Objective: </a:t>
            </a:r>
            <a:r>
              <a:rPr lang="en-US" sz="2000" b="0" spc="-10" dirty="0"/>
              <a:t>Develop a predictive model using machine learning to forecast student salaries in campus recruitment based on key attributes from the 'train.csv' dataset.</a:t>
            </a:r>
            <a:br>
              <a:rPr lang="en-US" sz="2000" b="0" spc="-10" dirty="0"/>
            </a:br>
            <a:r>
              <a:rPr lang="en-US" sz="2000" spc="-10" dirty="0"/>
              <a:t/>
            </a:r>
            <a:br>
              <a:rPr lang="en-US" sz="2000" spc="-10" dirty="0"/>
            </a:br>
            <a:r>
              <a:rPr lang="en-US" sz="2000" spc="-10" dirty="0"/>
              <a:t>2. </a:t>
            </a:r>
            <a:r>
              <a:rPr lang="en-US" sz="2000" spc="-10" dirty="0" smtClean="0"/>
              <a:t>Features: </a:t>
            </a:r>
            <a:r>
              <a:rPr lang="en-US" sz="2000" b="0" spc="-10" dirty="0"/>
              <a:t>The dataset includes essential features like gender, academic performance (SSC, HSC, degree), work experience, and specialization</a:t>
            </a:r>
            <a:r>
              <a:rPr lang="en-US" sz="2000" spc="-10" dirty="0"/>
              <a:t>.</a:t>
            </a:r>
            <a:br>
              <a:rPr lang="en-US" sz="2000" spc="-10" dirty="0"/>
            </a:br>
            <a:r>
              <a:rPr lang="en-US" sz="2000" spc="-10" dirty="0"/>
              <a:t/>
            </a:r>
            <a:br>
              <a:rPr lang="en-US" sz="2000" spc="-10" dirty="0"/>
            </a:br>
            <a:r>
              <a:rPr lang="en-US" sz="2000" spc="-10" dirty="0"/>
              <a:t>3. </a:t>
            </a:r>
            <a:r>
              <a:rPr lang="en-US" sz="2000" spc="-10" dirty="0" smtClean="0"/>
              <a:t>Approach: </a:t>
            </a:r>
            <a:r>
              <a:rPr lang="en-US" sz="2000" b="0" spc="-10" dirty="0"/>
              <a:t>Utilize machine learning techniques to analyze the dataset, identify patterns, and predict salaries leveraging the provided attributes</a:t>
            </a:r>
            <a:r>
              <a:rPr lang="en-US" sz="2000" b="0" spc="-10" dirty="0" smtClean="0"/>
              <a:t>.</a:t>
            </a:r>
            <a:br>
              <a:rPr lang="en-US" sz="2000" b="0" spc="-10" dirty="0" smtClean="0"/>
            </a:br>
            <a:r>
              <a:rPr lang="en-US" sz="2000" b="0" spc="-10" dirty="0"/>
              <a:t/>
            </a:r>
            <a:br>
              <a:rPr lang="en-US" sz="2000" b="0" spc="-10" dirty="0"/>
            </a:b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7823835" cy="6837384"/>
          </a:xfrm>
          <a:prstGeom prst="rect">
            <a:avLst/>
          </a:prstGeom>
        </p:spPr>
        <p:txBody>
          <a:bodyPr vert="horz" wrap="square" lIns="0" tIns="522858" rIns="0" bIns="0" rtlCol="0">
            <a:spAutoFit/>
          </a:bodyPr>
          <a:lstStyle/>
          <a:p>
            <a:pPr marL="153670">
              <a:lnSpc>
                <a:spcPct val="100000"/>
              </a:lnSpc>
              <a:spcBef>
                <a:spcPts val="130"/>
              </a:spcBef>
            </a:pPr>
            <a:r>
              <a:rPr sz="4200" dirty="0"/>
              <a:t>WHO</a:t>
            </a:r>
            <a:r>
              <a:rPr sz="4200" spc="-245" dirty="0"/>
              <a:t> </a:t>
            </a:r>
            <a:r>
              <a:rPr sz="4200" dirty="0"/>
              <a:t>ARE</a:t>
            </a:r>
            <a:r>
              <a:rPr sz="4200" spc="-70" dirty="0"/>
              <a:t> </a:t>
            </a:r>
            <a:r>
              <a:rPr sz="4200" dirty="0"/>
              <a:t>THE</a:t>
            </a:r>
            <a:r>
              <a:rPr sz="4200" spc="-55" dirty="0"/>
              <a:t> </a:t>
            </a:r>
            <a:r>
              <a:rPr sz="4200" dirty="0"/>
              <a:t>END</a:t>
            </a:r>
            <a:r>
              <a:rPr sz="4200" spc="-70" dirty="0"/>
              <a:t> </a:t>
            </a:r>
            <a:r>
              <a:rPr sz="4200" spc="-10" dirty="0"/>
              <a:t>USERS</a:t>
            </a:r>
            <a:r>
              <a:rPr sz="4200" spc="-10" dirty="0" smtClean="0"/>
              <a:t>?</a:t>
            </a:r>
            <a:r>
              <a:rPr lang="en-US" sz="3200" spc="-10" dirty="0" smtClean="0"/>
              <a:t/>
            </a:r>
            <a:br>
              <a:rPr lang="en-US" sz="3200" spc="-10" dirty="0" smtClean="0"/>
            </a:br>
            <a:r>
              <a:rPr lang="en-US" sz="3200" spc="-10" dirty="0"/>
              <a:t/>
            </a:r>
            <a:br>
              <a:rPr lang="en-US" sz="3200" spc="-10" dirty="0"/>
            </a:br>
            <a:r>
              <a:rPr lang="en-US" sz="2000" spc="-10" dirty="0"/>
              <a:t>1. </a:t>
            </a:r>
            <a:r>
              <a:rPr lang="en-US" sz="2000" spc="-10" dirty="0" smtClean="0"/>
              <a:t>Campus </a:t>
            </a:r>
            <a:r>
              <a:rPr lang="en-US" sz="2000" spc="-10" dirty="0"/>
              <a:t>Placement </a:t>
            </a:r>
            <a:r>
              <a:rPr lang="en-US" sz="2000" spc="-10" dirty="0" smtClean="0"/>
              <a:t>Teams: </a:t>
            </a:r>
            <a:r>
              <a:rPr lang="en-US" sz="2000" b="0" spc="-10" dirty="0"/>
              <a:t>Utilize the model to estimate salary ranges for students during campus recruitment</a:t>
            </a:r>
            <a:r>
              <a:rPr lang="en-US" sz="2000" b="0" spc="-10" dirty="0" smtClean="0"/>
              <a:t>.</a:t>
            </a:r>
            <a:br>
              <a:rPr lang="en-US" sz="2000" b="0" spc="-10" dirty="0" smtClean="0"/>
            </a:br>
            <a:r>
              <a:rPr lang="en-US" sz="2000" b="0" spc="-10" dirty="0"/>
              <a:t/>
            </a:r>
            <a:br>
              <a:rPr lang="en-US" sz="2000" b="0" spc="-10" dirty="0"/>
            </a:br>
            <a:r>
              <a:rPr lang="en-US" sz="2000" spc="-10" dirty="0"/>
              <a:t>2. </a:t>
            </a:r>
            <a:r>
              <a:rPr lang="en-US" sz="2000" spc="-10" dirty="0" smtClean="0"/>
              <a:t>Students</a:t>
            </a:r>
            <a:r>
              <a:rPr lang="en-US" sz="2000" b="0" spc="-10" dirty="0" smtClean="0"/>
              <a:t>: </a:t>
            </a:r>
            <a:r>
              <a:rPr lang="en-US" sz="2000" b="0" spc="-10" dirty="0"/>
              <a:t>Gain insights into potential salary offers based on their profiles</a:t>
            </a:r>
            <a:r>
              <a:rPr lang="en-US" sz="2000" b="0" spc="-10" dirty="0" smtClean="0"/>
              <a:t>.</a:t>
            </a:r>
            <a:br>
              <a:rPr lang="en-US" sz="2000" b="0" spc="-10" dirty="0" smtClean="0"/>
            </a:br>
            <a:r>
              <a:rPr lang="en-US" sz="2000" b="0" spc="-10" dirty="0"/>
              <a:t/>
            </a:r>
            <a:br>
              <a:rPr lang="en-US" sz="2000" b="0" spc="-10" dirty="0"/>
            </a:br>
            <a:r>
              <a:rPr lang="en-US" sz="2000" spc="-10" dirty="0"/>
              <a:t>3. </a:t>
            </a:r>
            <a:r>
              <a:rPr lang="en-US" sz="2000" spc="-10" dirty="0" smtClean="0"/>
              <a:t>Employers</a:t>
            </a:r>
            <a:r>
              <a:rPr lang="en-US" sz="2000" b="0" spc="-10" dirty="0" smtClean="0"/>
              <a:t>: </a:t>
            </a:r>
            <a:r>
              <a:rPr lang="en-US" sz="2000" b="0" spc="-10" dirty="0"/>
              <a:t>Evaluate salary expectations of potential hires</a:t>
            </a:r>
            <a:r>
              <a:rPr lang="en-US" sz="2000" b="0" spc="-10" dirty="0" smtClean="0"/>
              <a:t>.</a:t>
            </a:r>
            <a:br>
              <a:rPr lang="en-US" sz="2000" b="0" spc="-10" dirty="0" smtClean="0"/>
            </a:br>
            <a:r>
              <a:rPr lang="en-US" sz="2000" b="0" spc="-10" dirty="0"/>
              <a:t/>
            </a:r>
            <a:br>
              <a:rPr lang="en-US" sz="2000" b="0" spc="-10" dirty="0"/>
            </a:br>
            <a:r>
              <a:rPr lang="en-US" sz="2000" spc="-10" dirty="0"/>
              <a:t>4. </a:t>
            </a:r>
            <a:r>
              <a:rPr lang="en-US" sz="2000" spc="-10" dirty="0" smtClean="0"/>
              <a:t>Educational Institutions: </a:t>
            </a:r>
            <a:r>
              <a:rPr lang="en-US" sz="2000" b="0" spc="-10" dirty="0"/>
              <a:t>Enhance career counseling services with salary expectation insights for students</a:t>
            </a:r>
            <a:r>
              <a:rPr lang="en-US" sz="2000" spc="-10" dirty="0" smtClean="0"/>
              <a:t>.</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759074" y="228600"/>
            <a:ext cx="6775451" cy="6461384"/>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3600" spc="-10" dirty="0"/>
              <a:t/>
            </a:r>
            <a:br>
              <a:rPr lang="en-US" sz="3600" spc="-10" dirty="0"/>
            </a:br>
            <a:r>
              <a:rPr lang="en-US" sz="2000" spc="-10" dirty="0" smtClean="0"/>
              <a:t>1</a:t>
            </a:r>
            <a:r>
              <a:rPr lang="en-US" sz="2000" spc="-10" dirty="0"/>
              <a:t>. </a:t>
            </a:r>
            <a:r>
              <a:rPr lang="en-US" sz="2000" spc="-10" dirty="0" smtClean="0"/>
              <a:t>Solution: </a:t>
            </a:r>
            <a:r>
              <a:rPr lang="en-US" sz="2000" b="0" spc="-10" dirty="0"/>
              <a:t>A predictive model forecasts </a:t>
            </a:r>
            <a:r>
              <a:rPr lang="en-US" sz="2000" b="0" spc="-10" dirty="0" smtClean="0"/>
              <a:t>student</a:t>
            </a:r>
            <a:r>
              <a:rPr lang="en-US" sz="2000" b="0" spc="-10" dirty="0"/>
              <a:t> </a:t>
            </a:r>
            <a:r>
              <a:rPr lang="en-US" sz="2000" b="0" spc="-10" dirty="0" smtClean="0"/>
              <a:t>salaries </a:t>
            </a:r>
            <a:r>
              <a:rPr lang="en-US" sz="2000" b="0" spc="-10" dirty="0"/>
              <a:t>in campus recruitment using machine learning</a:t>
            </a:r>
            <a:r>
              <a:rPr lang="en-US" sz="2000" b="0" spc="-10" dirty="0" smtClean="0"/>
              <a:t>.</a:t>
            </a:r>
            <a:br>
              <a:rPr lang="en-US" sz="2000" b="0" spc="-10" dirty="0" smtClean="0"/>
            </a:br>
            <a:r>
              <a:rPr lang="en-US" sz="2000" spc="-10" dirty="0"/>
              <a:t/>
            </a:r>
            <a:br>
              <a:rPr lang="en-US" sz="2000" spc="-10" dirty="0"/>
            </a:br>
            <a:r>
              <a:rPr lang="en-US" sz="2000" spc="-10" dirty="0"/>
              <a:t>2. </a:t>
            </a:r>
            <a:r>
              <a:rPr lang="en-US" sz="2000" spc="-10" dirty="0" smtClean="0"/>
              <a:t>Value Proposition: </a:t>
            </a:r>
            <a:r>
              <a:rPr lang="en-US" sz="2000" b="0" spc="-10" dirty="0"/>
              <a:t>Offers accurate salary predictions for students, aiding informed career decisions. Streamlines hiring processes for employers and enhances career counseling services for educational institutions, fostering better placement outcomes</a:t>
            </a:r>
            <a:r>
              <a:rPr lang="en-US" sz="2000" b="0" spc="-10" dirty="0" smtClean="0"/>
              <a:t>.</a:t>
            </a:r>
            <a:br>
              <a:rPr lang="en-US" sz="2000" b="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0" y="385444"/>
            <a:ext cx="7248525" cy="532863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4250" spc="-10" dirty="0"/>
              <a:t/>
            </a:r>
            <a:br>
              <a:rPr lang="en-US" sz="4250" spc="-10" dirty="0"/>
            </a:br>
            <a:r>
              <a:rPr lang="en-US" sz="2000" spc="-10" dirty="0"/>
              <a:t>1. </a:t>
            </a:r>
            <a:r>
              <a:rPr lang="en-US" sz="2000" spc="-10" dirty="0" smtClean="0"/>
              <a:t>Revolutionary Model</a:t>
            </a:r>
            <a:r>
              <a:rPr lang="en-US" sz="2000" b="0" spc="-10" dirty="0" smtClean="0"/>
              <a:t>: </a:t>
            </a:r>
            <a:r>
              <a:rPr lang="en-US" sz="2000" b="0" spc="-10" dirty="0"/>
              <a:t>Our groundbreaking predictive algorithm transforms campus recruitment, delivering pinpoint salary predictions.</a:t>
            </a:r>
            <a:br>
              <a:rPr lang="en-US" sz="2000" b="0" spc="-10" dirty="0"/>
            </a:br>
            <a:r>
              <a:rPr lang="en-US" sz="2000" spc="-10" dirty="0"/>
              <a:t>2. </a:t>
            </a:r>
            <a:r>
              <a:rPr lang="en-US" sz="2000" spc="-10" dirty="0" smtClean="0"/>
              <a:t>Empowerment</a:t>
            </a:r>
            <a:r>
              <a:rPr lang="en-US" sz="2000" b="0" spc="-10" dirty="0" smtClean="0"/>
              <a:t>: </a:t>
            </a:r>
            <a:r>
              <a:rPr lang="en-US" sz="2000" b="0" spc="-10" dirty="0"/>
              <a:t>Empowers students with foresight into lucrative career paths.</a:t>
            </a:r>
            <a:br>
              <a:rPr lang="en-US" sz="2000" b="0" spc="-10" dirty="0"/>
            </a:br>
            <a:r>
              <a:rPr lang="en-US" sz="2000" spc="-10" dirty="0"/>
              <a:t>3. </a:t>
            </a:r>
            <a:r>
              <a:rPr lang="en-US" sz="2000" spc="-10" dirty="0" smtClean="0"/>
              <a:t>Simplicity </a:t>
            </a:r>
            <a:r>
              <a:rPr lang="en-US" sz="2000" spc="-10" dirty="0"/>
              <a:t>for </a:t>
            </a:r>
            <a:r>
              <a:rPr lang="en-US" sz="2000" spc="-10" dirty="0" smtClean="0"/>
              <a:t>Employers: </a:t>
            </a:r>
            <a:r>
              <a:rPr lang="en-US" sz="2000" b="0" spc="-10" dirty="0"/>
              <a:t>Simplifies hiring decisions, enabling seamless talent acquisition.</a:t>
            </a:r>
            <a:r>
              <a:rPr lang="en-US" sz="2000" spc="-10" dirty="0"/>
              <a:t/>
            </a:r>
            <a:br>
              <a:rPr lang="en-US" sz="2000" spc="-10" dirty="0"/>
            </a:br>
            <a:r>
              <a:rPr lang="en-US" sz="2000" spc="-10" dirty="0"/>
              <a:t>4. </a:t>
            </a:r>
            <a:r>
              <a:rPr lang="en-US" sz="2000" spc="-10" dirty="0" smtClean="0"/>
              <a:t>Elevated </a:t>
            </a:r>
            <a:r>
              <a:rPr lang="en-US" sz="2000" spc="-10" dirty="0"/>
              <a:t>Career </a:t>
            </a:r>
            <a:r>
              <a:rPr lang="en-US" sz="2000" spc="-10" dirty="0" smtClean="0"/>
              <a:t>Services: </a:t>
            </a:r>
            <a:r>
              <a:rPr lang="en-US" sz="2000" b="0" spc="-10" dirty="0"/>
              <a:t>Elevates educational institutions' offerings, ensuring students embark on prosperous career journeys.</a:t>
            </a:r>
            <a:endParaRPr sz="20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775732" y="1861308"/>
            <a:ext cx="6553200" cy="3059812"/>
          </a:xfrm>
          <a:prstGeom prst="rect">
            <a:avLst/>
          </a:prstGeom>
        </p:spPr>
        <p:txBody>
          <a:bodyPr vert="horz" wrap="square" lIns="0" tIns="12700" rIns="0" bIns="0" rtlCol="0">
            <a:spAutoFit/>
          </a:bodyPr>
          <a:lstStyle/>
          <a:p>
            <a:pPr marL="12700">
              <a:lnSpc>
                <a:spcPct val="100000"/>
              </a:lnSpc>
              <a:spcBef>
                <a:spcPts val="100"/>
              </a:spcBef>
            </a:pPr>
            <a:r>
              <a:rPr lang="en-US" sz="2200" spc="-30" dirty="0" smtClean="0">
                <a:latin typeface="Trebuchet MS"/>
                <a:cs typeface="Trebuchet MS"/>
              </a:rPr>
              <a:t>The modeling phase involves preprocessing data by handling missing values, encoding categorical variables, and scaling features. Features are selected and engineered, and regression algorithms like Linear Regression, Decision Trees, and Neural Networks are trained, evaluated, and compared. The best-performing model is deployed in a Flask web app for user interaction, ensuring continuous monitoring and maintenance.</a:t>
            </a:r>
            <a:endParaRPr sz="22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133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        Forecast for Campus Recruitment</vt:lpstr>
      <vt:lpstr> AGENDA                 1.Problem Statement                                 2.Project Overview                                 3.Who are the end user?                                 4.Your solution and it’s value proposition                                 5.The wow in your solution                                 6.Modelling                                 7.Resullt  </vt:lpstr>
      <vt:lpstr>PROBLEM STATEMENT    This project endeavors to forecast student salaries in campus recruitment utilizing the 'train.csv' dataset. The dataset comprises key features like gender, academic percentages, work experience, and specialization. By leveraging machine learning techniques, we aim to predict salaries based on these attributes. The dataset includes columns such as 'sl_no', 'gender', 'ssc_p', 'ssc_b', 'hsc_p', 'hsc_b', 'degree_p', 'degree_t', 'workex', 'etest_p', 'specialisation', 'mba_p', 'status', and 'salary'.       </vt:lpstr>
      <vt:lpstr>PROJECT OVERVIEW  1. Objective: Develop a predictive model using machine learning to forecast student salaries in campus recruitment based on key attributes from the 'train.csv' dataset.  2. Features: The dataset includes essential features like gender, academic performance (SSC, HSC, degree), work experience, and specialization.  3. Approach: Utilize machine learning techniques to analyze the dataset, identify patterns, and predict salaries leveraging the provided attributes.  </vt:lpstr>
      <vt:lpstr>WHO ARE THE END USERS?  1. Campus Placement Teams: Utilize the model to estimate salary ranges for students during campus recruitment.  2. Students: Gain insights into potential salary offers based on their profiles.  3. Employers: Evaluate salary expectations of potential hires.  4. Educational Institutions: Enhance career counseling services with salary expectation insights for students.       </vt:lpstr>
      <vt:lpstr>YOUR SOLUTION AND ITS VALUE PROPOSITION  1. Solution: A predictive model forecasts student salaries in campus recruitment using machine learning.  2. Value Proposition: Offers accurate salary predictions for students, aiding informed career decisions. Streamlines hiring processes for employers and enhances career counseling services for educational institutions, fostering better placement outcomes.      </vt:lpstr>
      <vt:lpstr>THE WOW IN YOUR SOLUTION  1. Revolutionary Model: Our groundbreaking predictive algorithm transforms campus recruitment, delivering pinpoint salary predictions. 2. Empowerment: Empowers students with foresight into lucrative career paths. 3. Simplicity for Employers: Simplifies hiring decisions, enabling seamless talent acquisition. 4. Elevated Career Services: Elevates educational institutions' offerings, ensuring students embark on prosperous career journeys.</vt:lpstr>
      <vt:lpstr>MODELLING</vt:lpstr>
      <vt:lpstr>RESULTS  1. Model Deployment: Successfully deploy the predictive model in a Flask web application.  2. Performance Metrics: Validate model accuracy using metrics like Mean Absolute Error (MAE), Mean Squared Error (MSE), and R-squared (R2) score.  3. User Feedback: Gather feedback from users to assess the model's practical utility and reliability in real-world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6</cp:revision>
  <dcterms:created xsi:type="dcterms:W3CDTF">2024-04-03T04:02:09Z</dcterms:created>
  <dcterms:modified xsi:type="dcterms:W3CDTF">2024-04-24T10:14:56Z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