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10" r:id="rId1"/>
  </p:sldMasterIdLst>
  <p:sldIdLst>
    <p:sldId id="256" r:id="rId2"/>
    <p:sldId id="258" r:id="rId3"/>
    <p:sldId id="259" r:id="rId4"/>
    <p:sldId id="260" r:id="rId5"/>
    <p:sldId id="261" r:id="rId6"/>
    <p:sldId id="262" r:id="rId7"/>
    <p:sldId id="263" r:id="rId8"/>
    <p:sldId id="264" r:id="rId9"/>
    <p:sldId id="271" r:id="rId10"/>
    <p:sldId id="270" r:id="rId11"/>
    <p:sldId id="265" r:id="rId12"/>
    <p:sldId id="266" r:id="rId13"/>
    <p:sldId id="267" r:id="rId14"/>
    <p:sldId id="269"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FDB3-9161-ABE2-C0EE-DC22002F1D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209540-F724-BBD7-BB88-41454BDDA8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8E22791-F9E9-8BEC-8A22-1947C4BFC75A}"/>
              </a:ext>
            </a:extLst>
          </p:cNvPr>
          <p:cNvSpPr>
            <a:spLocks noGrp="1"/>
          </p:cNvSpPr>
          <p:nvPr>
            <p:ph type="dt" sz="half" idx="10"/>
          </p:nvPr>
        </p:nvSpPr>
        <p:spPr/>
        <p:txBody>
          <a:bodyPr/>
          <a:lstStyle/>
          <a:p>
            <a:fld id="{DDA51639-B2D6-4652-B8C3-1B4C224A7BAF}" type="datetimeFigureOut">
              <a:rPr lang="en-US" smtClean="0"/>
              <a:t>7/22/2025</a:t>
            </a:fld>
            <a:endParaRPr lang="en-US" dirty="0"/>
          </a:p>
        </p:txBody>
      </p:sp>
      <p:sp>
        <p:nvSpPr>
          <p:cNvPr id="5" name="Footer Placeholder 4">
            <a:extLst>
              <a:ext uri="{FF2B5EF4-FFF2-40B4-BE49-F238E27FC236}">
                <a16:creationId xmlns:a16="http://schemas.microsoft.com/office/drawing/2014/main" id="{A675277A-AC21-9AB8-B627-91DE7BD5EFB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B4365B3-D08A-48DB-27FA-23C6AE78F682}"/>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4364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C0303-E6B2-EDC0-8565-3ED64B71D2D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EEED83-7348-52D9-FBBD-A210C0EA7D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D7A8E4-43FC-5114-37F1-5211FC9D87BE}"/>
              </a:ext>
            </a:extLst>
          </p:cNvPr>
          <p:cNvSpPr>
            <a:spLocks noGrp="1"/>
          </p:cNvSpPr>
          <p:nvPr>
            <p:ph type="dt" sz="half" idx="10"/>
          </p:nvPr>
        </p:nvSpPr>
        <p:spPr/>
        <p:txBody>
          <a:bodyPr/>
          <a:lstStyle/>
          <a:p>
            <a:fld id="{D11A6AA8-A04B-4104-9AE2-BD48D340E27F}" type="datetimeFigureOut">
              <a:rPr lang="en-US" smtClean="0"/>
              <a:t>7/22/2025</a:t>
            </a:fld>
            <a:endParaRPr lang="en-US" dirty="0"/>
          </a:p>
        </p:txBody>
      </p:sp>
      <p:sp>
        <p:nvSpPr>
          <p:cNvPr id="5" name="Footer Placeholder 4">
            <a:extLst>
              <a:ext uri="{FF2B5EF4-FFF2-40B4-BE49-F238E27FC236}">
                <a16:creationId xmlns:a16="http://schemas.microsoft.com/office/drawing/2014/main" id="{8A1F5A01-140C-1C5B-3A45-E9576E05C27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5AD82A3-CA27-2647-7E2B-72309DB9001B}"/>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519874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AF4B0-F139-3D4D-1E2C-62D49A81A8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D5D554-F108-EAA4-57AE-4E85CE152D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8A7EB6-5CC9-FC08-C213-A7862B188508}"/>
              </a:ext>
            </a:extLst>
          </p:cNvPr>
          <p:cNvSpPr>
            <a:spLocks noGrp="1"/>
          </p:cNvSpPr>
          <p:nvPr>
            <p:ph type="dt" sz="half" idx="10"/>
          </p:nvPr>
        </p:nvSpPr>
        <p:spPr/>
        <p:txBody>
          <a:bodyPr/>
          <a:lstStyle/>
          <a:p>
            <a:fld id="{B4E0BF79-FAC6-4A96-8DE1-F7B82E2E1652}" type="datetimeFigureOut">
              <a:rPr lang="en-US" smtClean="0"/>
              <a:t>7/22/2025</a:t>
            </a:fld>
            <a:endParaRPr lang="en-US" dirty="0"/>
          </a:p>
        </p:txBody>
      </p:sp>
      <p:sp>
        <p:nvSpPr>
          <p:cNvPr id="5" name="Footer Placeholder 4">
            <a:extLst>
              <a:ext uri="{FF2B5EF4-FFF2-40B4-BE49-F238E27FC236}">
                <a16:creationId xmlns:a16="http://schemas.microsoft.com/office/drawing/2014/main" id="{5C6A23DA-5CEB-BAAB-C6B5-8A4727A7DC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83F8A4-966A-05C9-841B-ACEAFCB01BA7}"/>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2710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0FCA0-1A44-3CF3-A02F-272994B56A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8C159E-042D-9AE6-F34F-CDC2870143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784170-FDA4-4401-13EA-8078977F39C1}"/>
              </a:ext>
            </a:extLst>
          </p:cNvPr>
          <p:cNvSpPr>
            <a:spLocks noGrp="1"/>
          </p:cNvSpPr>
          <p:nvPr>
            <p:ph type="dt" sz="half" idx="10"/>
          </p:nvPr>
        </p:nvSpPr>
        <p:spPr/>
        <p:txBody>
          <a:bodyPr/>
          <a:lstStyle/>
          <a:p>
            <a:fld id="{82FF5DD9-2C52-442D-92E2-8072C0C3D7CD}" type="datetimeFigureOut">
              <a:rPr lang="en-US" smtClean="0"/>
              <a:t>7/22/2025</a:t>
            </a:fld>
            <a:endParaRPr lang="en-US" dirty="0"/>
          </a:p>
        </p:txBody>
      </p:sp>
      <p:sp>
        <p:nvSpPr>
          <p:cNvPr id="5" name="Footer Placeholder 4">
            <a:extLst>
              <a:ext uri="{FF2B5EF4-FFF2-40B4-BE49-F238E27FC236}">
                <a16:creationId xmlns:a16="http://schemas.microsoft.com/office/drawing/2014/main" id="{C4B5D2C4-7E4C-0E82-CA49-EEFE486B89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4BCD5DD-5ACA-B310-A5C3-54B13D23BE46}"/>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989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2B865-C5C2-CD18-2F20-4868809E16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DF9D7E9-067A-74A1-C77D-6C7B3BCB05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D6D2C-A63A-9EB5-158F-2AC4A3587928}"/>
              </a:ext>
            </a:extLst>
          </p:cNvPr>
          <p:cNvSpPr>
            <a:spLocks noGrp="1"/>
          </p:cNvSpPr>
          <p:nvPr>
            <p:ph type="dt" sz="half" idx="10"/>
          </p:nvPr>
        </p:nvSpPr>
        <p:spPr/>
        <p:txBody>
          <a:bodyPr/>
          <a:lstStyle/>
          <a:p>
            <a:fld id="{C44961B7-6B89-48AB-966F-622E2788EECC}" type="datetimeFigureOut">
              <a:rPr lang="en-US" smtClean="0"/>
              <a:t>7/22/2025</a:t>
            </a:fld>
            <a:endParaRPr lang="en-US" dirty="0"/>
          </a:p>
        </p:txBody>
      </p:sp>
      <p:sp>
        <p:nvSpPr>
          <p:cNvPr id="5" name="Footer Placeholder 4">
            <a:extLst>
              <a:ext uri="{FF2B5EF4-FFF2-40B4-BE49-F238E27FC236}">
                <a16:creationId xmlns:a16="http://schemas.microsoft.com/office/drawing/2014/main" id="{7D316DCD-B0C5-EE34-E837-7808FF6A25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C2EC9C6-3006-3877-4FCC-DC0ED53E88EC}"/>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17181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73AE-BBC1-6A35-8533-68DA0281F9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5EA09A-6CAD-F79C-B16B-E17B1156A1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B24438-BF82-3016-A517-9F7A9C1B4A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A30F956-53DD-6677-2AAC-50579BE3358B}"/>
              </a:ext>
            </a:extLst>
          </p:cNvPr>
          <p:cNvSpPr>
            <a:spLocks noGrp="1"/>
          </p:cNvSpPr>
          <p:nvPr>
            <p:ph type="dt" sz="half" idx="10"/>
          </p:nvPr>
        </p:nvSpPr>
        <p:spPr/>
        <p:txBody>
          <a:bodyPr/>
          <a:lstStyle/>
          <a:p>
            <a:fld id="{DBD3D6FB-79CC-4683-A046-BBE785BA1BED}" type="datetimeFigureOut">
              <a:rPr lang="en-US" smtClean="0"/>
              <a:t>7/22/2025</a:t>
            </a:fld>
            <a:endParaRPr lang="en-US" dirty="0"/>
          </a:p>
        </p:txBody>
      </p:sp>
      <p:sp>
        <p:nvSpPr>
          <p:cNvPr id="6" name="Footer Placeholder 5">
            <a:extLst>
              <a:ext uri="{FF2B5EF4-FFF2-40B4-BE49-F238E27FC236}">
                <a16:creationId xmlns:a16="http://schemas.microsoft.com/office/drawing/2014/main" id="{AAD1C3EB-2B70-588D-9A85-152BB882A4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626F692-7783-A107-FC90-D00350B2FF26}"/>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12646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B01CB-5DAB-29F7-E6E4-1736FDB0CBF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DFFB74-3E39-4503-8AE9-5BF9DC2E7B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66596D-E5CF-9E5F-664D-AB19F8E86B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56785B-3C77-9C52-C56A-13F7DAE046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B8C89E-28A8-3405-5340-C9CC4A127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AFEA43-1D78-BF79-825B-04CE8247504F}"/>
              </a:ext>
            </a:extLst>
          </p:cNvPr>
          <p:cNvSpPr>
            <a:spLocks noGrp="1"/>
          </p:cNvSpPr>
          <p:nvPr>
            <p:ph type="dt" sz="half" idx="10"/>
          </p:nvPr>
        </p:nvSpPr>
        <p:spPr/>
        <p:txBody>
          <a:bodyPr/>
          <a:lstStyle/>
          <a:p>
            <a:fld id="{9512B3E8-48F1-4B23-8498-D8A04A81EC9C}" type="datetimeFigureOut">
              <a:rPr lang="en-US" smtClean="0"/>
              <a:t>7/22/2025</a:t>
            </a:fld>
            <a:endParaRPr lang="en-US" dirty="0"/>
          </a:p>
        </p:txBody>
      </p:sp>
      <p:sp>
        <p:nvSpPr>
          <p:cNvPr id="8" name="Footer Placeholder 7">
            <a:extLst>
              <a:ext uri="{FF2B5EF4-FFF2-40B4-BE49-F238E27FC236}">
                <a16:creationId xmlns:a16="http://schemas.microsoft.com/office/drawing/2014/main" id="{4DEBC673-52B1-1B71-1C8D-F66023153B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A0E84B-FC61-35CC-E01A-E29795E89CCA}"/>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78032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35CD3-3F85-5FEA-9B71-659BD07DF7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0624E1F-C2A5-ED64-2038-F0F2F43D4A45}"/>
              </a:ext>
            </a:extLst>
          </p:cNvPr>
          <p:cNvSpPr>
            <a:spLocks noGrp="1"/>
          </p:cNvSpPr>
          <p:nvPr>
            <p:ph type="dt" sz="half" idx="10"/>
          </p:nvPr>
        </p:nvSpPr>
        <p:spPr/>
        <p:txBody>
          <a:bodyPr/>
          <a:lstStyle/>
          <a:p>
            <a:fld id="{10B90D90-AA62-404D-A741-635B4370F9CB}" type="datetimeFigureOut">
              <a:rPr lang="en-US" smtClean="0"/>
              <a:t>7/22/2025</a:t>
            </a:fld>
            <a:endParaRPr lang="en-US" dirty="0"/>
          </a:p>
        </p:txBody>
      </p:sp>
      <p:sp>
        <p:nvSpPr>
          <p:cNvPr id="4" name="Footer Placeholder 3">
            <a:extLst>
              <a:ext uri="{FF2B5EF4-FFF2-40B4-BE49-F238E27FC236}">
                <a16:creationId xmlns:a16="http://schemas.microsoft.com/office/drawing/2014/main" id="{AC32C7BF-2EC0-448E-8401-C6257A8EABE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7E3192F-0E07-7651-C568-03F4EAB1520E}"/>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34803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442C54-3611-2CF3-7E66-6A78513F35D1}"/>
              </a:ext>
            </a:extLst>
          </p:cNvPr>
          <p:cNvSpPr>
            <a:spLocks noGrp="1"/>
          </p:cNvSpPr>
          <p:nvPr>
            <p:ph type="dt" sz="half" idx="10"/>
          </p:nvPr>
        </p:nvSpPr>
        <p:spPr/>
        <p:txBody>
          <a:bodyPr/>
          <a:lstStyle/>
          <a:p>
            <a:fld id="{A57002E4-6836-46D1-9DBB-3C27C0DD3A89}" type="datetimeFigureOut">
              <a:rPr lang="en-US" smtClean="0"/>
              <a:t>7/22/2025</a:t>
            </a:fld>
            <a:endParaRPr lang="en-US" dirty="0"/>
          </a:p>
        </p:txBody>
      </p:sp>
      <p:sp>
        <p:nvSpPr>
          <p:cNvPr id="3" name="Footer Placeholder 2">
            <a:extLst>
              <a:ext uri="{FF2B5EF4-FFF2-40B4-BE49-F238E27FC236}">
                <a16:creationId xmlns:a16="http://schemas.microsoft.com/office/drawing/2014/main" id="{2E43D861-7F3B-D4D1-35B3-CFEAE2BE7B2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F13CC4B-7BFA-E76C-54D1-99039117EBF8}"/>
              </a:ext>
            </a:extLst>
          </p:cNvPr>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30628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8542-4850-0FD8-AEB6-4C877EF792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B693BB2-4B7B-D9B8-40D6-D55786F6E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96094EE-D63F-12D2-5E36-E531F8AB2A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81182E-A6F4-54E8-5A07-CF72FE526579}"/>
              </a:ext>
            </a:extLst>
          </p:cNvPr>
          <p:cNvSpPr>
            <a:spLocks noGrp="1"/>
          </p:cNvSpPr>
          <p:nvPr>
            <p:ph type="dt" sz="half" idx="10"/>
          </p:nvPr>
        </p:nvSpPr>
        <p:spPr/>
        <p:txBody>
          <a:bodyPr/>
          <a:lstStyle/>
          <a:p>
            <a:fld id="{1CF131DD-A141-4471-BCF9-C6073EDD7E20}" type="datetimeFigureOut">
              <a:rPr lang="en-US" smtClean="0"/>
              <a:t>7/22/2025</a:t>
            </a:fld>
            <a:endParaRPr lang="en-US" dirty="0"/>
          </a:p>
        </p:txBody>
      </p:sp>
      <p:sp>
        <p:nvSpPr>
          <p:cNvPr id="6" name="Footer Placeholder 5">
            <a:extLst>
              <a:ext uri="{FF2B5EF4-FFF2-40B4-BE49-F238E27FC236}">
                <a16:creationId xmlns:a16="http://schemas.microsoft.com/office/drawing/2014/main" id="{85E5B2E8-9E94-A9DD-4736-3B431B0C1CF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84D3214-7A3A-5A77-911B-6D6A92705E4C}"/>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1677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639A-D315-A36E-AABE-7CC38E05F0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0E4BCAB-6D4D-9A97-45EA-E13251764E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17F92E-A554-ECDB-9F36-258FEC290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EEF20D-6829-8E65-1A1A-3D2321AFEC3E}"/>
              </a:ext>
            </a:extLst>
          </p:cNvPr>
          <p:cNvSpPr>
            <a:spLocks noGrp="1"/>
          </p:cNvSpPr>
          <p:nvPr>
            <p:ph type="dt" sz="half" idx="10"/>
          </p:nvPr>
        </p:nvSpPr>
        <p:spPr/>
        <p:txBody>
          <a:bodyPr/>
          <a:lstStyle/>
          <a:p>
            <a:fld id="{AB334A90-EB03-42F3-8859-2C2B2724C058}" type="datetimeFigureOut">
              <a:rPr lang="en-US" smtClean="0"/>
              <a:t>7/22/2025</a:t>
            </a:fld>
            <a:endParaRPr lang="en-US" dirty="0"/>
          </a:p>
        </p:txBody>
      </p:sp>
      <p:sp>
        <p:nvSpPr>
          <p:cNvPr id="6" name="Footer Placeholder 5">
            <a:extLst>
              <a:ext uri="{FF2B5EF4-FFF2-40B4-BE49-F238E27FC236}">
                <a16:creationId xmlns:a16="http://schemas.microsoft.com/office/drawing/2014/main" id="{151A56C5-CD20-8590-74F5-2B46ED09B6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B2C593-BE35-DFC0-71E9-8A3BC5072091}"/>
              </a:ext>
            </a:extLst>
          </p:cNvPr>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35586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7ECA93-5BD3-86AA-240E-1A7B3BB043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DC6CB-3B11-2584-6279-C72D38A37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427CA2-9777-9EDE-2677-7C55C5142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C48EC7-AF6A-48D3-8284-14BACBEBDD84}" type="datetimeFigureOut">
              <a:rPr lang="en-US" smtClean="0"/>
              <a:t>7/22/2025</a:t>
            </a:fld>
            <a:endParaRPr lang="en-US" dirty="0"/>
          </a:p>
        </p:txBody>
      </p:sp>
      <p:sp>
        <p:nvSpPr>
          <p:cNvPr id="5" name="Footer Placeholder 4">
            <a:extLst>
              <a:ext uri="{FF2B5EF4-FFF2-40B4-BE49-F238E27FC236}">
                <a16:creationId xmlns:a16="http://schemas.microsoft.com/office/drawing/2014/main" id="{5E9DBAEF-B7BD-2192-10AB-EACA0B888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E373751-E326-EF0C-8DF2-716C43E88E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8997587"/>
      </p:ext>
    </p:extLst>
  </p:cSld>
  <p:clrMap bg1="lt1" tx1="dk1" bg2="lt2" tx2="dk2" accent1="accent1" accent2="accent2" accent3="accent3" accent4="accent4" accent5="accent5" accent6="accent6" hlink="hlink" folHlink="folHlink"/>
  <p:sldLayoutIdLst>
    <p:sldLayoutId id="2147483911" r:id="rId1"/>
    <p:sldLayoutId id="2147483912" r:id="rId2"/>
    <p:sldLayoutId id="2147483913" r:id="rId3"/>
    <p:sldLayoutId id="2147483914" r:id="rId4"/>
    <p:sldLayoutId id="2147483915" r:id="rId5"/>
    <p:sldLayoutId id="2147483916" r:id="rId6"/>
    <p:sldLayoutId id="2147483917" r:id="rId7"/>
    <p:sldLayoutId id="2147483918" r:id="rId8"/>
    <p:sldLayoutId id="2147483919" r:id="rId9"/>
    <p:sldLayoutId id="2147483920" r:id="rId10"/>
    <p:sldLayoutId id="214748392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7CB91-9C7E-98BA-7A28-27E8E0D25729}"/>
              </a:ext>
            </a:extLst>
          </p:cNvPr>
          <p:cNvSpPr>
            <a:spLocks noGrp="1"/>
          </p:cNvSpPr>
          <p:nvPr>
            <p:ph type="ctrTitle"/>
          </p:nvPr>
        </p:nvSpPr>
        <p:spPr>
          <a:xfrm>
            <a:off x="1835380" y="2383442"/>
            <a:ext cx="7766936" cy="1646302"/>
          </a:xfrm>
        </p:spPr>
        <p:txBody>
          <a:bodyPr>
            <a:normAutofit fontScale="90000"/>
          </a:bodyPr>
          <a:lstStyle/>
          <a:p>
            <a:br>
              <a:rPr lang="en-IN" dirty="0"/>
            </a:br>
            <a:br>
              <a:rPr lang="en-IN" dirty="0"/>
            </a:br>
            <a:endParaRPr lang="en-IN" dirty="0"/>
          </a:p>
        </p:txBody>
      </p:sp>
      <p:sp>
        <p:nvSpPr>
          <p:cNvPr id="3" name="Subtitle 2">
            <a:extLst>
              <a:ext uri="{FF2B5EF4-FFF2-40B4-BE49-F238E27FC236}">
                <a16:creationId xmlns:a16="http://schemas.microsoft.com/office/drawing/2014/main" id="{053CDE66-B2C3-2F07-9035-33A24E67DB7A}"/>
              </a:ext>
            </a:extLst>
          </p:cNvPr>
          <p:cNvSpPr>
            <a:spLocks noGrp="1"/>
          </p:cNvSpPr>
          <p:nvPr>
            <p:ph type="subTitle" idx="1"/>
          </p:nvPr>
        </p:nvSpPr>
        <p:spPr>
          <a:xfrm>
            <a:off x="1094874" y="821315"/>
            <a:ext cx="9247948" cy="2104765"/>
          </a:xfrm>
        </p:spPr>
        <p:txBody>
          <a:bodyPr>
            <a:noAutofit/>
          </a:bodyPr>
          <a:lstStyle/>
          <a:p>
            <a:pPr algn="ctr"/>
            <a:r>
              <a:rPr lang="en-US" sz="7200" dirty="0"/>
              <a:t>Smart Dustbin With GPS Tracking</a:t>
            </a:r>
            <a:endParaRPr lang="en-IN" sz="7200" dirty="0"/>
          </a:p>
        </p:txBody>
      </p:sp>
      <p:pic>
        <p:nvPicPr>
          <p:cNvPr id="1026" name="Picture 2" descr="Smart Bin Sensors – smartworld">
            <a:extLst>
              <a:ext uri="{FF2B5EF4-FFF2-40B4-BE49-F238E27FC236}">
                <a16:creationId xmlns:a16="http://schemas.microsoft.com/office/drawing/2014/main" id="{41CD3A41-E2D6-4F02-5885-5670A0E7A9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370" y="2926080"/>
            <a:ext cx="7249260" cy="371684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0411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910F3-9487-E37C-2EBF-132CC1E3CCA9}"/>
              </a:ext>
            </a:extLst>
          </p:cNvPr>
          <p:cNvSpPr>
            <a:spLocks noGrp="1"/>
          </p:cNvSpPr>
          <p:nvPr>
            <p:ph type="title"/>
          </p:nvPr>
        </p:nvSpPr>
        <p:spPr/>
        <p:txBody>
          <a:bodyPr>
            <a:normAutofit/>
          </a:bodyPr>
          <a:lstStyle/>
          <a:p>
            <a:r>
              <a:rPr lang="en-US" sz="4000" dirty="0">
                <a:solidFill>
                  <a:schemeClr val="tx1"/>
                </a:solidFill>
              </a:rPr>
              <a:t>DESIGN IMPLEMENTATION</a:t>
            </a:r>
            <a:endParaRPr lang="en-IN" sz="4000" dirty="0">
              <a:solidFill>
                <a:schemeClr val="tx1"/>
              </a:solidFill>
            </a:endParaRPr>
          </a:p>
        </p:txBody>
      </p:sp>
      <p:pic>
        <p:nvPicPr>
          <p:cNvPr id="5" name="Content Placeholder 4">
            <a:extLst>
              <a:ext uri="{FF2B5EF4-FFF2-40B4-BE49-F238E27FC236}">
                <a16:creationId xmlns:a16="http://schemas.microsoft.com/office/drawing/2014/main" id="{5F69C00A-EF15-0A52-9EE0-C2C5DEC3B812}"/>
              </a:ext>
            </a:extLst>
          </p:cNvPr>
          <p:cNvPicPr>
            <a:picLocks noGrp="1" noChangeAspect="1"/>
          </p:cNvPicPr>
          <p:nvPr>
            <p:ph idx="1"/>
          </p:nvPr>
        </p:nvPicPr>
        <p:blipFill>
          <a:blip r:embed="rId2"/>
          <a:stretch>
            <a:fillRect/>
          </a:stretch>
        </p:blipFill>
        <p:spPr>
          <a:xfrm>
            <a:off x="838200" y="1930400"/>
            <a:ext cx="6906768" cy="3881437"/>
          </a:xfrm>
          <a:effectLst>
            <a:softEdge rad="63500"/>
          </a:effectLst>
        </p:spPr>
      </p:pic>
      <p:pic>
        <p:nvPicPr>
          <p:cNvPr id="3" name="Picture 2">
            <a:extLst>
              <a:ext uri="{FF2B5EF4-FFF2-40B4-BE49-F238E27FC236}">
                <a16:creationId xmlns:a16="http://schemas.microsoft.com/office/drawing/2014/main" id="{F106A84E-B165-8A9F-F2C0-C9AA94CC504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0728" y="2569464"/>
            <a:ext cx="3721608" cy="2157984"/>
          </a:xfrm>
          <a:prstGeom prst="rect">
            <a:avLst/>
          </a:prstGeom>
          <a:noFill/>
          <a:ln>
            <a:noFill/>
          </a:ln>
          <a:effectLst>
            <a:softEdge rad="63500"/>
          </a:effectLst>
        </p:spPr>
      </p:pic>
    </p:spTree>
    <p:extLst>
      <p:ext uri="{BB962C8B-B14F-4D97-AF65-F5344CB8AC3E}">
        <p14:creationId xmlns:p14="http://schemas.microsoft.com/office/powerpoint/2010/main" val="101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7618B-A0E8-CFDD-E2D4-4179E40131CF}"/>
              </a:ext>
            </a:extLst>
          </p:cNvPr>
          <p:cNvSpPr>
            <a:spLocks noGrp="1"/>
          </p:cNvSpPr>
          <p:nvPr>
            <p:ph type="title"/>
          </p:nvPr>
        </p:nvSpPr>
        <p:spPr>
          <a:xfrm>
            <a:off x="585216" y="1152144"/>
            <a:ext cx="8679642" cy="1225296"/>
          </a:xfrm>
        </p:spPr>
        <p:txBody>
          <a:bodyPr>
            <a:noAutofit/>
          </a:bodyPr>
          <a:lstStyle/>
          <a:p>
            <a:r>
              <a:rPr lang="en-US" sz="4000" dirty="0">
                <a:solidFill>
                  <a:schemeClr val="tx1"/>
                </a:solidFill>
              </a:rPr>
              <a:t>HARDWARE SPECIFICATIONS</a:t>
            </a:r>
            <a:br>
              <a:rPr lang="en-US" sz="4000" dirty="0">
                <a:solidFill>
                  <a:schemeClr val="tx1"/>
                </a:solidFill>
              </a:rPr>
            </a:br>
            <a:endParaRPr lang="en-IN" sz="4000" dirty="0">
              <a:solidFill>
                <a:schemeClr val="tx1"/>
              </a:solidFill>
            </a:endParaRPr>
          </a:p>
        </p:txBody>
      </p:sp>
      <p:sp>
        <p:nvSpPr>
          <p:cNvPr id="4" name="Rectangle 1">
            <a:extLst>
              <a:ext uri="{FF2B5EF4-FFF2-40B4-BE49-F238E27FC236}">
                <a16:creationId xmlns:a16="http://schemas.microsoft.com/office/drawing/2014/main" id="{1EF1DCA8-66C1-F043-068F-2B03C8B32B6A}"/>
              </a:ext>
            </a:extLst>
          </p:cNvPr>
          <p:cNvSpPr>
            <a:spLocks noGrp="1" noChangeArrowheads="1"/>
          </p:cNvSpPr>
          <p:nvPr>
            <p:ph idx="1"/>
          </p:nvPr>
        </p:nvSpPr>
        <p:spPr bwMode="auto">
          <a:xfrm>
            <a:off x="585216" y="2051142"/>
            <a:ext cx="9809288"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HC-SR04 Ultrasonic Sensor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Measures the distance to monitor the waste level inside the dustbin.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NEO-6M GPS Module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Provides GPS data for real-time location tracking of the dustbin.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SIM800L/SIM900 GSM Module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Sends SMS notifications or alerts about the dustbin’s status to a designated contact.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16x2 LCD Display with I2C Module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Displays waste level, system status, and potentially GPS coordinates.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Red and Green LEDs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Red LED indicates a nearly full dustbin; Green LED shows the dustbin is not full.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72031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C3B94-001A-A750-3250-4FB65065F17A}"/>
              </a:ext>
            </a:extLst>
          </p:cNvPr>
          <p:cNvSpPr>
            <a:spLocks noGrp="1"/>
          </p:cNvSpPr>
          <p:nvPr>
            <p:ph type="title"/>
          </p:nvPr>
        </p:nvSpPr>
        <p:spPr>
          <a:xfrm>
            <a:off x="745236" y="355981"/>
            <a:ext cx="10515600" cy="1325563"/>
          </a:xfrm>
        </p:spPr>
        <p:txBody>
          <a:bodyPr>
            <a:normAutofit/>
          </a:bodyPr>
          <a:lstStyle/>
          <a:p>
            <a:r>
              <a:rPr lang="en-US" sz="4000" dirty="0">
                <a:solidFill>
                  <a:schemeClr val="tx1"/>
                </a:solidFill>
              </a:rPr>
              <a:t>SUSTAINABLE GOALS</a:t>
            </a:r>
            <a:br>
              <a:rPr lang="en-US" sz="4000" dirty="0">
                <a:solidFill>
                  <a:schemeClr val="tx1"/>
                </a:solidFill>
              </a:rPr>
            </a:br>
            <a:endParaRPr lang="en-IN" sz="4000" dirty="0">
              <a:solidFill>
                <a:schemeClr val="tx1"/>
              </a:solidFill>
            </a:endParaRPr>
          </a:p>
        </p:txBody>
      </p:sp>
      <p:pic>
        <p:nvPicPr>
          <p:cNvPr id="2050" name="Picture 2" descr="Image result for sustainable development goals 11">
            <a:extLst>
              <a:ext uri="{FF2B5EF4-FFF2-40B4-BE49-F238E27FC236}">
                <a16:creationId xmlns:a16="http://schemas.microsoft.com/office/drawing/2014/main" id="{26F24048-7F32-036D-B84C-60A25D33212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688673" y="1800225"/>
            <a:ext cx="2962275" cy="325755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5DE810-C265-3B1E-3829-FB9FEED64C96}"/>
              </a:ext>
            </a:extLst>
          </p:cNvPr>
          <p:cNvSpPr txBox="1"/>
          <p:nvPr/>
        </p:nvSpPr>
        <p:spPr>
          <a:xfrm>
            <a:off x="745236" y="1504617"/>
            <a:ext cx="7859268" cy="3477875"/>
          </a:xfrm>
          <a:prstGeom prst="rect">
            <a:avLst/>
          </a:prstGeom>
          <a:noFill/>
        </p:spPr>
        <p:txBody>
          <a:bodyPr wrap="square">
            <a:spAutoFit/>
          </a:bodyPr>
          <a:lstStyle/>
          <a:p>
            <a:pPr algn="just"/>
            <a:r>
              <a:rPr lang="en-US" sz="2000" b="1" dirty="0"/>
              <a:t>Goal 11: Sustainable Cities and Communities</a:t>
            </a:r>
            <a:r>
              <a:rPr lang="en-US" sz="2000" dirty="0"/>
              <a:t> by fostering a cleaner, more organized, and healthier urban environment through efficient waste management practices. By integrating GPS and waste-level monitoring, the smart dustbin allows for optimized collection routes, ensuring that waste is collected only when bins are full or nearly full. This system minimizes unnecessary collection trips, which saves fuel, reduces emissions, and ultimately lowers operational costs. Such efficiencies not only benefit the environment but also reduce the financial and resource burden on municipal waste management systems, making urban infrastructure more sustainable.</a:t>
            </a:r>
          </a:p>
          <a:p>
            <a:pPr algn="just"/>
            <a:endParaRPr lang="en-IN" sz="2000" dirty="0"/>
          </a:p>
        </p:txBody>
      </p:sp>
    </p:spTree>
    <p:extLst>
      <p:ext uri="{BB962C8B-B14F-4D97-AF65-F5344CB8AC3E}">
        <p14:creationId xmlns:p14="http://schemas.microsoft.com/office/powerpoint/2010/main" val="2611663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6F0C7-DD6C-7DB3-6D29-69C3D905D9FE}"/>
              </a:ext>
            </a:extLst>
          </p:cNvPr>
          <p:cNvSpPr>
            <a:spLocks noGrp="1"/>
          </p:cNvSpPr>
          <p:nvPr>
            <p:ph type="title"/>
          </p:nvPr>
        </p:nvSpPr>
        <p:spPr>
          <a:xfrm>
            <a:off x="677334" y="609600"/>
            <a:ext cx="8596668" cy="762000"/>
          </a:xfrm>
        </p:spPr>
        <p:txBody>
          <a:bodyPr>
            <a:normAutofit/>
          </a:bodyPr>
          <a:lstStyle/>
          <a:p>
            <a:r>
              <a:rPr lang="en-US" sz="4000" dirty="0">
                <a:solidFill>
                  <a:schemeClr val="tx1"/>
                </a:solidFill>
              </a:rPr>
              <a:t>SUSTAINABLE GOALS</a:t>
            </a:r>
            <a:endParaRPr lang="en-IN" sz="4000" dirty="0">
              <a:solidFill>
                <a:schemeClr val="tx1"/>
              </a:solidFill>
            </a:endParaRPr>
          </a:p>
        </p:txBody>
      </p:sp>
      <p:sp>
        <p:nvSpPr>
          <p:cNvPr id="3" name="Content Placeholder 2">
            <a:extLst>
              <a:ext uri="{FF2B5EF4-FFF2-40B4-BE49-F238E27FC236}">
                <a16:creationId xmlns:a16="http://schemas.microsoft.com/office/drawing/2014/main" id="{C456FF32-5ECD-66DD-4F9D-836D1C9D0BE0}"/>
              </a:ext>
            </a:extLst>
          </p:cNvPr>
          <p:cNvSpPr>
            <a:spLocks noGrp="1"/>
          </p:cNvSpPr>
          <p:nvPr>
            <p:ph idx="1"/>
          </p:nvPr>
        </p:nvSpPr>
        <p:spPr>
          <a:xfrm>
            <a:off x="677334" y="1712533"/>
            <a:ext cx="8201490" cy="3880773"/>
          </a:xfrm>
        </p:spPr>
        <p:txBody>
          <a:bodyPr/>
          <a:lstStyle/>
          <a:p>
            <a:pPr marL="0" indent="0" algn="just">
              <a:buNone/>
            </a:pPr>
            <a:r>
              <a:rPr lang="en-US" sz="2000" b="1" dirty="0"/>
              <a:t>Goal 3: Good Health and Well-being</a:t>
            </a:r>
            <a:r>
              <a:rPr lang="en-US" sz="2000" dirty="0"/>
              <a:t> by promoting cleaner urban environments and reducing health risks associated with unmanaged waste. Overflowing bins can attract pests, spread unpleasant odors, and harbor harmful bacteria, all of which pose potential health risks to the community. By using ultrasonic sensors to monitor waste levels, this smart dustbin system can alert waste management services when bins are nearing full capacity, ensuring timely collection and preventing waste overflow. This proactive approach helps maintain sanitation in public spaces.</a:t>
            </a:r>
            <a:endParaRPr lang="en-IN" dirty="0"/>
          </a:p>
        </p:txBody>
      </p:sp>
      <p:pic>
        <p:nvPicPr>
          <p:cNvPr id="3074" name="Picture 2" descr="Image result for sustainable development goals 3">
            <a:extLst>
              <a:ext uri="{FF2B5EF4-FFF2-40B4-BE49-F238E27FC236}">
                <a16:creationId xmlns:a16="http://schemas.microsoft.com/office/drawing/2014/main" id="{CAE1A8BC-5E61-23CF-5901-FC1330FEA7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6840" y="1983247"/>
            <a:ext cx="2858262" cy="294435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923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88B5-C845-C0BA-744B-0CD23CCF84F1}"/>
              </a:ext>
            </a:extLst>
          </p:cNvPr>
          <p:cNvSpPr>
            <a:spLocks noGrp="1"/>
          </p:cNvSpPr>
          <p:nvPr>
            <p:ph type="title"/>
          </p:nvPr>
        </p:nvSpPr>
        <p:spPr>
          <a:xfrm>
            <a:off x="677334" y="609600"/>
            <a:ext cx="8596668" cy="707136"/>
          </a:xfrm>
        </p:spPr>
        <p:txBody>
          <a:bodyPr>
            <a:normAutofit/>
          </a:bodyPr>
          <a:lstStyle/>
          <a:p>
            <a:r>
              <a:rPr lang="en-US" sz="4000" dirty="0">
                <a:solidFill>
                  <a:schemeClr val="tx1"/>
                </a:solidFill>
              </a:rPr>
              <a:t>FUTURE PLAN</a:t>
            </a:r>
            <a:endParaRPr lang="en-IN" sz="4000" dirty="0">
              <a:solidFill>
                <a:schemeClr val="tx1"/>
              </a:solidFill>
            </a:endParaRPr>
          </a:p>
        </p:txBody>
      </p:sp>
      <p:sp>
        <p:nvSpPr>
          <p:cNvPr id="3" name="Content Placeholder 2">
            <a:extLst>
              <a:ext uri="{FF2B5EF4-FFF2-40B4-BE49-F238E27FC236}">
                <a16:creationId xmlns:a16="http://schemas.microsoft.com/office/drawing/2014/main" id="{FD268843-654E-C4F8-5B00-719CA6BB3D77}"/>
              </a:ext>
            </a:extLst>
          </p:cNvPr>
          <p:cNvSpPr>
            <a:spLocks noGrp="1"/>
          </p:cNvSpPr>
          <p:nvPr>
            <p:ph idx="1"/>
          </p:nvPr>
        </p:nvSpPr>
        <p:spPr>
          <a:xfrm>
            <a:off x="677334" y="1488613"/>
            <a:ext cx="8596668" cy="2150699"/>
          </a:xfrm>
        </p:spPr>
        <p:txBody>
          <a:bodyPr>
            <a:noAutofit/>
          </a:bodyPr>
          <a:lstStyle/>
          <a:p>
            <a:pPr marL="0" indent="0" algn="just">
              <a:buNone/>
            </a:pPr>
            <a:r>
              <a:rPr lang="en-US" sz="2000" dirty="0"/>
              <a:t>The Smart Dustbin project can be enhanced with IoT, AI, and Big Data Analytics. Key improvements include solar power for sustainability, data analytics for optimized waste collection, and automation for efficiency. GPS tracking enables real-time monitoring, while large-scale deployment enhances urban waste management. These advancements make the system more adaptive, contributing to cleaner cities and better environmental health.</a:t>
            </a:r>
            <a:endParaRPr lang="en-IN" sz="2000" dirty="0">
              <a:latin typeface="Trebuchet MS" panose="020B0603020202020204" pitchFamily="34" charset="0"/>
            </a:endParaRPr>
          </a:p>
        </p:txBody>
      </p:sp>
      <p:pic>
        <p:nvPicPr>
          <p:cNvPr id="5" name="Picture 4">
            <a:extLst>
              <a:ext uri="{FF2B5EF4-FFF2-40B4-BE49-F238E27FC236}">
                <a16:creationId xmlns:a16="http://schemas.microsoft.com/office/drawing/2014/main" id="{ABCA2F67-5272-8ADE-4417-5AD440398307}"/>
              </a:ext>
            </a:extLst>
          </p:cNvPr>
          <p:cNvPicPr>
            <a:picLocks noChangeAspect="1"/>
          </p:cNvPicPr>
          <p:nvPr/>
        </p:nvPicPr>
        <p:blipFill>
          <a:blip r:embed="rId2"/>
          <a:stretch>
            <a:fillRect/>
          </a:stretch>
        </p:blipFill>
        <p:spPr>
          <a:xfrm>
            <a:off x="677334" y="3429000"/>
            <a:ext cx="3565482" cy="2543020"/>
          </a:xfrm>
          <a:prstGeom prst="rect">
            <a:avLst/>
          </a:prstGeom>
          <a:effectLst>
            <a:softEdge rad="127000"/>
          </a:effectLst>
        </p:spPr>
      </p:pic>
      <p:pic>
        <p:nvPicPr>
          <p:cNvPr id="4098" name="Picture 2" descr="Premium Photo | Smart City Waste Management Station Mockup with blank ...">
            <a:extLst>
              <a:ext uri="{FF2B5EF4-FFF2-40B4-BE49-F238E27FC236}">
                <a16:creationId xmlns:a16="http://schemas.microsoft.com/office/drawing/2014/main" id="{31A256DE-A1ED-06E3-3CC8-B31179E63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540788"/>
            <a:ext cx="3867912" cy="2707612"/>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
        <p:nvSpPr>
          <p:cNvPr id="7" name="Arrow: Right 6">
            <a:extLst>
              <a:ext uri="{FF2B5EF4-FFF2-40B4-BE49-F238E27FC236}">
                <a16:creationId xmlns:a16="http://schemas.microsoft.com/office/drawing/2014/main" id="{2714B27E-A9BC-9BD2-CC92-257E3AE8294D}"/>
              </a:ext>
            </a:extLst>
          </p:cNvPr>
          <p:cNvSpPr/>
          <p:nvPr/>
        </p:nvSpPr>
        <p:spPr>
          <a:xfrm>
            <a:off x="4460748" y="4610347"/>
            <a:ext cx="1417320" cy="39063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29694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58BED6-E5DD-3682-BAFF-F38522DDAD3A}"/>
              </a:ext>
            </a:extLst>
          </p:cNvPr>
          <p:cNvSpPr>
            <a:spLocks noGrp="1"/>
          </p:cNvSpPr>
          <p:nvPr>
            <p:ph idx="1"/>
          </p:nvPr>
        </p:nvSpPr>
        <p:spPr>
          <a:xfrm>
            <a:off x="2921181" y="2794794"/>
            <a:ext cx="6349638" cy="1268411"/>
          </a:xfrm>
        </p:spPr>
        <p:txBody>
          <a:bodyPr>
            <a:normAutofit fontScale="85000" lnSpcReduction="10000"/>
          </a:bodyPr>
          <a:lstStyle/>
          <a:p>
            <a:pPr marL="0" indent="0">
              <a:buNone/>
            </a:pPr>
            <a:r>
              <a:rPr lang="en-IN" sz="6600" b="1" dirty="0"/>
              <a:t> </a:t>
            </a:r>
            <a:r>
              <a:rPr lang="en-IN" sz="9600" b="1" dirty="0">
                <a:latin typeface="Algerian" panose="04020705040A02060702" pitchFamily="82" charset="0"/>
              </a:rPr>
              <a:t>THANK YOU</a:t>
            </a:r>
          </a:p>
        </p:txBody>
      </p:sp>
    </p:spTree>
    <p:extLst>
      <p:ext uri="{BB962C8B-B14F-4D97-AF65-F5344CB8AC3E}">
        <p14:creationId xmlns:p14="http://schemas.microsoft.com/office/powerpoint/2010/main" val="115294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32BD-2E2A-6B26-F9A3-4189E2371899}"/>
              </a:ext>
            </a:extLst>
          </p:cNvPr>
          <p:cNvSpPr>
            <a:spLocks noGrp="1"/>
          </p:cNvSpPr>
          <p:nvPr>
            <p:ph type="title"/>
          </p:nvPr>
        </p:nvSpPr>
        <p:spPr>
          <a:xfrm>
            <a:off x="677334" y="1045238"/>
            <a:ext cx="8596668" cy="792706"/>
          </a:xfrm>
        </p:spPr>
        <p:txBody>
          <a:bodyPr>
            <a:normAutofit/>
          </a:bodyPr>
          <a:lstStyle/>
          <a:p>
            <a:r>
              <a:rPr lang="en-IN" sz="4000" dirty="0">
                <a:solidFill>
                  <a:schemeClr val="tx1"/>
                </a:solidFill>
              </a:rPr>
              <a:t>CONTENTS</a:t>
            </a:r>
          </a:p>
        </p:txBody>
      </p:sp>
      <p:sp>
        <p:nvSpPr>
          <p:cNvPr id="3" name="Content Placeholder 2">
            <a:extLst>
              <a:ext uri="{FF2B5EF4-FFF2-40B4-BE49-F238E27FC236}">
                <a16:creationId xmlns:a16="http://schemas.microsoft.com/office/drawing/2014/main" id="{C1417698-AB5F-DDC2-156F-96E813D91018}"/>
              </a:ext>
            </a:extLst>
          </p:cNvPr>
          <p:cNvSpPr>
            <a:spLocks noGrp="1"/>
          </p:cNvSpPr>
          <p:nvPr>
            <p:ph idx="1"/>
          </p:nvPr>
        </p:nvSpPr>
        <p:spPr/>
        <p:txBody>
          <a:bodyPr>
            <a:normAutofit/>
          </a:bodyPr>
          <a:lstStyle/>
          <a:p>
            <a:r>
              <a:rPr lang="en-US" sz="2200" dirty="0"/>
              <a:t>Introduction</a:t>
            </a:r>
          </a:p>
          <a:p>
            <a:r>
              <a:rPr lang="en-US" sz="2200" dirty="0"/>
              <a:t>Abstract</a:t>
            </a:r>
          </a:p>
          <a:p>
            <a:r>
              <a:rPr lang="en-US" sz="2200" dirty="0"/>
              <a:t>Problem statement</a:t>
            </a:r>
          </a:p>
          <a:p>
            <a:r>
              <a:rPr lang="en-US" sz="2200" dirty="0"/>
              <a:t>Literature Review</a:t>
            </a:r>
          </a:p>
          <a:p>
            <a:r>
              <a:rPr lang="en-US" sz="2200" dirty="0"/>
              <a:t>Block Diagram</a:t>
            </a:r>
          </a:p>
          <a:p>
            <a:r>
              <a:rPr lang="en-US" sz="2200" dirty="0"/>
              <a:t>Hardware specifications</a:t>
            </a:r>
          </a:p>
          <a:p>
            <a:r>
              <a:rPr lang="en-US" sz="2200" dirty="0"/>
              <a:t>Design implementation</a:t>
            </a:r>
          </a:p>
          <a:p>
            <a:r>
              <a:rPr lang="en-US" sz="2200" dirty="0"/>
              <a:t>Future Plan</a:t>
            </a:r>
          </a:p>
        </p:txBody>
      </p:sp>
    </p:spTree>
    <p:extLst>
      <p:ext uri="{BB962C8B-B14F-4D97-AF65-F5344CB8AC3E}">
        <p14:creationId xmlns:p14="http://schemas.microsoft.com/office/powerpoint/2010/main" val="2921701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6AC2-1FC0-992E-1DAD-61F88331FEC3}"/>
              </a:ext>
            </a:extLst>
          </p:cNvPr>
          <p:cNvSpPr>
            <a:spLocks noGrp="1"/>
          </p:cNvSpPr>
          <p:nvPr>
            <p:ph type="title"/>
          </p:nvPr>
        </p:nvSpPr>
        <p:spPr>
          <a:xfrm>
            <a:off x="435431" y="831068"/>
            <a:ext cx="8596668" cy="794657"/>
          </a:xfrm>
        </p:spPr>
        <p:txBody>
          <a:bodyPr>
            <a:normAutofit/>
          </a:bodyPr>
          <a:lstStyle/>
          <a:p>
            <a:r>
              <a:rPr lang="en-US" sz="4000" dirty="0">
                <a:solidFill>
                  <a:schemeClr val="tx1"/>
                </a:solidFill>
              </a:rPr>
              <a:t>INTRODUCTION</a:t>
            </a:r>
            <a:endParaRPr lang="en-IN" sz="4000" dirty="0"/>
          </a:p>
        </p:txBody>
      </p:sp>
      <p:sp>
        <p:nvSpPr>
          <p:cNvPr id="4" name="Rectangle 1">
            <a:extLst>
              <a:ext uri="{FF2B5EF4-FFF2-40B4-BE49-F238E27FC236}">
                <a16:creationId xmlns:a16="http://schemas.microsoft.com/office/drawing/2014/main" id="{1B45DFA0-3EB4-54B2-C526-D493889CB067}"/>
              </a:ext>
            </a:extLst>
          </p:cNvPr>
          <p:cNvSpPr>
            <a:spLocks noGrp="1" noChangeArrowheads="1"/>
          </p:cNvSpPr>
          <p:nvPr>
            <p:ph idx="1"/>
          </p:nvPr>
        </p:nvSpPr>
        <p:spPr bwMode="auto">
          <a:xfrm>
            <a:off x="435431" y="1625727"/>
            <a:ext cx="705350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Rapid urbanization and environmental concerns have driven the need for efficient waste management. Traditional collection methods are often inefficient, leading to overflowing bins, unsanitary conditions, and excessive fuel use. To address this, "smart dustbins" with GPS tracking have been developed, allowing for real-time location tracking, fill-level monitoring, and optimized collection routes. These smart bins notify waste management systems when they are full, enabling timely and efficient collections. This approach conserves resources, maintains cleaner public spaces, and supports environmental sustainability, aligning with the goals of smart cities to enhance urban livability and responsibility.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2050" name="Picture 2" descr="Smart Waste Management System - Tama Proje Konteyner">
            <a:extLst>
              <a:ext uri="{FF2B5EF4-FFF2-40B4-BE49-F238E27FC236}">
                <a16:creationId xmlns:a16="http://schemas.microsoft.com/office/drawing/2014/main" id="{34327CC3-63E7-0ABF-EA84-8EE7D236B1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8936" y="1773936"/>
            <a:ext cx="4178808" cy="3458337"/>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6595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D02A0-2A98-6F84-3B51-2EA4AF4257B4}"/>
              </a:ext>
            </a:extLst>
          </p:cNvPr>
          <p:cNvSpPr>
            <a:spLocks noGrp="1"/>
          </p:cNvSpPr>
          <p:nvPr>
            <p:ph type="title"/>
          </p:nvPr>
        </p:nvSpPr>
        <p:spPr>
          <a:xfrm>
            <a:off x="476250" y="839922"/>
            <a:ext cx="8893002" cy="687161"/>
          </a:xfrm>
        </p:spPr>
        <p:txBody>
          <a:bodyPr>
            <a:normAutofit fontScale="90000"/>
          </a:bodyPr>
          <a:lstStyle/>
          <a:p>
            <a:r>
              <a:rPr lang="en-IN" dirty="0">
                <a:solidFill>
                  <a:schemeClr val="tx1"/>
                </a:solidFill>
              </a:rPr>
              <a:t>ABSTRACT</a:t>
            </a:r>
          </a:p>
        </p:txBody>
      </p:sp>
      <p:sp>
        <p:nvSpPr>
          <p:cNvPr id="5" name="Rectangle 2">
            <a:extLst>
              <a:ext uri="{FF2B5EF4-FFF2-40B4-BE49-F238E27FC236}">
                <a16:creationId xmlns:a16="http://schemas.microsoft.com/office/drawing/2014/main" id="{10C23399-F55E-C7F8-3ECD-517F403ABE54}"/>
              </a:ext>
            </a:extLst>
          </p:cNvPr>
          <p:cNvSpPr>
            <a:spLocks noGrp="1" noChangeArrowheads="1"/>
          </p:cNvSpPr>
          <p:nvPr>
            <p:ph idx="1"/>
          </p:nvPr>
        </p:nvSpPr>
        <p:spPr bwMode="auto">
          <a:xfrm>
            <a:off x="476250" y="1527083"/>
            <a:ext cx="665607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This introduces a GPS-enabled smart dustbin to improve waste collection efficiency and urban cleanliness. Equipped with GPS tracking, fill-level sensors, and wireless communication, the smart bin monitors waste levels in real time and relays location and status to a central system. It alerts waste management teams when nearing capacity, enabling optimized collection routes that reduce fuel costs and emissions. Additional features like fire detection, waste segregation, and solar power enhance sustainability. This innovation supports smart city goals, enabling data-driven decisions and fostering sustainable urban development.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074" name="Picture 2" descr="Waste management - Blue Cloud">
            <a:extLst>
              <a:ext uri="{FF2B5EF4-FFF2-40B4-BE49-F238E27FC236}">
                <a16:creationId xmlns:a16="http://schemas.microsoft.com/office/drawing/2014/main" id="{90920B6C-AF05-1E1A-B112-F2ABD3C5F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9015" y="1527083"/>
            <a:ext cx="4514850" cy="3168914"/>
          </a:xfrm>
          <a:prstGeom prst="rect">
            <a:avLst/>
          </a:prstGeom>
          <a:noFill/>
          <a:effectLst>
            <a:softEdge rad="1270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007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582CE-1981-3643-CB57-D1B9A216576B}"/>
              </a:ext>
            </a:extLst>
          </p:cNvPr>
          <p:cNvSpPr>
            <a:spLocks noGrp="1"/>
          </p:cNvSpPr>
          <p:nvPr>
            <p:ph type="title"/>
          </p:nvPr>
        </p:nvSpPr>
        <p:spPr>
          <a:xfrm>
            <a:off x="677334" y="1002792"/>
            <a:ext cx="8515050" cy="862584"/>
          </a:xfrm>
        </p:spPr>
        <p:txBody>
          <a:bodyPr>
            <a:normAutofit/>
          </a:bodyPr>
          <a:lstStyle/>
          <a:p>
            <a:r>
              <a:rPr lang="en-IN" sz="4000" dirty="0">
                <a:solidFill>
                  <a:schemeClr val="tx1"/>
                </a:solidFill>
              </a:rPr>
              <a:t>PROBLEM STATEMENT</a:t>
            </a:r>
          </a:p>
        </p:txBody>
      </p:sp>
      <p:sp>
        <p:nvSpPr>
          <p:cNvPr id="3" name="Content Placeholder 2">
            <a:extLst>
              <a:ext uri="{FF2B5EF4-FFF2-40B4-BE49-F238E27FC236}">
                <a16:creationId xmlns:a16="http://schemas.microsoft.com/office/drawing/2014/main" id="{32ECD314-9ADD-C451-32B1-37B75B12462E}"/>
              </a:ext>
            </a:extLst>
          </p:cNvPr>
          <p:cNvSpPr>
            <a:spLocks noGrp="1"/>
          </p:cNvSpPr>
          <p:nvPr>
            <p:ph idx="1"/>
          </p:nvPr>
        </p:nvSpPr>
        <p:spPr>
          <a:xfrm>
            <a:off x="677334" y="2160589"/>
            <a:ext cx="8596668" cy="1399039"/>
          </a:xfrm>
        </p:spPr>
        <p:txBody>
          <a:bodyPr>
            <a:noAutofit/>
          </a:bodyPr>
          <a:lstStyle/>
          <a:p>
            <a:pPr algn="just"/>
            <a:r>
              <a:rPr lang="en-US" sz="2000" dirty="0"/>
              <a:t>How can we develop a smart, efficient, and scalable system for monitoring garbage levels in bins across urban areas, ensuring timely collection, reducing operational costs, and minimizing environmental impact</a:t>
            </a:r>
            <a:endParaRPr lang="en-IN" sz="2000" dirty="0"/>
          </a:p>
        </p:txBody>
      </p:sp>
    </p:spTree>
    <p:extLst>
      <p:ext uri="{BB962C8B-B14F-4D97-AF65-F5344CB8AC3E}">
        <p14:creationId xmlns:p14="http://schemas.microsoft.com/office/powerpoint/2010/main" val="2050016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03218-5AA4-312D-CD5E-BE176B338692}"/>
              </a:ext>
            </a:extLst>
          </p:cNvPr>
          <p:cNvSpPr>
            <a:spLocks noGrp="1"/>
          </p:cNvSpPr>
          <p:nvPr>
            <p:ph type="title"/>
          </p:nvPr>
        </p:nvSpPr>
        <p:spPr>
          <a:xfrm>
            <a:off x="677334" y="468086"/>
            <a:ext cx="8596668" cy="1320800"/>
          </a:xfrm>
        </p:spPr>
        <p:txBody>
          <a:bodyPr>
            <a:normAutofit/>
          </a:bodyPr>
          <a:lstStyle/>
          <a:p>
            <a:r>
              <a:rPr lang="en-US" sz="4000" dirty="0">
                <a:solidFill>
                  <a:schemeClr val="tx1"/>
                </a:solidFill>
              </a:rPr>
              <a:t>LITERATURE REVIEW</a:t>
            </a:r>
            <a:br>
              <a:rPr lang="en-US" sz="4000" dirty="0">
                <a:solidFill>
                  <a:schemeClr val="tx1"/>
                </a:solidFill>
              </a:rPr>
            </a:br>
            <a:endParaRPr lang="en-IN" sz="4000" dirty="0">
              <a:solidFill>
                <a:schemeClr val="tx1"/>
              </a:solidFill>
            </a:endParaRPr>
          </a:p>
        </p:txBody>
      </p:sp>
      <p:sp>
        <p:nvSpPr>
          <p:cNvPr id="3" name="Content Placeholder 2">
            <a:extLst>
              <a:ext uri="{FF2B5EF4-FFF2-40B4-BE49-F238E27FC236}">
                <a16:creationId xmlns:a16="http://schemas.microsoft.com/office/drawing/2014/main" id="{413673FE-07C7-A0A5-13FC-628A46452155}"/>
              </a:ext>
            </a:extLst>
          </p:cNvPr>
          <p:cNvSpPr>
            <a:spLocks noGrp="1"/>
          </p:cNvSpPr>
          <p:nvPr>
            <p:ph idx="1"/>
          </p:nvPr>
        </p:nvSpPr>
        <p:spPr>
          <a:xfrm>
            <a:off x="677334" y="1469571"/>
            <a:ext cx="8596668" cy="4571791"/>
          </a:xfrm>
        </p:spPr>
        <p:txBody>
          <a:bodyPr>
            <a:noAutofit/>
          </a:bodyPr>
          <a:lstStyle/>
          <a:p>
            <a:pPr algn="just"/>
            <a:r>
              <a:rPr lang="en-US" sz="2000" b="1" dirty="0"/>
              <a:t>1. Technological Integration in Waste Management</a:t>
            </a:r>
          </a:p>
          <a:p>
            <a:pPr algn="just">
              <a:buFont typeface="Arial" panose="020B0604020202020204" pitchFamily="34" charset="0"/>
              <a:buChar char="•"/>
            </a:pPr>
            <a:r>
              <a:rPr lang="en-US" sz="2000" b="1" dirty="0"/>
              <a:t>IoT and Sensor Technologies</a:t>
            </a:r>
            <a:r>
              <a:rPr lang="en-US" sz="2000" dirty="0"/>
              <a:t>: Research by </a:t>
            </a:r>
            <a:r>
              <a:rPr lang="en-US" sz="2000" b="1" dirty="0"/>
              <a:t>Zhang et al. (2018)</a:t>
            </a:r>
            <a:r>
              <a:rPr lang="en-US" sz="2000" dirty="0"/>
              <a:t> emphasizes the integration of Internet of Things (IoT) technologies in waste management. Smart dustbins equipped with sensors can monitor fill levels and environmental conditions. The study demonstrates how these technologies can help cities optimize waste collection schedules, reduce operational costs, and enhance service delivery.</a:t>
            </a:r>
          </a:p>
          <a:p>
            <a:pPr algn="just"/>
            <a:r>
              <a:rPr lang="en-US" sz="2000" b="1" dirty="0"/>
              <a:t>2. Optimizing Waste Collection Routes</a:t>
            </a:r>
          </a:p>
          <a:p>
            <a:pPr algn="just">
              <a:buFont typeface="Arial" panose="020B0604020202020204" pitchFamily="34" charset="0"/>
              <a:buChar char="•"/>
            </a:pPr>
            <a:r>
              <a:rPr lang="en-US" sz="2000" b="1" dirty="0"/>
              <a:t>Dynamic Routing Algorithms</a:t>
            </a:r>
            <a:r>
              <a:rPr lang="en-US" sz="2000" dirty="0"/>
              <a:t>: </a:t>
            </a:r>
            <a:r>
              <a:rPr lang="en-US" sz="2000" b="1" dirty="0"/>
              <a:t>Ahmed et al. (2019)</a:t>
            </a:r>
            <a:r>
              <a:rPr lang="en-US" sz="2000" dirty="0"/>
              <a:t> developed algorithms that utilize real-time data from smart bins to optimize waste collection routes. Their study concluded that integrating GPS data with fill-level information significantly reduces collection time and fuel consumption, leading to a more sustainable waste management approach.</a:t>
            </a:r>
          </a:p>
          <a:p>
            <a:pPr marL="0" indent="0" algn="just">
              <a:buNone/>
            </a:pPr>
            <a:endParaRPr lang="en-IN" sz="2000" dirty="0"/>
          </a:p>
        </p:txBody>
      </p:sp>
    </p:spTree>
    <p:extLst>
      <p:ext uri="{BB962C8B-B14F-4D97-AF65-F5344CB8AC3E}">
        <p14:creationId xmlns:p14="http://schemas.microsoft.com/office/powerpoint/2010/main" val="164341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7C85F-B757-1A74-326A-402DB245FFE5}"/>
              </a:ext>
            </a:extLst>
          </p:cNvPr>
          <p:cNvSpPr>
            <a:spLocks noGrp="1"/>
          </p:cNvSpPr>
          <p:nvPr>
            <p:ph type="title"/>
          </p:nvPr>
        </p:nvSpPr>
        <p:spPr>
          <a:xfrm>
            <a:off x="755904" y="740029"/>
            <a:ext cx="10515600" cy="1325563"/>
          </a:xfrm>
        </p:spPr>
        <p:txBody>
          <a:bodyPr>
            <a:normAutofit/>
          </a:bodyPr>
          <a:lstStyle/>
          <a:p>
            <a:r>
              <a:rPr lang="en-US" sz="4000" dirty="0">
                <a:solidFill>
                  <a:schemeClr val="tx1"/>
                </a:solidFill>
              </a:rPr>
              <a:t>LITERATURE REVIEW</a:t>
            </a:r>
            <a:br>
              <a:rPr lang="en-US" sz="4000" dirty="0">
                <a:solidFill>
                  <a:schemeClr val="tx1"/>
                </a:solidFill>
              </a:rPr>
            </a:br>
            <a:endParaRPr lang="en-IN" sz="4000" dirty="0"/>
          </a:p>
        </p:txBody>
      </p:sp>
      <p:sp>
        <p:nvSpPr>
          <p:cNvPr id="3" name="Content Placeholder 2">
            <a:extLst>
              <a:ext uri="{FF2B5EF4-FFF2-40B4-BE49-F238E27FC236}">
                <a16:creationId xmlns:a16="http://schemas.microsoft.com/office/drawing/2014/main" id="{3F0F1095-E59E-ABAB-78C2-A83F01C31A77}"/>
              </a:ext>
            </a:extLst>
          </p:cNvPr>
          <p:cNvSpPr>
            <a:spLocks noGrp="1"/>
          </p:cNvSpPr>
          <p:nvPr>
            <p:ph idx="1"/>
          </p:nvPr>
        </p:nvSpPr>
        <p:spPr>
          <a:xfrm>
            <a:off x="677334" y="1681618"/>
            <a:ext cx="8596668" cy="3880773"/>
          </a:xfrm>
        </p:spPr>
        <p:txBody>
          <a:bodyPr>
            <a:noAutofit/>
          </a:bodyPr>
          <a:lstStyle/>
          <a:p>
            <a:pPr algn="just"/>
            <a:r>
              <a:rPr lang="en-US" sz="2000" b="1" dirty="0"/>
              <a:t>3. Environmental Impact and Sustainability</a:t>
            </a:r>
          </a:p>
          <a:p>
            <a:pPr algn="just">
              <a:buFont typeface="Arial" panose="020B0604020202020204" pitchFamily="34" charset="0"/>
              <a:buChar char="•"/>
            </a:pPr>
            <a:r>
              <a:rPr lang="en-US" sz="2000" b="1" dirty="0"/>
              <a:t>Reducing Carbon Footprint</a:t>
            </a:r>
            <a:r>
              <a:rPr lang="en-US" sz="2000" dirty="0"/>
              <a:t>: </a:t>
            </a:r>
            <a:r>
              <a:rPr lang="en-US" sz="2000" b="1" dirty="0"/>
              <a:t>Chen et al. (2022)</a:t>
            </a:r>
            <a:r>
              <a:rPr lang="en-US" sz="2000" dirty="0"/>
              <a:t> examined the environmental benefits of smart dustbins. The research highlighted that by minimizing fuel consumption and emissions through optimized routing, smart dustbins can significantly contribute to reducing the carbon footprint of waste management operations.</a:t>
            </a:r>
          </a:p>
          <a:p>
            <a:pPr algn="just"/>
            <a:r>
              <a:rPr lang="en-US" sz="2000" b="1" dirty="0"/>
              <a:t>4. Challenges and Limitations</a:t>
            </a:r>
          </a:p>
          <a:p>
            <a:pPr algn="just">
              <a:buFont typeface="Arial" panose="020B0604020202020204" pitchFamily="34" charset="0"/>
              <a:buChar char="•"/>
            </a:pPr>
            <a:r>
              <a:rPr lang="en-US" sz="2000" b="1" dirty="0"/>
              <a:t>Technical Challenges</a:t>
            </a:r>
            <a:r>
              <a:rPr lang="en-US" sz="2000" dirty="0"/>
              <a:t>: Several studies, including </a:t>
            </a:r>
            <a:r>
              <a:rPr lang="en-US" sz="2000" b="1" dirty="0"/>
              <a:t>Ali et al. (2021)</a:t>
            </a:r>
            <a:r>
              <a:rPr lang="en-US" sz="2000" dirty="0"/>
              <a:t>, address the technical challenges of deploying smart dustbins, such as connectivity issues in remote areas and sensor reliability. These challenges can hinder the effectiveness of the systems if not addressed adequately.</a:t>
            </a:r>
          </a:p>
          <a:p>
            <a:pPr algn="just"/>
            <a:endParaRPr lang="en-IN" sz="2000" dirty="0"/>
          </a:p>
        </p:txBody>
      </p:sp>
    </p:spTree>
    <p:extLst>
      <p:ext uri="{BB962C8B-B14F-4D97-AF65-F5344CB8AC3E}">
        <p14:creationId xmlns:p14="http://schemas.microsoft.com/office/powerpoint/2010/main" val="4057610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24F2-743F-740B-64A8-CE3375DC7378}"/>
              </a:ext>
            </a:extLst>
          </p:cNvPr>
          <p:cNvSpPr>
            <a:spLocks noGrp="1"/>
          </p:cNvSpPr>
          <p:nvPr>
            <p:ph type="title"/>
          </p:nvPr>
        </p:nvSpPr>
        <p:spPr>
          <a:xfrm>
            <a:off x="688219" y="413659"/>
            <a:ext cx="8596668" cy="1320800"/>
          </a:xfrm>
        </p:spPr>
        <p:txBody>
          <a:bodyPr>
            <a:normAutofit/>
          </a:bodyPr>
          <a:lstStyle/>
          <a:p>
            <a:r>
              <a:rPr lang="en-US" sz="4000" dirty="0">
                <a:solidFill>
                  <a:schemeClr val="tx1"/>
                </a:solidFill>
              </a:rPr>
              <a:t>BLOCK DIAGRAM</a:t>
            </a:r>
            <a:br>
              <a:rPr lang="en-US" sz="4000" dirty="0">
                <a:solidFill>
                  <a:schemeClr val="tx1"/>
                </a:solidFill>
              </a:rPr>
            </a:br>
            <a:endParaRPr lang="en-IN" sz="4000" dirty="0">
              <a:solidFill>
                <a:schemeClr val="tx1"/>
              </a:solidFill>
            </a:endParaRPr>
          </a:p>
        </p:txBody>
      </p:sp>
      <p:pic>
        <p:nvPicPr>
          <p:cNvPr id="13" name="Content Placeholder 12">
            <a:extLst>
              <a:ext uri="{FF2B5EF4-FFF2-40B4-BE49-F238E27FC236}">
                <a16:creationId xmlns:a16="http://schemas.microsoft.com/office/drawing/2014/main" id="{8DC985A0-7327-3DC1-8220-433F7EFE221D}"/>
              </a:ext>
            </a:extLst>
          </p:cNvPr>
          <p:cNvPicPr>
            <a:picLocks noGrp="1" noChangeAspect="1"/>
          </p:cNvPicPr>
          <p:nvPr>
            <p:ph idx="1"/>
          </p:nvPr>
        </p:nvPicPr>
        <p:blipFill>
          <a:blip r:embed="rId2"/>
          <a:stretch>
            <a:fillRect/>
          </a:stretch>
        </p:blipFill>
        <p:spPr>
          <a:xfrm>
            <a:off x="2579914" y="1284514"/>
            <a:ext cx="5529943" cy="5159827"/>
          </a:xfrm>
        </p:spPr>
      </p:pic>
    </p:spTree>
    <p:extLst>
      <p:ext uri="{BB962C8B-B14F-4D97-AF65-F5344CB8AC3E}">
        <p14:creationId xmlns:p14="http://schemas.microsoft.com/office/powerpoint/2010/main" val="2892865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22869-A3FC-EBA4-1FBF-6F093E432439}"/>
              </a:ext>
            </a:extLst>
          </p:cNvPr>
          <p:cNvSpPr>
            <a:spLocks noGrp="1"/>
          </p:cNvSpPr>
          <p:nvPr>
            <p:ph type="title"/>
          </p:nvPr>
        </p:nvSpPr>
        <p:spPr>
          <a:xfrm>
            <a:off x="838200" y="429133"/>
            <a:ext cx="10515600" cy="1325563"/>
          </a:xfrm>
        </p:spPr>
        <p:txBody>
          <a:bodyPr/>
          <a:lstStyle/>
          <a:p>
            <a:r>
              <a:rPr lang="en-US" dirty="0"/>
              <a:t>OPTIMISE PATH ROUTE</a:t>
            </a:r>
            <a:endParaRPr lang="en-IN" dirty="0"/>
          </a:p>
        </p:txBody>
      </p:sp>
      <p:pic>
        <p:nvPicPr>
          <p:cNvPr id="5" name="Picture 4">
            <a:extLst>
              <a:ext uri="{FF2B5EF4-FFF2-40B4-BE49-F238E27FC236}">
                <a16:creationId xmlns:a16="http://schemas.microsoft.com/office/drawing/2014/main" id="{5C9CAADD-343A-BAB1-E5F7-4D2F31089EDA}"/>
              </a:ext>
            </a:extLst>
          </p:cNvPr>
          <p:cNvPicPr>
            <a:picLocks noChangeAspect="1"/>
          </p:cNvPicPr>
          <p:nvPr/>
        </p:nvPicPr>
        <p:blipFill>
          <a:blip r:embed="rId2"/>
          <a:stretch>
            <a:fillRect/>
          </a:stretch>
        </p:blipFill>
        <p:spPr>
          <a:xfrm>
            <a:off x="1459992" y="1754696"/>
            <a:ext cx="8936736" cy="4074099"/>
          </a:xfrm>
          <a:prstGeom prst="rect">
            <a:avLst/>
          </a:prstGeom>
        </p:spPr>
      </p:pic>
    </p:spTree>
    <p:extLst>
      <p:ext uri="{BB962C8B-B14F-4D97-AF65-F5344CB8AC3E}">
        <p14:creationId xmlns:p14="http://schemas.microsoft.com/office/powerpoint/2010/main" val="11576522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156</TotalTime>
  <Words>879</Words>
  <Application>Microsoft Office PowerPoint</Application>
  <PresentationFormat>Widescreen</PresentationFormat>
  <Paragraphs>48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Calibri</vt:lpstr>
      <vt:lpstr>Calibri Light</vt:lpstr>
      <vt:lpstr>Trebuchet MS</vt:lpstr>
      <vt:lpstr>Office Theme</vt:lpstr>
      <vt:lpstr>  </vt:lpstr>
      <vt:lpstr>CONTENTS</vt:lpstr>
      <vt:lpstr>INTRODUCTION</vt:lpstr>
      <vt:lpstr>ABSTRACT</vt:lpstr>
      <vt:lpstr>PROBLEM STATEMENT</vt:lpstr>
      <vt:lpstr>LITERATURE REVIEW </vt:lpstr>
      <vt:lpstr>LITERATURE REVIEW </vt:lpstr>
      <vt:lpstr>BLOCK DIAGRAM </vt:lpstr>
      <vt:lpstr>OPTIMISE PATH ROUTE</vt:lpstr>
      <vt:lpstr>DESIGN IMPLEMENTATION</vt:lpstr>
      <vt:lpstr>HARDWARE SPECIFICATIONS </vt:lpstr>
      <vt:lpstr>SUSTAINABLE GOALS </vt:lpstr>
      <vt:lpstr>SUSTAINABLE GOALS</vt:lpstr>
      <vt:lpstr>FUTURE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kudumu praveen</dc:creator>
  <cp:lastModifiedBy>Chitta Guruteja</cp:lastModifiedBy>
  <cp:revision>5</cp:revision>
  <dcterms:created xsi:type="dcterms:W3CDTF">2024-11-03T16:47:27Z</dcterms:created>
  <dcterms:modified xsi:type="dcterms:W3CDTF">2025-07-22T05:41:11Z</dcterms:modified>
</cp:coreProperties>
</file>