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45700" cy="20104100"/>
  <p:notesSz cx="100457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9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3903" y="6232271"/>
            <a:ext cx="854424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7807" y="11258296"/>
            <a:ext cx="703643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602" y="4623943"/>
            <a:ext cx="4372642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76805" y="4623943"/>
            <a:ext cx="4372642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2050" cy="1644014"/>
          </a:xfrm>
          <a:custGeom>
            <a:avLst/>
            <a:gdLst/>
            <a:ahLst/>
            <a:cxnLst/>
            <a:rect l="l" t="t" r="r" b="b"/>
            <a:pathLst>
              <a:path w="10052050" h="1644014">
                <a:moveTo>
                  <a:pt x="10052049" y="0"/>
                </a:moveTo>
                <a:lnTo>
                  <a:pt x="0" y="0"/>
                </a:lnTo>
                <a:lnTo>
                  <a:pt x="0" y="1643696"/>
                </a:lnTo>
                <a:lnTo>
                  <a:pt x="10052049" y="1643696"/>
                </a:lnTo>
                <a:lnTo>
                  <a:pt x="10052049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919" y="130304"/>
            <a:ext cx="9743042" cy="139984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84" y="2453445"/>
            <a:ext cx="7421880" cy="3716020"/>
          </a:xfrm>
          <a:custGeom>
            <a:avLst/>
            <a:gdLst/>
            <a:ahLst/>
            <a:cxnLst/>
            <a:rect l="l" t="t" r="r" b="b"/>
            <a:pathLst>
              <a:path w="7421880" h="3716020">
                <a:moveTo>
                  <a:pt x="0" y="3715535"/>
                </a:moveTo>
                <a:lnTo>
                  <a:pt x="7421763" y="3715535"/>
                </a:lnTo>
                <a:lnTo>
                  <a:pt x="7421763" y="0"/>
                </a:lnTo>
                <a:lnTo>
                  <a:pt x="0" y="0"/>
                </a:lnTo>
                <a:lnTo>
                  <a:pt x="0" y="3715535"/>
                </a:lnTo>
                <a:close/>
              </a:path>
            </a:pathLst>
          </a:custGeom>
          <a:solidFill>
            <a:srgbClr val="FDD5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602" y="804164"/>
            <a:ext cx="904684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602" y="4623943"/>
            <a:ext cx="904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7697" y="18696814"/>
            <a:ext cx="321665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602" y="18696814"/>
            <a:ext cx="231197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37476" y="18696814"/>
            <a:ext cx="231197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01" y="5280060"/>
            <a:ext cx="717613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vs.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 Methods: Conventional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techniques like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boiling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or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chemical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use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49" y="5482470"/>
            <a:ext cx="7070725" cy="6261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00" b="1" dirty="0">
                <a:latin typeface="Times New Roman"/>
                <a:cs typeface="Times New Roman"/>
              </a:rPr>
              <a:t>are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time-</a:t>
            </a:r>
            <a:r>
              <a:rPr sz="1300" b="1" dirty="0">
                <a:latin typeface="Times New Roman"/>
                <a:cs typeface="Times New Roman"/>
              </a:rPr>
              <a:t>consuming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pose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contamination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risks,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whereas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deliver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efficient,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contact-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300" b="1" dirty="0">
                <a:latin typeface="Times New Roman"/>
                <a:cs typeface="Times New Roman"/>
              </a:rPr>
              <a:t>free hygiene </a:t>
            </a:r>
            <a:r>
              <a:rPr sz="1300" b="1" spc="-10" dirty="0">
                <a:latin typeface="Times New Roman"/>
                <a:cs typeface="Times New Roman"/>
              </a:rPr>
              <a:t>solutions</a:t>
            </a:r>
            <a:endParaRPr sz="130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619497"/>
            <a:ext cx="10052050" cy="18436590"/>
            <a:chOff x="0" y="1619497"/>
            <a:chExt cx="10052050" cy="18436590"/>
          </a:xfrm>
        </p:grpSpPr>
        <p:sp>
          <p:nvSpPr>
            <p:cNvPr id="5" name="object 5"/>
            <p:cNvSpPr/>
            <p:nvPr/>
          </p:nvSpPr>
          <p:spPr>
            <a:xfrm>
              <a:off x="0" y="6168980"/>
              <a:ext cx="10046970" cy="3522345"/>
            </a:xfrm>
            <a:custGeom>
              <a:avLst/>
              <a:gdLst/>
              <a:ahLst/>
              <a:cxnLst/>
              <a:rect l="l" t="t" r="r" b="b"/>
              <a:pathLst>
                <a:path w="10046970" h="3522345">
                  <a:moveTo>
                    <a:pt x="0" y="3521940"/>
                  </a:moveTo>
                  <a:lnTo>
                    <a:pt x="10046465" y="3521940"/>
                  </a:lnTo>
                  <a:lnTo>
                    <a:pt x="10046465" y="0"/>
                  </a:lnTo>
                  <a:lnTo>
                    <a:pt x="0" y="0"/>
                  </a:lnTo>
                  <a:lnTo>
                    <a:pt x="0" y="3521940"/>
                  </a:lnTo>
                  <a:close/>
                </a:path>
              </a:pathLst>
            </a:custGeom>
            <a:solidFill>
              <a:srgbClr val="BE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4" y="9690921"/>
              <a:ext cx="10046970" cy="3808729"/>
            </a:xfrm>
            <a:custGeom>
              <a:avLst/>
              <a:gdLst/>
              <a:ahLst/>
              <a:cxnLst/>
              <a:rect l="l" t="t" r="r" b="b"/>
              <a:pathLst>
                <a:path w="10046970" h="3808730">
                  <a:moveTo>
                    <a:pt x="10046465" y="0"/>
                  </a:moveTo>
                  <a:lnTo>
                    <a:pt x="0" y="0"/>
                  </a:lnTo>
                  <a:lnTo>
                    <a:pt x="0" y="3808609"/>
                  </a:lnTo>
                  <a:lnTo>
                    <a:pt x="10046465" y="3808609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F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3495808"/>
              <a:ext cx="10046970" cy="3286125"/>
            </a:xfrm>
            <a:custGeom>
              <a:avLst/>
              <a:gdLst/>
              <a:ahLst/>
              <a:cxnLst/>
              <a:rect l="l" t="t" r="r" b="b"/>
              <a:pathLst>
                <a:path w="10046970" h="3286125">
                  <a:moveTo>
                    <a:pt x="10046465" y="0"/>
                  </a:moveTo>
                  <a:lnTo>
                    <a:pt x="0" y="0"/>
                  </a:lnTo>
                  <a:lnTo>
                    <a:pt x="0" y="3285531"/>
                  </a:lnTo>
                  <a:lnTo>
                    <a:pt x="10046465" y="3285531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FBD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84" y="16781338"/>
              <a:ext cx="10046970" cy="3274695"/>
            </a:xfrm>
            <a:custGeom>
              <a:avLst/>
              <a:gdLst/>
              <a:ahLst/>
              <a:cxnLst/>
              <a:rect l="l" t="t" r="r" b="b"/>
              <a:pathLst>
                <a:path w="10046970" h="3274694">
                  <a:moveTo>
                    <a:pt x="10046465" y="0"/>
                  </a:moveTo>
                  <a:lnTo>
                    <a:pt x="0" y="0"/>
                  </a:lnTo>
                  <a:lnTo>
                    <a:pt x="0" y="3274362"/>
                  </a:lnTo>
                  <a:lnTo>
                    <a:pt x="10046465" y="3274362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D6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550" y="2470198"/>
              <a:ext cx="1991995" cy="290830"/>
            </a:xfrm>
            <a:custGeom>
              <a:avLst/>
              <a:gdLst/>
              <a:ahLst/>
              <a:cxnLst/>
              <a:rect l="l" t="t" r="r" b="b"/>
              <a:pathLst>
                <a:path w="1991995" h="290830">
                  <a:moveTo>
                    <a:pt x="1991795" y="0"/>
                  </a:moveTo>
                  <a:lnTo>
                    <a:pt x="0" y="0"/>
                  </a:lnTo>
                  <a:lnTo>
                    <a:pt x="0" y="290392"/>
                  </a:lnTo>
                  <a:lnTo>
                    <a:pt x="1991795" y="290392"/>
                  </a:lnTo>
                  <a:lnTo>
                    <a:pt x="19917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550" y="2470198"/>
              <a:ext cx="1991995" cy="290830"/>
            </a:xfrm>
            <a:custGeom>
              <a:avLst/>
              <a:gdLst/>
              <a:ahLst/>
              <a:cxnLst/>
              <a:rect l="l" t="t" r="r" b="b"/>
              <a:pathLst>
                <a:path w="1991995" h="290830">
                  <a:moveTo>
                    <a:pt x="0" y="290392"/>
                  </a:moveTo>
                  <a:lnTo>
                    <a:pt x="1991795" y="290392"/>
                  </a:lnTo>
                  <a:lnTo>
                    <a:pt x="1991795" y="0"/>
                  </a:lnTo>
                  <a:lnTo>
                    <a:pt x="0" y="0"/>
                  </a:lnTo>
                  <a:lnTo>
                    <a:pt x="0" y="290392"/>
                  </a:lnTo>
                  <a:close/>
                </a:path>
              </a:pathLst>
            </a:custGeom>
            <a:ln w="744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619497"/>
              <a:ext cx="10017125" cy="810260"/>
            </a:xfrm>
            <a:custGeom>
              <a:avLst/>
              <a:gdLst/>
              <a:ahLst/>
              <a:cxnLst/>
              <a:rect l="l" t="t" r="r" b="b"/>
              <a:pathLst>
                <a:path w="10017125" h="810260">
                  <a:moveTo>
                    <a:pt x="10016681" y="0"/>
                  </a:moveTo>
                  <a:lnTo>
                    <a:pt x="0" y="0"/>
                  </a:lnTo>
                  <a:lnTo>
                    <a:pt x="0" y="809748"/>
                  </a:lnTo>
                  <a:lnTo>
                    <a:pt x="10016681" y="809748"/>
                  </a:lnTo>
                  <a:lnTo>
                    <a:pt x="10016681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550" y="9925469"/>
            <a:ext cx="1148715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65"/>
              </a:spcBef>
            </a:pPr>
            <a:r>
              <a:rPr sz="1700" b="1" spc="-10" dirty="0">
                <a:latin typeface="Times New Roman"/>
                <a:cs typeface="Times New Roman"/>
              </a:rPr>
              <a:t>RESULTS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550" y="13672649"/>
            <a:ext cx="3609975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Times New Roman"/>
                <a:cs typeface="Times New Roman"/>
              </a:rPr>
              <a:t>DISCUSSION</a:t>
            </a:r>
            <a:r>
              <a:rPr sz="1700" b="1" spc="-9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CONCLUSION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550" y="17045671"/>
            <a:ext cx="1847214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80"/>
              </a:spcBef>
            </a:pPr>
            <a:r>
              <a:rPr sz="1700" b="1" spc="-10" dirty="0">
                <a:latin typeface="Times New Roman"/>
                <a:cs typeface="Times New Roman"/>
              </a:rPr>
              <a:t>BIBLIOGRAPHY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50" y="6271362"/>
            <a:ext cx="3168650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700" b="1" spc="-20" dirty="0">
                <a:latin typeface="Times New Roman"/>
                <a:cs typeface="Times New Roman"/>
              </a:rPr>
              <a:t>MATERIALS</a:t>
            </a:r>
            <a:r>
              <a:rPr sz="1700" b="1" spc="-7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6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METHODS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27" y="12655830"/>
            <a:ext cx="5073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  <a:tab pos="1060450" algn="l"/>
                <a:tab pos="1758314" algn="l"/>
                <a:tab pos="2270760" algn="l"/>
                <a:tab pos="2579370" algn="l"/>
                <a:tab pos="3592829" algn="l"/>
                <a:tab pos="4124960" algn="l"/>
                <a:tab pos="4406265" algn="l"/>
                <a:tab pos="4631690" algn="l"/>
              </a:tabLst>
            </a:pPr>
            <a:r>
              <a:rPr sz="1300" b="1" spc="-10" dirty="0">
                <a:latin typeface="Times New Roman"/>
                <a:cs typeface="Times New Roman"/>
              </a:rPr>
              <a:t>Statistical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10" dirty="0">
                <a:latin typeface="Times New Roman"/>
                <a:cs typeface="Times New Roman"/>
              </a:rPr>
              <a:t>analysis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20" dirty="0">
                <a:latin typeface="Times New Roman"/>
                <a:cs typeface="Times New Roman"/>
              </a:rPr>
              <a:t>using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25" dirty="0">
                <a:latin typeface="Times New Roman"/>
                <a:cs typeface="Times New Roman"/>
              </a:rPr>
              <a:t>an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10" dirty="0">
                <a:latin typeface="Times New Roman"/>
                <a:cs typeface="Times New Roman"/>
              </a:rPr>
              <a:t>independent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65" dirty="0">
                <a:latin typeface="Times New Roman"/>
                <a:cs typeface="Times New Roman"/>
              </a:rPr>
              <a:t>T-</a:t>
            </a:r>
            <a:r>
              <a:rPr sz="1300" b="1" spc="-20" dirty="0">
                <a:latin typeface="Times New Roman"/>
                <a:cs typeface="Times New Roman"/>
              </a:rPr>
              <a:t>test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25" dirty="0">
                <a:latin typeface="Times New Roman"/>
                <a:cs typeface="Times New Roman"/>
              </a:rPr>
              <a:t>(p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50" dirty="0">
                <a:latin typeface="Times New Roman"/>
                <a:cs typeface="Times New Roman"/>
              </a:rPr>
              <a:t>=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10" dirty="0">
                <a:latin typeface="Times New Roman"/>
                <a:cs typeface="Times New Roman"/>
              </a:rPr>
              <a:t>0.001)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575" y="12856871"/>
            <a:ext cx="4862830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confirmed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</a:t>
            </a:r>
            <a:r>
              <a:rPr sz="1300" b="1" spc="3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significant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</a:t>
            </a:r>
            <a:r>
              <a:rPr sz="1300" b="1" spc="3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difference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between</a:t>
            </a:r>
            <a:r>
              <a:rPr sz="1300" b="1" spc="3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two </a:t>
            </a:r>
            <a:r>
              <a:rPr sz="1300" b="1" dirty="0">
                <a:latin typeface="Times New Roman"/>
                <a:cs typeface="Times New Roman"/>
              </a:rPr>
              <a:t>systems,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validating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effectiveness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UV protected </a:t>
            </a:r>
            <a:r>
              <a:rPr sz="1300" b="1" spc="-10" dirty="0">
                <a:latin typeface="Times New Roman"/>
                <a:cs typeface="Times New Roman"/>
              </a:rPr>
              <a:t>sterilization.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02" y="907776"/>
            <a:ext cx="9955530" cy="4299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8820" marR="203835" indent="749935" algn="just">
              <a:lnSpc>
                <a:spcPct val="101800"/>
              </a:lnSpc>
              <a:spcBef>
                <a:spcPts val="90"/>
              </a:spcBef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Register</a:t>
            </a:r>
            <a:r>
              <a:rPr sz="15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No:</a:t>
            </a:r>
            <a:r>
              <a:rPr sz="15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192111162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5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sz="15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B.Guru</a:t>
            </a:r>
            <a:r>
              <a:rPr lang="en-US" sz="1500" b="1" spc="30" dirty="0" err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ejetha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Guided</a:t>
            </a:r>
            <a:r>
              <a:rPr sz="15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By Dr.Samson</a:t>
            </a:r>
            <a:r>
              <a:rPr sz="15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Ebenezar</a:t>
            </a:r>
            <a:endParaRPr sz="1500" dirty="0">
              <a:latin typeface="Times New Roman"/>
              <a:cs typeface="Times New Roman"/>
            </a:endParaRPr>
          </a:p>
          <a:p>
            <a:pPr marL="12700" marR="5080" indent="427990">
              <a:lnSpc>
                <a:spcPct val="102200"/>
              </a:lnSpc>
              <a:spcBef>
                <a:spcPts val="185"/>
              </a:spcBef>
              <a:tabLst>
                <a:tab pos="3467735" algn="l"/>
              </a:tabLst>
            </a:pPr>
            <a:r>
              <a:rPr sz="1950" b="1" dirty="0">
                <a:latin typeface="Times New Roman"/>
                <a:cs typeface="Times New Roman"/>
              </a:rPr>
              <a:t>A</a:t>
            </a:r>
            <a:r>
              <a:rPr sz="1950" b="1" spc="-12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Comparative</a:t>
            </a:r>
            <a:r>
              <a:rPr sz="1950" b="1" spc="-9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Analysis</a:t>
            </a:r>
            <a:r>
              <a:rPr sz="1950" b="1" spc="-25" dirty="0">
                <a:latin typeface="Times New Roman"/>
                <a:cs typeface="Times New Roman"/>
              </a:rPr>
              <a:t> Of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700" b="1" dirty="0">
                <a:latin typeface="Times New Roman"/>
                <a:cs typeface="Times New Roman"/>
              </a:rPr>
              <a:t>Sterifresh</a:t>
            </a:r>
            <a:r>
              <a:rPr sz="1950" b="1" dirty="0">
                <a:latin typeface="Calibri"/>
                <a:cs typeface="Calibri"/>
              </a:rPr>
              <a:t>:</a:t>
            </a:r>
            <a:r>
              <a:rPr sz="1950" b="1" spc="-60" dirty="0">
                <a:latin typeface="Calibri"/>
                <a:cs typeface="Calibri"/>
              </a:rPr>
              <a:t> </a:t>
            </a:r>
            <a:r>
              <a:rPr sz="1950" b="1" spc="-70" dirty="0">
                <a:latin typeface="Times New Roman"/>
                <a:cs typeface="Times New Roman"/>
              </a:rPr>
              <a:t>UV-</a:t>
            </a:r>
            <a:r>
              <a:rPr sz="1950" b="1" dirty="0">
                <a:latin typeface="Times New Roman"/>
                <a:cs typeface="Times New Roman"/>
              </a:rPr>
              <a:t>C</a:t>
            </a:r>
            <a:r>
              <a:rPr sz="1950" b="1" spc="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Smart</a:t>
            </a:r>
            <a:r>
              <a:rPr sz="1950" b="1" spc="2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Sterilizer</a:t>
            </a:r>
            <a:r>
              <a:rPr sz="1950" b="1" spc="-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And</a:t>
            </a:r>
            <a:r>
              <a:rPr sz="1950" b="1" spc="-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Dryer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(Baby </a:t>
            </a:r>
            <a:r>
              <a:rPr sz="1950" b="1" spc="-10" dirty="0">
                <a:latin typeface="Times New Roman"/>
                <a:cs typeface="Times New Roman"/>
              </a:rPr>
              <a:t>Bottle, </a:t>
            </a:r>
            <a:r>
              <a:rPr sz="1950" b="1" dirty="0">
                <a:latin typeface="Times New Roman"/>
                <a:cs typeface="Times New Roman"/>
              </a:rPr>
              <a:t>Household</a:t>
            </a:r>
            <a:r>
              <a:rPr sz="1950" b="1" spc="-4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Hygiene</a:t>
            </a:r>
            <a:r>
              <a:rPr sz="1950" b="1" spc="-2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Solutions)</a:t>
            </a:r>
            <a:r>
              <a:rPr sz="1950" b="1" spc="-8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With</a:t>
            </a:r>
            <a:r>
              <a:rPr sz="1950" b="1" spc="-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Auto</a:t>
            </a:r>
            <a:r>
              <a:rPr sz="1950" b="1" spc="-2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Shutoff Compared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With</a:t>
            </a:r>
            <a:r>
              <a:rPr sz="1950" b="1" spc="-6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Traditional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Boiling</a:t>
            </a:r>
            <a:r>
              <a:rPr sz="1950" b="1" spc="-4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Method</a:t>
            </a:r>
            <a:endParaRPr sz="1950" dirty="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820"/>
              </a:spcBef>
            </a:pPr>
            <a:r>
              <a:rPr sz="1700" b="1" spc="-10" dirty="0">
                <a:latin typeface="Times New Roman"/>
                <a:cs typeface="Times New Roman"/>
              </a:rPr>
              <a:t>INTRODUCTION</a:t>
            </a:r>
            <a:endParaRPr sz="1700" dirty="0">
              <a:latin typeface="Times New Roman"/>
              <a:cs typeface="Times New Roman"/>
            </a:endParaRPr>
          </a:p>
          <a:p>
            <a:pPr marL="259079" marR="2749550" indent="-210820">
              <a:lnSpc>
                <a:spcPct val="151700"/>
              </a:lnSpc>
              <a:spcBef>
                <a:spcPts val="414"/>
              </a:spcBef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Increasing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Need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for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Sterilization: Growing concerns about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baby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care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cleanliness </a:t>
            </a:r>
            <a:r>
              <a:rPr sz="1300" b="1" dirty="0">
                <a:latin typeface="Times New Roman"/>
                <a:cs typeface="Times New Roman"/>
              </a:rPr>
              <a:t>are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highlighting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drawbacks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which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often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inconsistent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spc="-10" dirty="0">
                <a:latin typeface="Times New Roman"/>
                <a:cs typeface="Times New Roman"/>
              </a:rPr>
              <a:t>labor-intensive.</a:t>
            </a:r>
            <a:endParaRPr sz="1300" dirty="0">
              <a:latin typeface="Times New Roman"/>
              <a:cs typeface="Times New Roman"/>
            </a:endParaRPr>
          </a:p>
          <a:p>
            <a:pPr marL="259079" marR="2732405" indent="-210820">
              <a:lnSpc>
                <a:spcPct val="151300"/>
              </a:lnSpc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Advancement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4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Disinfection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Technology: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New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developments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light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technology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have </a:t>
            </a:r>
            <a:r>
              <a:rPr sz="1300" b="1" dirty="0">
                <a:latin typeface="Times New Roman"/>
                <a:cs typeface="Times New Roman"/>
              </a:rPr>
              <a:t>led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creation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intelligent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sterilizers that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provide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effective,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sanitation.</a:t>
            </a:r>
            <a:endParaRPr sz="1300" dirty="0">
              <a:latin typeface="Times New Roman"/>
              <a:cs typeface="Times New Roman"/>
            </a:endParaRPr>
          </a:p>
          <a:p>
            <a:pPr marL="259079" marR="2721610" indent="-210820">
              <a:lnSpc>
                <a:spcPct val="151300"/>
              </a:lnSpc>
              <a:spcBef>
                <a:spcPts val="15"/>
              </a:spcBef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Integration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Intelligent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Sensors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Features: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These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6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come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equipped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with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sensors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automatic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functions,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ensuring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user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safety, energy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efficiency,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dirty="0">
                <a:latin typeface="Times New Roman"/>
                <a:cs typeface="Times New Roman"/>
              </a:rPr>
              <a:t>protection against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overheating.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024" y="14186906"/>
            <a:ext cx="9498330" cy="212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429259" indent="-210820">
              <a:lnSpc>
                <a:spcPct val="151300"/>
              </a:lnSpc>
              <a:spcBef>
                <a:spcPts val="95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60" dirty="0">
                <a:latin typeface="Times New Roman"/>
                <a:cs typeface="Times New Roman"/>
              </a:rPr>
              <a:t>T-</a:t>
            </a:r>
            <a:r>
              <a:rPr sz="1300" b="1" dirty="0">
                <a:latin typeface="Times New Roman"/>
                <a:cs typeface="Times New Roman"/>
              </a:rPr>
              <a:t>test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analysis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(p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=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0.001)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reveals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statistically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significant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improvement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from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3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Sterilizer </a:t>
            </a:r>
            <a:r>
              <a:rPr sz="1300" b="1" dirty="0">
                <a:latin typeface="Times New Roman"/>
                <a:cs typeface="Times New Roman"/>
              </a:rPr>
              <a:t>compared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affirming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superior effectiveness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automation.</a:t>
            </a:r>
            <a:endParaRPr sz="1300">
              <a:latin typeface="Times New Roman"/>
              <a:cs typeface="Times New Roman"/>
            </a:endParaRPr>
          </a:p>
          <a:p>
            <a:pPr marL="222885" marR="5080" indent="-210820">
              <a:lnSpc>
                <a:spcPts val="2370"/>
              </a:lnSpc>
              <a:spcBef>
                <a:spcPts val="204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On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average,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achieved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98.5%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disinfection,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whereas traditional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approaches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reached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only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76.3%,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highlighting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the </a:t>
            </a:r>
            <a:r>
              <a:rPr sz="1300" b="1" dirty="0">
                <a:latin typeface="Times New Roman"/>
                <a:cs typeface="Times New Roman"/>
              </a:rPr>
              <a:t>advantage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light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ensuring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hygienic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reliability.</a:t>
            </a:r>
            <a:endParaRPr sz="130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based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consistently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outperformed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conventional methods,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offering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greater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reliability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uniform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results.</a:t>
            </a:r>
            <a:endParaRPr sz="1300">
              <a:latin typeface="Times New Roman"/>
              <a:cs typeface="Times New Roman"/>
            </a:endParaRPr>
          </a:p>
          <a:p>
            <a:pPr marL="222250" indent="-209550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250" algn="l"/>
              </a:tabLst>
            </a:pPr>
            <a:r>
              <a:rPr sz="1300" b="1" dirty="0">
                <a:latin typeface="Times New Roman"/>
                <a:cs typeface="Times New Roman"/>
              </a:rPr>
              <a:t>Its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design contribute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enhanced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lower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energy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usage,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hands-free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operation.</a:t>
            </a:r>
            <a:endParaRPr sz="130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Repeated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experiments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confirm that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 maintains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stable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dependable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 under various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conditions.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27" y="10496888"/>
            <a:ext cx="50228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Disinfection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eliminated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98.5%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of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575" y="10697929"/>
            <a:ext cx="4947285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bacteria,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outperforming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76.3%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effectiveness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boiling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drying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techniques.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27" y="11397850"/>
            <a:ext cx="50850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82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48285" algn="l"/>
              </a:tabLst>
            </a:pPr>
            <a:r>
              <a:rPr sz="1300" b="1" dirty="0">
                <a:latin typeface="Times New Roman"/>
                <a:cs typeface="Times New Roman"/>
              </a:rPr>
              <a:t>Power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Efficiency: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 helped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cut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energy</a:t>
            </a:r>
            <a:r>
              <a:rPr sz="1650" spc="-15" baseline="-25252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650" baseline="-25252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575" y="11697783"/>
            <a:ext cx="45192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latin typeface="Times New Roman"/>
                <a:cs typeface="Times New Roman"/>
              </a:rPr>
              <a:t>usage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by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approximately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35%,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enhancing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operational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efficiency.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27" y="11997483"/>
            <a:ext cx="51498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Safety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Mechanism Reliability: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feature was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activated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575" y="12297183"/>
            <a:ext cx="399922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all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overheating test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cases,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demonstrating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100%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safety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279" y="17374708"/>
            <a:ext cx="8886825" cy="2617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361315" indent="-210820">
              <a:lnSpc>
                <a:spcPct val="151300"/>
              </a:lnSpc>
              <a:spcBef>
                <a:spcPts val="95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Lee,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Kim,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(2021</a:t>
            </a:r>
            <a:r>
              <a:rPr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of a UV-C Based Automated Sterilization Unit for Household Items</a:t>
            </a:r>
            <a:r>
              <a:rPr sz="1300" b="1" i="1" dirty="0">
                <a:latin typeface="Times New Roman"/>
                <a:cs typeface="Times New Roman"/>
              </a:rPr>
              <a:t>. </a:t>
            </a:r>
            <a:r>
              <a:rPr sz="1300" b="1" dirty="0">
                <a:latin typeface="Times New Roman"/>
                <a:cs typeface="Times New Roman"/>
              </a:rPr>
              <a:t>Journal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of </a:t>
            </a:r>
            <a:r>
              <a:rPr sz="1300" b="1" dirty="0">
                <a:latin typeface="Times New Roman"/>
                <a:cs typeface="Times New Roman"/>
              </a:rPr>
              <a:t>Applied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Microbiology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Hygiene,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13(3),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198–206.</a:t>
            </a:r>
            <a:endParaRPr sz="1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Thomas,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Varghese,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R.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(2022).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lang="en-US" sz="1300" b="1" spc="20" dirty="0">
                <a:latin typeface="Times New Roman"/>
                <a:cs typeface="Times New Roman"/>
              </a:rPr>
              <a:t>Smart Disinfection Systems: Integration of Sensors and IoT for Safe Sterilization</a:t>
            </a:r>
            <a:r>
              <a:rPr sz="1300" b="1" i="1" spc="-10" dirty="0">
                <a:latin typeface="Times New Roman"/>
                <a:cs typeface="Times New Roman"/>
              </a:rPr>
              <a:t>.</a:t>
            </a:r>
            <a:endParaRPr sz="1300" dirty="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815"/>
              </a:spcBef>
            </a:pPr>
            <a:r>
              <a:rPr sz="1300" b="1" dirty="0">
                <a:latin typeface="Times New Roman"/>
                <a:cs typeface="Times New Roman"/>
              </a:rPr>
              <a:t>International Journal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Device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9(1),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44–50.</a:t>
            </a:r>
            <a:endParaRPr sz="1300" dirty="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Zhao,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Chen,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Y.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(2020).</a:t>
            </a:r>
            <a:r>
              <a:rPr lang="en-US" sz="1300" b="1" dirty="0">
                <a:latin typeface="Times New Roman"/>
                <a:cs typeface="Times New Roman"/>
              </a:rPr>
              <a:t> Comparative Effectiveness of Manual and Automated UV Sterilizers in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lang="en-US" sz="1300" b="1" spc="20" dirty="0">
                <a:latin typeface="Times New Roman"/>
                <a:cs typeface="Times New Roman"/>
              </a:rPr>
              <a:t>Domestic Environments</a:t>
            </a:r>
            <a:r>
              <a:rPr sz="1300" b="1" i="1" spc="-10" dirty="0">
                <a:latin typeface="Times New Roman"/>
                <a:cs typeface="Times New Roman"/>
              </a:rPr>
              <a:t>.</a:t>
            </a:r>
            <a:endParaRPr sz="1300" dirty="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800"/>
              </a:spcBef>
            </a:pPr>
            <a:r>
              <a:rPr sz="1300" b="1" dirty="0">
                <a:latin typeface="Times New Roman"/>
                <a:cs typeface="Times New Roman"/>
              </a:rPr>
              <a:t>Biomedical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Equipment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Applications, 11(4),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234–240.</a:t>
            </a:r>
            <a:endParaRPr sz="1300" dirty="0">
              <a:latin typeface="Times New Roman"/>
              <a:cs typeface="Times New Roman"/>
            </a:endParaRPr>
          </a:p>
          <a:p>
            <a:pPr marL="222885" marR="93345" indent="-210820">
              <a:lnSpc>
                <a:spcPts val="2370"/>
              </a:lnSpc>
              <a:spcBef>
                <a:spcPts val="1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Mehra,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30" dirty="0">
                <a:latin typeface="Times New Roman"/>
                <a:cs typeface="Times New Roman"/>
              </a:rPr>
              <a:t>P.,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Desai,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S.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(2023).</a:t>
            </a:r>
            <a:r>
              <a:rPr lang="en-US" sz="1300" b="1" dirty="0">
                <a:latin typeface="Times New Roman"/>
                <a:cs typeface="Times New Roman"/>
              </a:rPr>
              <a:t>Energy Optimization in Household Sterilizers Using Auto Shutoff and Sensor Control.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Smart </a:t>
            </a:r>
            <a:r>
              <a:rPr sz="1300" b="1" dirty="0">
                <a:latin typeface="Times New Roman"/>
                <a:cs typeface="Times New Roman"/>
              </a:rPr>
              <a:t>Systems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Energy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Management Journal,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7(2),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71–78.</a:t>
            </a:r>
            <a:endParaRPr sz="1300" dirty="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74044" y="2908534"/>
            <a:ext cx="3867785" cy="8282940"/>
            <a:chOff x="6074044" y="2908534"/>
            <a:chExt cx="3867785" cy="828294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0900" y="2908534"/>
              <a:ext cx="2240800" cy="20515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4044" y="9750488"/>
              <a:ext cx="2706607" cy="144079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018857" y="5197069"/>
            <a:ext cx="157226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latin typeface="Times New Roman"/>
                <a:cs typeface="Times New Roman"/>
              </a:rPr>
              <a:t>Fig</a:t>
            </a:r>
            <a:r>
              <a:rPr lang="en-US" sz="1300" b="1" dirty="0">
                <a:latin typeface="Times New Roman"/>
                <a:cs typeface="Times New Roman"/>
              </a:rPr>
              <a:t>. </a:t>
            </a:r>
            <a:r>
              <a:rPr sz="1300" b="1" dirty="0">
                <a:latin typeface="Times New Roman"/>
                <a:cs typeface="Times New Roman"/>
              </a:rPr>
              <a:t>1</a:t>
            </a:r>
            <a:r>
              <a:rPr lang="en-US" sz="1300" b="1" dirty="0">
                <a:latin typeface="Times New Roman"/>
                <a:cs typeface="Times New Roman"/>
              </a:rPr>
              <a:t>.</a:t>
            </a:r>
            <a:r>
              <a:rPr sz="1300" b="1" dirty="0">
                <a:latin typeface="Times New Roman"/>
                <a:cs typeface="Times New Roman"/>
              </a:rPr>
              <a:t>UV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Sterilizer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2090" y="11206505"/>
            <a:ext cx="135445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Fig</a:t>
            </a:r>
            <a:r>
              <a:rPr lang="en-US" sz="1100" b="1" spc="-10" dirty="0">
                <a:latin typeface="Times New Roman"/>
                <a:cs typeface="Times New Roman"/>
              </a:rPr>
              <a:t>. </a:t>
            </a:r>
            <a:r>
              <a:rPr sz="1100" b="1" spc="-10" dirty="0">
                <a:latin typeface="Times New Roman"/>
                <a:cs typeface="Times New Roman"/>
              </a:rPr>
              <a:t>2</a:t>
            </a:r>
            <a:r>
              <a:rPr lang="en-US" sz="1100" b="1" spc="-10" dirty="0">
                <a:latin typeface="Times New Roman"/>
                <a:cs typeface="Times New Roman"/>
              </a:rPr>
              <a:t>. </a:t>
            </a:r>
            <a:r>
              <a:rPr sz="1100" b="1" spc="-10" dirty="0">
                <a:latin typeface="Times New Roman"/>
                <a:cs typeface="Times New Roman"/>
              </a:rPr>
              <a:t>UV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Boiling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02801" y="11599668"/>
            <a:ext cx="15049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100" b="1" dirty="0">
                <a:latin typeface="Times New Roman"/>
                <a:cs typeface="Times New Roman"/>
              </a:rPr>
              <a:t>Table 1.</a:t>
            </a:r>
            <a:r>
              <a:rPr sz="1100" b="1" dirty="0">
                <a:latin typeface="Times New Roman"/>
                <a:cs typeface="Times New Roman"/>
              </a:rPr>
              <a:t>Accuracy</a:t>
            </a:r>
            <a:r>
              <a:rPr sz="1100" b="1" spc="-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values</a:t>
            </a:r>
            <a:endParaRPr sz="1100" dirty="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53300" y="11902216"/>
            <a:ext cx="4543425" cy="1410335"/>
            <a:chOff x="5374749" y="11487264"/>
            <a:chExt cx="4543425" cy="1410335"/>
          </a:xfrm>
        </p:grpSpPr>
        <p:sp>
          <p:nvSpPr>
            <p:cNvPr id="34" name="object 34"/>
            <p:cNvSpPr/>
            <p:nvPr/>
          </p:nvSpPr>
          <p:spPr>
            <a:xfrm>
              <a:off x="5381015" y="11493550"/>
              <a:ext cx="4531360" cy="716915"/>
            </a:xfrm>
            <a:custGeom>
              <a:avLst/>
              <a:gdLst/>
              <a:ahLst/>
              <a:cxnLst/>
              <a:rect l="l" t="t" r="r" b="b"/>
              <a:pathLst>
                <a:path w="4531359" h="716915">
                  <a:moveTo>
                    <a:pt x="3784485" y="0"/>
                  </a:moveTo>
                  <a:lnTo>
                    <a:pt x="3784485" y="0"/>
                  </a:lnTo>
                  <a:lnTo>
                    <a:pt x="0" y="0"/>
                  </a:lnTo>
                  <a:lnTo>
                    <a:pt x="0" y="716673"/>
                  </a:lnTo>
                  <a:lnTo>
                    <a:pt x="3784485" y="716673"/>
                  </a:lnTo>
                  <a:lnTo>
                    <a:pt x="3784485" y="0"/>
                  </a:lnTo>
                  <a:close/>
                </a:path>
                <a:path w="4531359" h="716915">
                  <a:moveTo>
                    <a:pt x="4530788" y="0"/>
                  </a:moveTo>
                  <a:lnTo>
                    <a:pt x="3784498" y="0"/>
                  </a:lnTo>
                  <a:lnTo>
                    <a:pt x="3784498" y="716673"/>
                  </a:lnTo>
                  <a:lnTo>
                    <a:pt x="4530788" y="716673"/>
                  </a:lnTo>
                  <a:lnTo>
                    <a:pt x="45307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81015" y="12210173"/>
              <a:ext cx="4531360" cy="681355"/>
            </a:xfrm>
            <a:custGeom>
              <a:avLst/>
              <a:gdLst/>
              <a:ahLst/>
              <a:cxnLst/>
              <a:rect l="l" t="t" r="r" b="b"/>
              <a:pathLst>
                <a:path w="4531359" h="681354">
                  <a:moveTo>
                    <a:pt x="3784485" y="0"/>
                  </a:moveTo>
                  <a:lnTo>
                    <a:pt x="3033763" y="0"/>
                  </a:lnTo>
                  <a:lnTo>
                    <a:pt x="2287460" y="0"/>
                  </a:lnTo>
                  <a:lnTo>
                    <a:pt x="1541157" y="0"/>
                  </a:lnTo>
                  <a:lnTo>
                    <a:pt x="794867" y="0"/>
                  </a:lnTo>
                  <a:lnTo>
                    <a:pt x="0" y="38"/>
                  </a:lnTo>
                  <a:lnTo>
                    <a:pt x="0" y="680732"/>
                  </a:lnTo>
                  <a:lnTo>
                    <a:pt x="794867" y="680732"/>
                  </a:lnTo>
                  <a:lnTo>
                    <a:pt x="794867" y="270967"/>
                  </a:lnTo>
                  <a:lnTo>
                    <a:pt x="1541157" y="270967"/>
                  </a:lnTo>
                  <a:lnTo>
                    <a:pt x="2287460" y="270967"/>
                  </a:lnTo>
                  <a:lnTo>
                    <a:pt x="3033763" y="270967"/>
                  </a:lnTo>
                  <a:lnTo>
                    <a:pt x="3784485" y="270967"/>
                  </a:lnTo>
                  <a:lnTo>
                    <a:pt x="3784485" y="0"/>
                  </a:lnTo>
                  <a:close/>
                </a:path>
                <a:path w="4531359" h="681354">
                  <a:moveTo>
                    <a:pt x="4530788" y="0"/>
                  </a:moveTo>
                  <a:lnTo>
                    <a:pt x="3784498" y="0"/>
                  </a:lnTo>
                  <a:lnTo>
                    <a:pt x="3784498" y="270967"/>
                  </a:lnTo>
                  <a:lnTo>
                    <a:pt x="4530788" y="270967"/>
                  </a:lnTo>
                  <a:lnTo>
                    <a:pt x="4530788" y="0"/>
                  </a:lnTo>
                  <a:close/>
                </a:path>
              </a:pathLst>
            </a:custGeom>
            <a:solidFill>
              <a:srgbClr val="CDD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5883" y="12481191"/>
              <a:ext cx="3736340" cy="410209"/>
            </a:xfrm>
            <a:custGeom>
              <a:avLst/>
              <a:gdLst/>
              <a:ahLst/>
              <a:cxnLst/>
              <a:rect l="l" t="t" r="r" b="b"/>
              <a:pathLst>
                <a:path w="3736340" h="410209">
                  <a:moveTo>
                    <a:pt x="2989618" y="0"/>
                  </a:moveTo>
                  <a:lnTo>
                    <a:pt x="2238895" y="0"/>
                  </a:lnTo>
                  <a:lnTo>
                    <a:pt x="1492592" y="0"/>
                  </a:lnTo>
                  <a:lnTo>
                    <a:pt x="746290" y="0"/>
                  </a:lnTo>
                  <a:lnTo>
                    <a:pt x="0" y="0"/>
                  </a:lnTo>
                  <a:lnTo>
                    <a:pt x="0" y="409714"/>
                  </a:lnTo>
                  <a:lnTo>
                    <a:pt x="746290" y="409714"/>
                  </a:lnTo>
                  <a:lnTo>
                    <a:pt x="1492592" y="409714"/>
                  </a:lnTo>
                  <a:lnTo>
                    <a:pt x="2238895" y="409714"/>
                  </a:lnTo>
                  <a:lnTo>
                    <a:pt x="2989618" y="409714"/>
                  </a:lnTo>
                  <a:lnTo>
                    <a:pt x="2989618" y="0"/>
                  </a:lnTo>
                  <a:close/>
                </a:path>
                <a:path w="3736340" h="410209">
                  <a:moveTo>
                    <a:pt x="3735921" y="0"/>
                  </a:moveTo>
                  <a:lnTo>
                    <a:pt x="2989630" y="0"/>
                  </a:lnTo>
                  <a:lnTo>
                    <a:pt x="2989630" y="409714"/>
                  </a:lnTo>
                  <a:lnTo>
                    <a:pt x="3735921" y="409714"/>
                  </a:lnTo>
                  <a:lnTo>
                    <a:pt x="3735921" y="0"/>
                  </a:lnTo>
                  <a:close/>
                </a:path>
              </a:pathLst>
            </a:custGeom>
            <a:solidFill>
              <a:srgbClr val="E8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7924" y="11490439"/>
              <a:ext cx="4537075" cy="1403985"/>
            </a:xfrm>
            <a:custGeom>
              <a:avLst/>
              <a:gdLst/>
              <a:ahLst/>
              <a:cxnLst/>
              <a:rect l="l" t="t" r="r" b="b"/>
              <a:pathLst>
                <a:path w="4537075" h="1403984">
                  <a:moveTo>
                    <a:pt x="797958" y="0"/>
                  </a:moveTo>
                  <a:lnTo>
                    <a:pt x="797958" y="1403563"/>
                  </a:lnTo>
                </a:path>
                <a:path w="4537075" h="1403984">
                  <a:moveTo>
                    <a:pt x="1544261" y="0"/>
                  </a:moveTo>
                  <a:lnTo>
                    <a:pt x="1544261" y="1403563"/>
                  </a:lnTo>
                </a:path>
                <a:path w="4537075" h="1403984">
                  <a:moveTo>
                    <a:pt x="2290564" y="0"/>
                  </a:moveTo>
                  <a:lnTo>
                    <a:pt x="2290564" y="1403563"/>
                  </a:lnTo>
                </a:path>
                <a:path w="4537075" h="1403984">
                  <a:moveTo>
                    <a:pt x="3036866" y="0"/>
                  </a:moveTo>
                  <a:lnTo>
                    <a:pt x="3036866" y="1403563"/>
                  </a:lnTo>
                </a:path>
                <a:path w="4537075" h="1403984">
                  <a:moveTo>
                    <a:pt x="3787590" y="0"/>
                  </a:moveTo>
                  <a:lnTo>
                    <a:pt x="3787590" y="1403563"/>
                  </a:lnTo>
                </a:path>
                <a:path w="4537075" h="1403984">
                  <a:moveTo>
                    <a:pt x="0" y="719776"/>
                  </a:moveTo>
                  <a:lnTo>
                    <a:pt x="4536995" y="719776"/>
                  </a:lnTo>
                </a:path>
                <a:path w="4537075" h="1403984">
                  <a:moveTo>
                    <a:pt x="794856" y="990700"/>
                  </a:moveTo>
                  <a:lnTo>
                    <a:pt x="4536995" y="990700"/>
                  </a:lnTo>
                </a:path>
                <a:path w="4537075" h="1403984">
                  <a:moveTo>
                    <a:pt x="3102" y="0"/>
                  </a:moveTo>
                  <a:lnTo>
                    <a:pt x="3102" y="1403563"/>
                  </a:lnTo>
                </a:path>
                <a:path w="4537075" h="1403984">
                  <a:moveTo>
                    <a:pt x="4533893" y="0"/>
                  </a:moveTo>
                  <a:lnTo>
                    <a:pt x="4533893" y="1403563"/>
                  </a:lnTo>
                </a:path>
                <a:path w="4537075" h="1403984">
                  <a:moveTo>
                    <a:pt x="0" y="3102"/>
                  </a:moveTo>
                  <a:lnTo>
                    <a:pt x="4536995" y="3102"/>
                  </a:lnTo>
                </a:path>
                <a:path w="4537075" h="1403984">
                  <a:moveTo>
                    <a:pt x="0" y="1400461"/>
                  </a:moveTo>
                  <a:lnTo>
                    <a:pt x="4536995" y="1400461"/>
                  </a:lnTo>
                </a:path>
              </a:pathLst>
            </a:custGeom>
            <a:ln w="6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175900" y="12203839"/>
            <a:ext cx="761999" cy="19941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7005" marR="5080" indent="-154940">
              <a:lnSpc>
                <a:spcPct val="100000"/>
              </a:lnSpc>
              <a:spcBef>
                <a:spcPts val="114"/>
              </a:spcBef>
            </a:pPr>
            <a:r>
              <a:rPr lang="en-US" sz="1200" b="1" spc="-10" dirty="0">
                <a:latin typeface="Times New Roman"/>
                <a:cs typeface="Times New Roman"/>
              </a:rPr>
              <a:t>Algorit</a:t>
            </a:r>
            <a:r>
              <a:rPr lang="en-US" sz="1200" b="1" spc="-25" dirty="0">
                <a:latin typeface="Times New Roman"/>
                <a:cs typeface="Times New Roman"/>
              </a:rPr>
              <a:t>hm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20973" y="12193447"/>
            <a:ext cx="16002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50" dirty="0">
                <a:latin typeface="Times New Roman"/>
                <a:cs typeface="Times New Roman"/>
              </a:rPr>
              <a:t>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14672" y="12169404"/>
            <a:ext cx="47942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20" dirty="0">
                <a:latin typeface="Times New Roman"/>
                <a:cs typeface="Times New Roman"/>
              </a:rPr>
              <a:t>Mean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33754" y="11956801"/>
            <a:ext cx="59436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699"/>
              </a:lnSpc>
              <a:spcBef>
                <a:spcPts val="100"/>
              </a:spcBef>
            </a:pPr>
            <a:r>
              <a:rPr sz="1450" b="1" spc="-20" dirty="0">
                <a:latin typeface="Times New Roman"/>
                <a:cs typeface="Times New Roman"/>
              </a:rPr>
              <a:t>Std. </a:t>
            </a:r>
            <a:r>
              <a:rPr sz="1450" b="1" spc="-10" dirty="0">
                <a:latin typeface="Times New Roman"/>
                <a:cs typeface="Times New Roman"/>
              </a:rPr>
              <a:t>Deviati </a:t>
            </a:r>
            <a:r>
              <a:rPr sz="1450" b="1" spc="-25" dirty="0">
                <a:latin typeface="Times New Roman"/>
                <a:cs typeface="Times New Roman"/>
              </a:rPr>
              <a:t>on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13276" y="11946996"/>
            <a:ext cx="485775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699"/>
              </a:lnSpc>
              <a:spcBef>
                <a:spcPts val="100"/>
              </a:spcBef>
            </a:pPr>
            <a:r>
              <a:rPr sz="1450" b="1" spc="-20" dirty="0">
                <a:latin typeface="Times New Roman"/>
                <a:cs typeface="Times New Roman"/>
              </a:rPr>
              <a:t>Std. </a:t>
            </a:r>
            <a:r>
              <a:rPr sz="1450" b="1" spc="-10" dirty="0">
                <a:latin typeface="Times New Roman"/>
                <a:cs typeface="Times New Roman"/>
              </a:rPr>
              <a:t>Error </a:t>
            </a:r>
            <a:r>
              <a:rPr sz="1450" b="1" spc="-20" dirty="0">
                <a:latin typeface="Times New Roman"/>
                <a:cs typeface="Times New Roman"/>
              </a:rPr>
              <a:t>Mean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02712" y="12799034"/>
            <a:ext cx="72003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latin typeface="Times New Roman"/>
                <a:cs typeface="Times New Roman"/>
              </a:rPr>
              <a:t>Accuracy</a:t>
            </a:r>
            <a:endParaRPr sz="1300" b="1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11016" y="12643864"/>
            <a:ext cx="294005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25" dirty="0">
                <a:latin typeface="Times New Roman"/>
                <a:cs typeface="Times New Roman"/>
              </a:rPr>
              <a:t>UV</a:t>
            </a:r>
            <a:endParaRPr sz="1450" b="1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90338" y="12988598"/>
            <a:ext cx="212090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25" dirty="0">
                <a:latin typeface="Times New Roman"/>
                <a:cs typeface="Times New Roman"/>
              </a:rPr>
              <a:t>10</a:t>
            </a:r>
            <a:endParaRPr sz="1450" b="1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49250" y="12673368"/>
            <a:ext cx="537845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latin typeface="Times New Roman"/>
                <a:cs typeface="Times New Roman"/>
              </a:rPr>
              <a:t>98.500</a:t>
            </a:r>
            <a:endParaRPr sz="1450" b="1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70018" y="12665148"/>
            <a:ext cx="641350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latin typeface="Calibri"/>
                <a:cs typeface="Calibri"/>
              </a:rPr>
              <a:t>0.65200</a:t>
            </a:r>
            <a:endParaRPr sz="1450" b="1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28105" y="12691312"/>
            <a:ext cx="57912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latin typeface="Calibri"/>
                <a:cs typeface="Calibri"/>
              </a:rPr>
              <a:t>0.41176</a:t>
            </a:r>
            <a:endParaRPr sz="1300" b="1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98603" y="12973723"/>
            <a:ext cx="52832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latin typeface="Times New Roman"/>
                <a:cs typeface="Times New Roman"/>
              </a:rPr>
              <a:t>Boiling</a:t>
            </a:r>
            <a:endParaRPr sz="1300" b="1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90338" y="12650856"/>
            <a:ext cx="212090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25" dirty="0">
                <a:latin typeface="Times New Roman"/>
                <a:cs typeface="Times New Roman"/>
              </a:rPr>
              <a:t>10</a:t>
            </a:r>
            <a:endParaRPr sz="1450" b="1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63063" y="12989590"/>
            <a:ext cx="203517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9455" algn="l"/>
                <a:tab pos="1468755" algn="l"/>
              </a:tabLst>
            </a:pPr>
            <a:r>
              <a:rPr sz="1300" b="1" spc="-10" dirty="0">
                <a:latin typeface="Calibri"/>
                <a:cs typeface="Calibri"/>
              </a:rPr>
              <a:t>76.300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10" dirty="0">
                <a:latin typeface="Calibri"/>
                <a:cs typeface="Calibri"/>
              </a:rPr>
              <a:t>1.21543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10" dirty="0">
                <a:latin typeface="Calibri"/>
                <a:cs typeface="Calibri"/>
              </a:rPr>
              <a:t>0.76822</a:t>
            </a:r>
            <a:endParaRPr sz="1300" b="1" dirty="0">
              <a:latin typeface="Calibri"/>
              <a:cs typeface="Calibri"/>
            </a:endParaRPr>
          </a:p>
        </p:txBody>
      </p:sp>
      <p:pic>
        <p:nvPicPr>
          <p:cNvPr id="87" name="Picture 8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477E9FB-49B6-EA5B-E740-BB3A916B4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5"/>
          <a:stretch/>
        </p:blipFill>
        <p:spPr>
          <a:xfrm>
            <a:off x="183910" y="7194743"/>
            <a:ext cx="9713301" cy="22186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572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Boyanapalli, Gurutejetha (Contractor)</dc:creator>
  <cp:lastModifiedBy>Boyanapalli, Gurutejetha (Contractor)</cp:lastModifiedBy>
  <cp:revision>2</cp:revision>
  <dcterms:created xsi:type="dcterms:W3CDTF">2025-06-04T06:37:47Z</dcterms:created>
  <dcterms:modified xsi:type="dcterms:W3CDTF">2025-06-05T05:43:11Z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2025-06-04T00:00:00Z</vt:filetime>
  </property>
  <property fmtid="{D5CDD505-2E9C-101B-9397-08002B2CF9AE}" pid="5" name="Producer">
    <vt:lpwstr>www.ilovepdf.com</vt:lpwstr>
  </property>
</Properties>
</file>