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6" r:id="rId2"/>
    <p:sldId id="257" r:id="rId3"/>
    <p:sldId id="259" r:id="rId4"/>
    <p:sldId id="260" r:id="rId5"/>
    <p:sldId id="258"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8" r:id="rId19"/>
    <p:sldId id="273" r:id="rId20"/>
    <p:sldId id="274"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75E84-6F37-44AC-9A61-BDC85D3B5CC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D92C320-357F-4823-9379-8A3D72D6878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3B03E56-D721-4BD5-8F6E-3D449721A674}"/>
              </a:ext>
            </a:extLst>
          </p:cNvPr>
          <p:cNvSpPr>
            <a:spLocks noGrp="1"/>
          </p:cNvSpPr>
          <p:nvPr>
            <p:ph type="dt" sz="half" idx="10"/>
          </p:nvPr>
        </p:nvSpPr>
        <p:spPr/>
        <p:txBody>
          <a:bodyPr/>
          <a:lstStyle/>
          <a:p>
            <a:fld id="{DF3329A7-F26F-4CAE-BBB4-97510B5768CB}" type="datetimeFigureOut">
              <a:rPr lang="en-US" smtClean="0"/>
              <a:t>5/9/2020</a:t>
            </a:fld>
            <a:endParaRPr lang="en-US"/>
          </a:p>
        </p:txBody>
      </p:sp>
      <p:sp>
        <p:nvSpPr>
          <p:cNvPr id="5" name="Footer Placeholder 4">
            <a:extLst>
              <a:ext uri="{FF2B5EF4-FFF2-40B4-BE49-F238E27FC236}">
                <a16:creationId xmlns:a16="http://schemas.microsoft.com/office/drawing/2014/main" id="{12601D15-F8DD-4D41-A5C8-5086DFDDFC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53B1B7E-937C-424F-88BC-E17B0802859E}"/>
              </a:ext>
            </a:extLst>
          </p:cNvPr>
          <p:cNvSpPr>
            <a:spLocks noGrp="1"/>
          </p:cNvSpPr>
          <p:nvPr>
            <p:ph type="sldNum" sz="quarter" idx="12"/>
          </p:nvPr>
        </p:nvSpPr>
        <p:spPr/>
        <p:txBody>
          <a:bodyPr/>
          <a:lstStyle/>
          <a:p>
            <a:fld id="{62291395-6E5C-4225-8794-73DA5D69FF6F}" type="slidenum">
              <a:rPr lang="en-US" smtClean="0"/>
              <a:t>‹#›</a:t>
            </a:fld>
            <a:endParaRPr lang="en-US"/>
          </a:p>
        </p:txBody>
      </p:sp>
    </p:spTree>
    <p:extLst>
      <p:ext uri="{BB962C8B-B14F-4D97-AF65-F5344CB8AC3E}">
        <p14:creationId xmlns:p14="http://schemas.microsoft.com/office/powerpoint/2010/main" val="20095405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0EAC8-C4D4-4779-A3FD-ED706980B76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E561C39-84A8-4879-AF04-ABD9A0423EF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D3113AC-3642-4A6A-B33C-4A770A2F6001}"/>
              </a:ext>
            </a:extLst>
          </p:cNvPr>
          <p:cNvSpPr>
            <a:spLocks noGrp="1"/>
          </p:cNvSpPr>
          <p:nvPr>
            <p:ph type="dt" sz="half" idx="10"/>
          </p:nvPr>
        </p:nvSpPr>
        <p:spPr/>
        <p:txBody>
          <a:bodyPr/>
          <a:lstStyle/>
          <a:p>
            <a:fld id="{DF3329A7-F26F-4CAE-BBB4-97510B5768CB}" type="datetimeFigureOut">
              <a:rPr lang="en-US" smtClean="0"/>
              <a:t>5/9/2020</a:t>
            </a:fld>
            <a:endParaRPr lang="en-US"/>
          </a:p>
        </p:txBody>
      </p:sp>
      <p:sp>
        <p:nvSpPr>
          <p:cNvPr id="5" name="Footer Placeholder 4">
            <a:extLst>
              <a:ext uri="{FF2B5EF4-FFF2-40B4-BE49-F238E27FC236}">
                <a16:creationId xmlns:a16="http://schemas.microsoft.com/office/drawing/2014/main" id="{3B262F16-DD53-4844-8CD8-9C8478210E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224739-71E8-41C3-9239-D8A36B95F398}"/>
              </a:ext>
            </a:extLst>
          </p:cNvPr>
          <p:cNvSpPr>
            <a:spLocks noGrp="1"/>
          </p:cNvSpPr>
          <p:nvPr>
            <p:ph type="sldNum" sz="quarter" idx="12"/>
          </p:nvPr>
        </p:nvSpPr>
        <p:spPr/>
        <p:txBody>
          <a:bodyPr/>
          <a:lstStyle/>
          <a:p>
            <a:fld id="{62291395-6E5C-4225-8794-73DA5D69FF6F}" type="slidenum">
              <a:rPr lang="en-US" smtClean="0"/>
              <a:t>‹#›</a:t>
            </a:fld>
            <a:endParaRPr lang="en-US"/>
          </a:p>
        </p:txBody>
      </p:sp>
    </p:spTree>
    <p:extLst>
      <p:ext uri="{BB962C8B-B14F-4D97-AF65-F5344CB8AC3E}">
        <p14:creationId xmlns:p14="http://schemas.microsoft.com/office/powerpoint/2010/main" val="32599457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B539241-1778-459C-93A8-39715494B06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EAB74DB-29DA-4650-87B6-BFD8D318500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D380D5-E42A-4835-999B-0E4021B2C450}"/>
              </a:ext>
            </a:extLst>
          </p:cNvPr>
          <p:cNvSpPr>
            <a:spLocks noGrp="1"/>
          </p:cNvSpPr>
          <p:nvPr>
            <p:ph type="dt" sz="half" idx="10"/>
          </p:nvPr>
        </p:nvSpPr>
        <p:spPr/>
        <p:txBody>
          <a:bodyPr/>
          <a:lstStyle/>
          <a:p>
            <a:fld id="{DF3329A7-F26F-4CAE-BBB4-97510B5768CB}" type="datetimeFigureOut">
              <a:rPr lang="en-US" smtClean="0"/>
              <a:t>5/9/2020</a:t>
            </a:fld>
            <a:endParaRPr lang="en-US"/>
          </a:p>
        </p:txBody>
      </p:sp>
      <p:sp>
        <p:nvSpPr>
          <p:cNvPr id="5" name="Footer Placeholder 4">
            <a:extLst>
              <a:ext uri="{FF2B5EF4-FFF2-40B4-BE49-F238E27FC236}">
                <a16:creationId xmlns:a16="http://schemas.microsoft.com/office/drawing/2014/main" id="{94E50ED0-D46B-4EDE-9E12-C1D52DA485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7677E0-93B9-4D33-80FE-D04A205B0A9A}"/>
              </a:ext>
            </a:extLst>
          </p:cNvPr>
          <p:cNvSpPr>
            <a:spLocks noGrp="1"/>
          </p:cNvSpPr>
          <p:nvPr>
            <p:ph type="sldNum" sz="quarter" idx="12"/>
          </p:nvPr>
        </p:nvSpPr>
        <p:spPr/>
        <p:txBody>
          <a:bodyPr/>
          <a:lstStyle/>
          <a:p>
            <a:fld id="{62291395-6E5C-4225-8794-73DA5D69FF6F}" type="slidenum">
              <a:rPr lang="en-US" smtClean="0"/>
              <a:t>‹#›</a:t>
            </a:fld>
            <a:endParaRPr lang="en-US"/>
          </a:p>
        </p:txBody>
      </p:sp>
    </p:spTree>
    <p:extLst>
      <p:ext uri="{BB962C8B-B14F-4D97-AF65-F5344CB8AC3E}">
        <p14:creationId xmlns:p14="http://schemas.microsoft.com/office/powerpoint/2010/main" val="29206358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8C5980-C1D1-426B-9C5C-DF503278FEF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0336576-35B1-44A5-89CF-F4C119CDC0B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C636D35-8312-4D98-887E-35920823922D}"/>
              </a:ext>
            </a:extLst>
          </p:cNvPr>
          <p:cNvSpPr>
            <a:spLocks noGrp="1"/>
          </p:cNvSpPr>
          <p:nvPr>
            <p:ph type="dt" sz="half" idx="10"/>
          </p:nvPr>
        </p:nvSpPr>
        <p:spPr/>
        <p:txBody>
          <a:bodyPr/>
          <a:lstStyle/>
          <a:p>
            <a:fld id="{DF3329A7-F26F-4CAE-BBB4-97510B5768CB}" type="datetimeFigureOut">
              <a:rPr lang="en-US" smtClean="0"/>
              <a:t>5/9/2020</a:t>
            </a:fld>
            <a:endParaRPr lang="en-US"/>
          </a:p>
        </p:txBody>
      </p:sp>
      <p:sp>
        <p:nvSpPr>
          <p:cNvPr id="5" name="Footer Placeholder 4">
            <a:extLst>
              <a:ext uri="{FF2B5EF4-FFF2-40B4-BE49-F238E27FC236}">
                <a16:creationId xmlns:a16="http://schemas.microsoft.com/office/drawing/2014/main" id="{E99C69D3-A3AF-478C-97A0-CCF80F8107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3457DF-8527-4B0C-B0AB-A28DDD81E926}"/>
              </a:ext>
            </a:extLst>
          </p:cNvPr>
          <p:cNvSpPr>
            <a:spLocks noGrp="1"/>
          </p:cNvSpPr>
          <p:nvPr>
            <p:ph type="sldNum" sz="quarter" idx="12"/>
          </p:nvPr>
        </p:nvSpPr>
        <p:spPr/>
        <p:txBody>
          <a:bodyPr/>
          <a:lstStyle/>
          <a:p>
            <a:fld id="{62291395-6E5C-4225-8794-73DA5D69FF6F}" type="slidenum">
              <a:rPr lang="en-US" smtClean="0"/>
              <a:t>‹#›</a:t>
            </a:fld>
            <a:endParaRPr lang="en-US"/>
          </a:p>
        </p:txBody>
      </p:sp>
    </p:spTree>
    <p:extLst>
      <p:ext uri="{BB962C8B-B14F-4D97-AF65-F5344CB8AC3E}">
        <p14:creationId xmlns:p14="http://schemas.microsoft.com/office/powerpoint/2010/main" val="5106944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46826F-A65A-4AF1-9031-5758C95E994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36117D9-5851-4501-B8AB-6E7B50310B9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A3C0A03-602E-42CD-9C9B-455F9517C94A}"/>
              </a:ext>
            </a:extLst>
          </p:cNvPr>
          <p:cNvSpPr>
            <a:spLocks noGrp="1"/>
          </p:cNvSpPr>
          <p:nvPr>
            <p:ph type="dt" sz="half" idx="10"/>
          </p:nvPr>
        </p:nvSpPr>
        <p:spPr/>
        <p:txBody>
          <a:bodyPr/>
          <a:lstStyle/>
          <a:p>
            <a:fld id="{DF3329A7-F26F-4CAE-BBB4-97510B5768CB}" type="datetimeFigureOut">
              <a:rPr lang="en-US" smtClean="0"/>
              <a:t>5/9/2020</a:t>
            </a:fld>
            <a:endParaRPr lang="en-US"/>
          </a:p>
        </p:txBody>
      </p:sp>
      <p:sp>
        <p:nvSpPr>
          <p:cNvPr id="5" name="Footer Placeholder 4">
            <a:extLst>
              <a:ext uri="{FF2B5EF4-FFF2-40B4-BE49-F238E27FC236}">
                <a16:creationId xmlns:a16="http://schemas.microsoft.com/office/drawing/2014/main" id="{BC6DD8D0-AC4B-403F-A1ED-7527ED762A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2E26D6-A751-4B25-982E-5925FD7A65E8}"/>
              </a:ext>
            </a:extLst>
          </p:cNvPr>
          <p:cNvSpPr>
            <a:spLocks noGrp="1"/>
          </p:cNvSpPr>
          <p:nvPr>
            <p:ph type="sldNum" sz="quarter" idx="12"/>
          </p:nvPr>
        </p:nvSpPr>
        <p:spPr/>
        <p:txBody>
          <a:bodyPr/>
          <a:lstStyle/>
          <a:p>
            <a:fld id="{62291395-6E5C-4225-8794-73DA5D69FF6F}" type="slidenum">
              <a:rPr lang="en-US" smtClean="0"/>
              <a:t>‹#›</a:t>
            </a:fld>
            <a:endParaRPr lang="en-US"/>
          </a:p>
        </p:txBody>
      </p:sp>
    </p:spTree>
    <p:extLst>
      <p:ext uri="{BB962C8B-B14F-4D97-AF65-F5344CB8AC3E}">
        <p14:creationId xmlns:p14="http://schemas.microsoft.com/office/powerpoint/2010/main" val="9397808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02499-7315-47B0-B33E-053C0FE3822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6A42C6A-FBC9-414F-82CE-6443596B22F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AC733D7-9C7E-4B5D-BBEC-9FA7FF9B68B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AAF5A6B-50E6-401A-973F-23442B9F3322}"/>
              </a:ext>
            </a:extLst>
          </p:cNvPr>
          <p:cNvSpPr>
            <a:spLocks noGrp="1"/>
          </p:cNvSpPr>
          <p:nvPr>
            <p:ph type="dt" sz="half" idx="10"/>
          </p:nvPr>
        </p:nvSpPr>
        <p:spPr/>
        <p:txBody>
          <a:bodyPr/>
          <a:lstStyle/>
          <a:p>
            <a:fld id="{DF3329A7-F26F-4CAE-BBB4-97510B5768CB}" type="datetimeFigureOut">
              <a:rPr lang="en-US" smtClean="0"/>
              <a:t>5/9/2020</a:t>
            </a:fld>
            <a:endParaRPr lang="en-US"/>
          </a:p>
        </p:txBody>
      </p:sp>
      <p:sp>
        <p:nvSpPr>
          <p:cNvPr id="6" name="Footer Placeholder 5">
            <a:extLst>
              <a:ext uri="{FF2B5EF4-FFF2-40B4-BE49-F238E27FC236}">
                <a16:creationId xmlns:a16="http://schemas.microsoft.com/office/drawing/2014/main" id="{5D510962-0616-4329-B82D-DE8B3625842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6BCB68-CC2D-4D28-A3D6-3ED242EF5911}"/>
              </a:ext>
            </a:extLst>
          </p:cNvPr>
          <p:cNvSpPr>
            <a:spLocks noGrp="1"/>
          </p:cNvSpPr>
          <p:nvPr>
            <p:ph type="sldNum" sz="quarter" idx="12"/>
          </p:nvPr>
        </p:nvSpPr>
        <p:spPr/>
        <p:txBody>
          <a:bodyPr/>
          <a:lstStyle/>
          <a:p>
            <a:fld id="{62291395-6E5C-4225-8794-73DA5D69FF6F}" type="slidenum">
              <a:rPr lang="en-US" smtClean="0"/>
              <a:t>‹#›</a:t>
            </a:fld>
            <a:endParaRPr lang="en-US"/>
          </a:p>
        </p:txBody>
      </p:sp>
    </p:spTree>
    <p:extLst>
      <p:ext uri="{BB962C8B-B14F-4D97-AF65-F5344CB8AC3E}">
        <p14:creationId xmlns:p14="http://schemas.microsoft.com/office/powerpoint/2010/main" val="12487257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1365D-0D09-406B-A6A5-6B16E365DD1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991E757-73CB-44DE-A0A0-F140F659D7E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D4365E0-979C-4F84-8AA4-07856DBE272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EAA8CAC-6ABC-4056-8402-B870EC5D9EE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8BA4DE1-4217-4ED8-94FC-517180D2E55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ABD9376-01B6-4DF8-9663-772CA6751A0D}"/>
              </a:ext>
            </a:extLst>
          </p:cNvPr>
          <p:cNvSpPr>
            <a:spLocks noGrp="1"/>
          </p:cNvSpPr>
          <p:nvPr>
            <p:ph type="dt" sz="half" idx="10"/>
          </p:nvPr>
        </p:nvSpPr>
        <p:spPr/>
        <p:txBody>
          <a:bodyPr/>
          <a:lstStyle/>
          <a:p>
            <a:fld id="{DF3329A7-F26F-4CAE-BBB4-97510B5768CB}" type="datetimeFigureOut">
              <a:rPr lang="en-US" smtClean="0"/>
              <a:t>5/9/2020</a:t>
            </a:fld>
            <a:endParaRPr lang="en-US"/>
          </a:p>
        </p:txBody>
      </p:sp>
      <p:sp>
        <p:nvSpPr>
          <p:cNvPr id="8" name="Footer Placeholder 7">
            <a:extLst>
              <a:ext uri="{FF2B5EF4-FFF2-40B4-BE49-F238E27FC236}">
                <a16:creationId xmlns:a16="http://schemas.microsoft.com/office/drawing/2014/main" id="{64699367-7C47-402B-9F2C-9EC2782347F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093E976-AE47-44B3-80AA-5469DDEFD1CA}"/>
              </a:ext>
            </a:extLst>
          </p:cNvPr>
          <p:cNvSpPr>
            <a:spLocks noGrp="1"/>
          </p:cNvSpPr>
          <p:nvPr>
            <p:ph type="sldNum" sz="quarter" idx="12"/>
          </p:nvPr>
        </p:nvSpPr>
        <p:spPr/>
        <p:txBody>
          <a:bodyPr/>
          <a:lstStyle/>
          <a:p>
            <a:fld id="{62291395-6E5C-4225-8794-73DA5D69FF6F}" type="slidenum">
              <a:rPr lang="en-US" smtClean="0"/>
              <a:t>‹#›</a:t>
            </a:fld>
            <a:endParaRPr lang="en-US"/>
          </a:p>
        </p:txBody>
      </p:sp>
    </p:spTree>
    <p:extLst>
      <p:ext uri="{BB962C8B-B14F-4D97-AF65-F5344CB8AC3E}">
        <p14:creationId xmlns:p14="http://schemas.microsoft.com/office/powerpoint/2010/main" val="269867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4819F-EB4F-41D3-9B89-D0F6528350F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0C05809-BFE6-455E-8EC0-E0137BC5DF03}"/>
              </a:ext>
            </a:extLst>
          </p:cNvPr>
          <p:cNvSpPr>
            <a:spLocks noGrp="1"/>
          </p:cNvSpPr>
          <p:nvPr>
            <p:ph type="dt" sz="half" idx="10"/>
          </p:nvPr>
        </p:nvSpPr>
        <p:spPr/>
        <p:txBody>
          <a:bodyPr/>
          <a:lstStyle/>
          <a:p>
            <a:fld id="{DF3329A7-F26F-4CAE-BBB4-97510B5768CB}" type="datetimeFigureOut">
              <a:rPr lang="en-US" smtClean="0"/>
              <a:t>5/9/2020</a:t>
            </a:fld>
            <a:endParaRPr lang="en-US"/>
          </a:p>
        </p:txBody>
      </p:sp>
      <p:sp>
        <p:nvSpPr>
          <p:cNvPr id="4" name="Footer Placeholder 3">
            <a:extLst>
              <a:ext uri="{FF2B5EF4-FFF2-40B4-BE49-F238E27FC236}">
                <a16:creationId xmlns:a16="http://schemas.microsoft.com/office/drawing/2014/main" id="{DC110F9C-070A-4AC2-AC8A-858DDA95349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3BE50F9-C45D-4F69-B6A9-9F31B56A77BF}"/>
              </a:ext>
            </a:extLst>
          </p:cNvPr>
          <p:cNvSpPr>
            <a:spLocks noGrp="1"/>
          </p:cNvSpPr>
          <p:nvPr>
            <p:ph type="sldNum" sz="quarter" idx="12"/>
          </p:nvPr>
        </p:nvSpPr>
        <p:spPr/>
        <p:txBody>
          <a:bodyPr/>
          <a:lstStyle/>
          <a:p>
            <a:fld id="{62291395-6E5C-4225-8794-73DA5D69FF6F}" type="slidenum">
              <a:rPr lang="en-US" smtClean="0"/>
              <a:t>‹#›</a:t>
            </a:fld>
            <a:endParaRPr lang="en-US"/>
          </a:p>
        </p:txBody>
      </p:sp>
    </p:spTree>
    <p:extLst>
      <p:ext uri="{BB962C8B-B14F-4D97-AF65-F5344CB8AC3E}">
        <p14:creationId xmlns:p14="http://schemas.microsoft.com/office/powerpoint/2010/main" val="41253609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3F14CB8-8159-45CF-B1C5-3F3AC7531615}"/>
              </a:ext>
            </a:extLst>
          </p:cNvPr>
          <p:cNvSpPr>
            <a:spLocks noGrp="1"/>
          </p:cNvSpPr>
          <p:nvPr>
            <p:ph type="dt" sz="half" idx="10"/>
          </p:nvPr>
        </p:nvSpPr>
        <p:spPr/>
        <p:txBody>
          <a:bodyPr/>
          <a:lstStyle/>
          <a:p>
            <a:fld id="{DF3329A7-F26F-4CAE-BBB4-97510B5768CB}" type="datetimeFigureOut">
              <a:rPr lang="en-US" smtClean="0"/>
              <a:t>5/9/2020</a:t>
            </a:fld>
            <a:endParaRPr lang="en-US"/>
          </a:p>
        </p:txBody>
      </p:sp>
      <p:sp>
        <p:nvSpPr>
          <p:cNvPr id="3" name="Footer Placeholder 2">
            <a:extLst>
              <a:ext uri="{FF2B5EF4-FFF2-40B4-BE49-F238E27FC236}">
                <a16:creationId xmlns:a16="http://schemas.microsoft.com/office/drawing/2014/main" id="{BA372ACC-1579-41DE-9DF5-E918ECC1341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0F41BA1-C2BA-4980-878E-463C1BFD2D79}"/>
              </a:ext>
            </a:extLst>
          </p:cNvPr>
          <p:cNvSpPr>
            <a:spLocks noGrp="1"/>
          </p:cNvSpPr>
          <p:nvPr>
            <p:ph type="sldNum" sz="quarter" idx="12"/>
          </p:nvPr>
        </p:nvSpPr>
        <p:spPr/>
        <p:txBody>
          <a:bodyPr/>
          <a:lstStyle/>
          <a:p>
            <a:fld id="{62291395-6E5C-4225-8794-73DA5D69FF6F}" type="slidenum">
              <a:rPr lang="en-US" smtClean="0"/>
              <a:t>‹#›</a:t>
            </a:fld>
            <a:endParaRPr lang="en-US"/>
          </a:p>
        </p:txBody>
      </p:sp>
    </p:spTree>
    <p:extLst>
      <p:ext uri="{BB962C8B-B14F-4D97-AF65-F5344CB8AC3E}">
        <p14:creationId xmlns:p14="http://schemas.microsoft.com/office/powerpoint/2010/main" val="29808676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2CDE4-037E-43B0-AAC4-D1A06D0FDAC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99FDCD7-591D-479B-98BB-57A6850F140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0A0AA73-D6BE-4925-9415-481D2BD26C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D14DC74-592D-4968-B172-3F7AD0F5C0A0}"/>
              </a:ext>
            </a:extLst>
          </p:cNvPr>
          <p:cNvSpPr>
            <a:spLocks noGrp="1"/>
          </p:cNvSpPr>
          <p:nvPr>
            <p:ph type="dt" sz="half" idx="10"/>
          </p:nvPr>
        </p:nvSpPr>
        <p:spPr/>
        <p:txBody>
          <a:bodyPr/>
          <a:lstStyle/>
          <a:p>
            <a:fld id="{DF3329A7-F26F-4CAE-BBB4-97510B5768CB}" type="datetimeFigureOut">
              <a:rPr lang="en-US" smtClean="0"/>
              <a:t>5/9/2020</a:t>
            </a:fld>
            <a:endParaRPr lang="en-US"/>
          </a:p>
        </p:txBody>
      </p:sp>
      <p:sp>
        <p:nvSpPr>
          <p:cNvPr id="6" name="Footer Placeholder 5">
            <a:extLst>
              <a:ext uri="{FF2B5EF4-FFF2-40B4-BE49-F238E27FC236}">
                <a16:creationId xmlns:a16="http://schemas.microsoft.com/office/drawing/2014/main" id="{B982BEF9-85F9-42A2-8744-CFF0F06F24E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EBD6FC7-9D23-4DBF-8F86-AF79B9099083}"/>
              </a:ext>
            </a:extLst>
          </p:cNvPr>
          <p:cNvSpPr>
            <a:spLocks noGrp="1"/>
          </p:cNvSpPr>
          <p:nvPr>
            <p:ph type="sldNum" sz="quarter" idx="12"/>
          </p:nvPr>
        </p:nvSpPr>
        <p:spPr/>
        <p:txBody>
          <a:bodyPr/>
          <a:lstStyle/>
          <a:p>
            <a:fld id="{62291395-6E5C-4225-8794-73DA5D69FF6F}" type="slidenum">
              <a:rPr lang="en-US" smtClean="0"/>
              <a:t>‹#›</a:t>
            </a:fld>
            <a:endParaRPr lang="en-US"/>
          </a:p>
        </p:txBody>
      </p:sp>
    </p:spTree>
    <p:extLst>
      <p:ext uri="{BB962C8B-B14F-4D97-AF65-F5344CB8AC3E}">
        <p14:creationId xmlns:p14="http://schemas.microsoft.com/office/powerpoint/2010/main" val="23796476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29B42-DCE3-4C6C-8CF4-2936C4E9CC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BC69CFC-86D3-4F2C-BE99-EDB24E59023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2E186DE-1FCD-4F9D-9AA7-F99078EDB0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2935A1B-3BAD-4361-8F94-91DC437A20DD}"/>
              </a:ext>
            </a:extLst>
          </p:cNvPr>
          <p:cNvSpPr>
            <a:spLocks noGrp="1"/>
          </p:cNvSpPr>
          <p:nvPr>
            <p:ph type="dt" sz="half" idx="10"/>
          </p:nvPr>
        </p:nvSpPr>
        <p:spPr/>
        <p:txBody>
          <a:bodyPr/>
          <a:lstStyle/>
          <a:p>
            <a:fld id="{DF3329A7-F26F-4CAE-BBB4-97510B5768CB}" type="datetimeFigureOut">
              <a:rPr lang="en-US" smtClean="0"/>
              <a:t>5/9/2020</a:t>
            </a:fld>
            <a:endParaRPr lang="en-US"/>
          </a:p>
        </p:txBody>
      </p:sp>
      <p:sp>
        <p:nvSpPr>
          <p:cNvPr id="6" name="Footer Placeholder 5">
            <a:extLst>
              <a:ext uri="{FF2B5EF4-FFF2-40B4-BE49-F238E27FC236}">
                <a16:creationId xmlns:a16="http://schemas.microsoft.com/office/drawing/2014/main" id="{209EEB5E-9DEB-4669-8BEE-41E329E4424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F8472FE-C3BD-44E2-89DC-0DFEE10988EF}"/>
              </a:ext>
            </a:extLst>
          </p:cNvPr>
          <p:cNvSpPr>
            <a:spLocks noGrp="1"/>
          </p:cNvSpPr>
          <p:nvPr>
            <p:ph type="sldNum" sz="quarter" idx="12"/>
          </p:nvPr>
        </p:nvSpPr>
        <p:spPr/>
        <p:txBody>
          <a:bodyPr/>
          <a:lstStyle/>
          <a:p>
            <a:fld id="{62291395-6E5C-4225-8794-73DA5D69FF6F}" type="slidenum">
              <a:rPr lang="en-US" smtClean="0"/>
              <a:t>‹#›</a:t>
            </a:fld>
            <a:endParaRPr lang="en-US"/>
          </a:p>
        </p:txBody>
      </p:sp>
    </p:spTree>
    <p:extLst>
      <p:ext uri="{BB962C8B-B14F-4D97-AF65-F5344CB8AC3E}">
        <p14:creationId xmlns:p14="http://schemas.microsoft.com/office/powerpoint/2010/main" val="18908358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9497F51-47D8-4836-AB40-BE5FC386790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C74E155-1B85-496B-8E98-F046E69DB27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A5DAF6A-5F6B-4753-B2C7-A9716895EAE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3329A7-F26F-4CAE-BBB4-97510B5768CB}" type="datetimeFigureOut">
              <a:rPr lang="en-US" smtClean="0"/>
              <a:t>5/9/2020</a:t>
            </a:fld>
            <a:endParaRPr lang="en-US"/>
          </a:p>
        </p:txBody>
      </p:sp>
      <p:sp>
        <p:nvSpPr>
          <p:cNvPr id="5" name="Footer Placeholder 4">
            <a:extLst>
              <a:ext uri="{FF2B5EF4-FFF2-40B4-BE49-F238E27FC236}">
                <a16:creationId xmlns:a16="http://schemas.microsoft.com/office/drawing/2014/main" id="{BB058C31-B8A4-4A0D-891B-094CCA557EF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A73A4C3-F7BD-49F9-84C8-A2D4FEF1D15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291395-6E5C-4225-8794-73DA5D69FF6F}" type="slidenum">
              <a:rPr lang="en-US" smtClean="0"/>
              <a:t>‹#›</a:t>
            </a:fld>
            <a:endParaRPr lang="en-US"/>
          </a:p>
        </p:txBody>
      </p:sp>
    </p:spTree>
    <p:extLst>
      <p:ext uri="{BB962C8B-B14F-4D97-AF65-F5344CB8AC3E}">
        <p14:creationId xmlns:p14="http://schemas.microsoft.com/office/powerpoint/2010/main" val="36814148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svg"/></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 name="Rectangle 58">
            <a:extLst>
              <a:ext uri="{FF2B5EF4-FFF2-40B4-BE49-F238E27FC236}">
                <a16:creationId xmlns:a16="http://schemas.microsoft.com/office/drawing/2014/main" id="{2CB6C291-6CAF-46DF-ACFF-AADF0FD03F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8170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1" name="Rectangle 60">
            <a:extLst>
              <a:ext uri="{FF2B5EF4-FFF2-40B4-BE49-F238E27FC236}">
                <a16:creationId xmlns:a16="http://schemas.microsoft.com/office/drawing/2014/main" id="{4735DC46-5663-471D-AADB-81E00E65BC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196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3" name="Picture 62">
            <a:extLst>
              <a:ext uri="{FF2B5EF4-FFF2-40B4-BE49-F238E27FC236}">
                <a16:creationId xmlns:a16="http://schemas.microsoft.com/office/drawing/2014/main" id="{595E59CC-7059-4455-9789-EDFBBE8F5A9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1" t="7983" r="60644" b="14447"/>
          <a:stretch/>
        </p:blipFill>
        <p:spPr>
          <a:xfrm>
            <a:off x="2777490" y="2"/>
            <a:ext cx="6185757" cy="6857999"/>
          </a:xfrm>
          <a:custGeom>
            <a:avLst/>
            <a:gdLst>
              <a:gd name="connsiteX0" fmla="*/ 0 w 9414510"/>
              <a:gd name="connsiteY0" fmla="*/ 0 h 6857999"/>
              <a:gd name="connsiteX1" fmla="*/ 9414510 w 9414510"/>
              <a:gd name="connsiteY1" fmla="*/ 0 h 6857999"/>
              <a:gd name="connsiteX2" fmla="*/ 9414510 w 9414510"/>
              <a:gd name="connsiteY2" fmla="*/ 6857999 h 6857999"/>
              <a:gd name="connsiteX3" fmla="*/ 0 w 9414510"/>
              <a:gd name="connsiteY3" fmla="*/ 6857999 h 6857999"/>
            </a:gdLst>
            <a:ahLst/>
            <a:cxnLst>
              <a:cxn ang="0">
                <a:pos x="connsiteX0" y="connsiteY0"/>
              </a:cxn>
              <a:cxn ang="0">
                <a:pos x="connsiteX1" y="connsiteY1"/>
              </a:cxn>
              <a:cxn ang="0">
                <a:pos x="connsiteX2" y="connsiteY2"/>
              </a:cxn>
              <a:cxn ang="0">
                <a:pos x="connsiteX3" y="connsiteY3"/>
              </a:cxn>
            </a:cxnLst>
            <a:rect l="l" t="t" r="r" b="b"/>
            <a:pathLst>
              <a:path w="9414510" h="6857999">
                <a:moveTo>
                  <a:pt x="0" y="0"/>
                </a:moveTo>
                <a:lnTo>
                  <a:pt x="9414510" y="0"/>
                </a:lnTo>
                <a:lnTo>
                  <a:pt x="9414510" y="6857999"/>
                </a:lnTo>
                <a:lnTo>
                  <a:pt x="0" y="6857999"/>
                </a:lnTo>
                <a:close/>
              </a:path>
            </a:pathLst>
          </a:custGeom>
        </p:spPr>
      </p:pic>
      <p:sp>
        <p:nvSpPr>
          <p:cNvPr id="2" name="Title 1">
            <a:extLst>
              <a:ext uri="{FF2B5EF4-FFF2-40B4-BE49-F238E27FC236}">
                <a16:creationId xmlns:a16="http://schemas.microsoft.com/office/drawing/2014/main" id="{143F10D6-5CAE-4F25-B659-4BE0F2A656E8}"/>
              </a:ext>
            </a:extLst>
          </p:cNvPr>
          <p:cNvSpPr>
            <a:spLocks noGrp="1"/>
          </p:cNvSpPr>
          <p:nvPr>
            <p:ph type="title"/>
          </p:nvPr>
        </p:nvSpPr>
        <p:spPr>
          <a:xfrm>
            <a:off x="640080" y="1243013"/>
            <a:ext cx="3855720" cy="4371974"/>
          </a:xfrm>
        </p:spPr>
        <p:txBody>
          <a:bodyPr>
            <a:normAutofit/>
          </a:bodyPr>
          <a:lstStyle/>
          <a:p>
            <a:r>
              <a:rPr lang="en-US" sz="3600" b="1" dirty="0">
                <a:solidFill>
                  <a:srgbClr val="3F3F3F"/>
                </a:solidFill>
                <a:latin typeface="Times New Roman" panose="02020603050405020304" pitchFamily="18" charset="0"/>
                <a:cs typeface="Times New Roman" panose="02020603050405020304" pitchFamily="18" charset="0"/>
              </a:rPr>
              <a:t>WILT DATASET</a:t>
            </a:r>
            <a:endParaRPr lang="en-US" sz="3600" dirty="0">
              <a:solidFill>
                <a:srgbClr val="3F3F3F"/>
              </a:solidFill>
            </a:endParaRPr>
          </a:p>
        </p:txBody>
      </p:sp>
      <p:sp>
        <p:nvSpPr>
          <p:cNvPr id="3" name="Content Placeholder 2">
            <a:extLst>
              <a:ext uri="{FF2B5EF4-FFF2-40B4-BE49-F238E27FC236}">
                <a16:creationId xmlns:a16="http://schemas.microsoft.com/office/drawing/2014/main" id="{A01A0111-7E78-4FE2-8A87-336B048100B9}"/>
              </a:ext>
            </a:extLst>
          </p:cNvPr>
          <p:cNvSpPr>
            <a:spLocks noGrp="1"/>
          </p:cNvSpPr>
          <p:nvPr>
            <p:ph idx="1"/>
          </p:nvPr>
        </p:nvSpPr>
        <p:spPr>
          <a:xfrm>
            <a:off x="6305549" y="1032987"/>
            <a:ext cx="5435187" cy="4708357"/>
          </a:xfrm>
        </p:spPr>
        <p:txBody>
          <a:bodyPr anchor="ctr">
            <a:normAutofit/>
          </a:bodyPr>
          <a:lstStyle/>
          <a:p>
            <a:r>
              <a:rPr lang="en-US" sz="1800" dirty="0">
                <a:latin typeface="Times New Roman" panose="02020603050405020304" pitchFamily="18" charset="0"/>
                <a:cs typeface="Times New Roman" panose="02020603050405020304" pitchFamily="18" charset="0"/>
              </a:rPr>
              <a:t>Guruvikas Reddy Busa -700703380</a:t>
            </a:r>
          </a:p>
          <a:p>
            <a:r>
              <a:rPr lang="en-US" sz="1800" dirty="0">
                <a:latin typeface="Times New Roman" panose="02020603050405020304" pitchFamily="18" charset="0"/>
                <a:cs typeface="Times New Roman" panose="02020603050405020304" pitchFamily="18" charset="0"/>
              </a:rPr>
              <a:t>Vamshi Pillamari           -700705475</a:t>
            </a:r>
          </a:p>
          <a:p>
            <a:r>
              <a:rPr lang="en-US" sz="1800" dirty="0" err="1">
                <a:latin typeface="Times New Roman" panose="02020603050405020304" pitchFamily="18" charset="0"/>
                <a:cs typeface="Times New Roman" panose="02020603050405020304" pitchFamily="18" charset="0"/>
              </a:rPr>
              <a:t>Medha</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Vijayvargia</a:t>
            </a:r>
            <a:r>
              <a:rPr lang="en-US" sz="1800" dirty="0">
                <a:latin typeface="Times New Roman" panose="02020603050405020304" pitchFamily="18" charset="0"/>
                <a:cs typeface="Times New Roman" panose="02020603050405020304" pitchFamily="18" charset="0"/>
              </a:rPr>
              <a:t>        - 700703734</a:t>
            </a:r>
          </a:p>
          <a:p>
            <a:endParaRPr lang="en-US" sz="2000" dirty="0">
              <a:latin typeface="Times New Roman" panose="02020603050405020304" pitchFamily="18" charset="0"/>
              <a:cs typeface="Times New Roman" panose="02020603050405020304" pitchFamily="18" charset="0"/>
            </a:endParaRPr>
          </a:p>
        </p:txBody>
      </p:sp>
      <p:pic>
        <p:nvPicPr>
          <p:cNvPr id="7" name="Picture 20" descr="Image result for ucm logo">
            <a:extLst>
              <a:ext uri="{FF2B5EF4-FFF2-40B4-BE49-F238E27FC236}">
                <a16:creationId xmlns:a16="http://schemas.microsoft.com/office/drawing/2014/main" id="{BD4F307F-6089-4161-8BCC-3F2895AAD4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6540" y="141606"/>
            <a:ext cx="2444750" cy="178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a:extLst>
              <a:ext uri="{FF2B5EF4-FFF2-40B4-BE49-F238E27FC236}">
                <a16:creationId xmlns:a16="http://schemas.microsoft.com/office/drawing/2014/main" id="{013B169E-79B6-4F89-B22B-05BAB6B8DAAE}"/>
              </a:ext>
            </a:extLst>
          </p:cNvPr>
          <p:cNvSpPr/>
          <p:nvPr/>
        </p:nvSpPr>
        <p:spPr>
          <a:xfrm flipH="1">
            <a:off x="7898296" y="4614203"/>
            <a:ext cx="3842440" cy="707886"/>
          </a:xfrm>
          <a:prstGeom prst="rect">
            <a:avLst/>
          </a:prstGeom>
        </p:spPr>
        <p:txBody>
          <a:bodyPr wrap="square">
            <a:spAutoFit/>
          </a:bodyPr>
          <a:lstStyle/>
          <a:p>
            <a:pPr>
              <a:lnSpc>
                <a:spcPct val="100000"/>
              </a:lnSpc>
              <a:spcBef>
                <a:spcPct val="0"/>
              </a:spcBef>
              <a:buFontTx/>
              <a:buNone/>
            </a:pPr>
            <a:r>
              <a:rPr lang="en-US" altLang="en-US" sz="2000" b="1" dirty="0">
                <a:solidFill>
                  <a:schemeClr val="tx1">
                    <a:lumMod val="95000"/>
                    <a:lumOff val="5000"/>
                  </a:schemeClr>
                </a:solidFill>
                <a:latin typeface="Times New Roman" panose="02020603050405020304" pitchFamily="18" charset="0"/>
                <a:cs typeface="Times New Roman" panose="02020603050405020304" pitchFamily="18" charset="0"/>
              </a:rPr>
              <a:t>                              INSTRUCTOR</a:t>
            </a:r>
          </a:p>
          <a:p>
            <a:pPr>
              <a:lnSpc>
                <a:spcPct val="100000"/>
              </a:lnSpc>
              <a:spcBef>
                <a:spcPct val="0"/>
              </a:spcBef>
              <a:buFontTx/>
              <a:buNone/>
            </a:pPr>
            <a:r>
              <a:rPr lang="en-US" altLang="en-US" sz="2000" b="1" dirty="0">
                <a:solidFill>
                  <a:schemeClr val="tx1">
                    <a:lumMod val="95000"/>
                    <a:lumOff val="5000"/>
                  </a:schemeClr>
                </a:solidFill>
                <a:latin typeface="Times New Roman" panose="02020603050405020304" pitchFamily="18" charset="0"/>
                <a:cs typeface="Times New Roman" panose="02020603050405020304" pitchFamily="18" charset="0"/>
              </a:rPr>
              <a:t>   	          LIANWEN WANG</a:t>
            </a:r>
          </a:p>
        </p:txBody>
      </p:sp>
      <p:sp>
        <p:nvSpPr>
          <p:cNvPr id="9" name="Rectangle 8">
            <a:extLst>
              <a:ext uri="{FF2B5EF4-FFF2-40B4-BE49-F238E27FC236}">
                <a16:creationId xmlns:a16="http://schemas.microsoft.com/office/drawing/2014/main" id="{4AF7A1BD-A336-4C87-B0B1-638F72F1EC9E}"/>
              </a:ext>
            </a:extLst>
          </p:cNvPr>
          <p:cNvSpPr/>
          <p:nvPr/>
        </p:nvSpPr>
        <p:spPr>
          <a:xfrm flipH="1">
            <a:off x="8110528" y="1032986"/>
            <a:ext cx="2779617" cy="954107"/>
          </a:xfrm>
          <a:prstGeom prst="rect">
            <a:avLst/>
          </a:prstGeom>
        </p:spPr>
        <p:txBody>
          <a:bodyPr wrap="square">
            <a:spAutoFit/>
          </a:bodyPr>
          <a:lstStyle/>
          <a:p>
            <a:pPr>
              <a:lnSpc>
                <a:spcPct val="100000"/>
              </a:lnSpc>
              <a:spcBef>
                <a:spcPct val="0"/>
              </a:spcBef>
              <a:buFontTx/>
              <a:buNone/>
            </a:pPr>
            <a:r>
              <a:rPr lang="en-US" altLang="en-US" sz="2800" b="1" dirty="0">
                <a:solidFill>
                  <a:schemeClr val="tx1">
                    <a:lumMod val="95000"/>
                    <a:lumOff val="5000"/>
                  </a:schemeClr>
                </a:solidFill>
                <a:latin typeface="Times New Roman" panose="02020603050405020304" pitchFamily="18" charset="0"/>
                <a:cs typeface="Times New Roman" panose="02020603050405020304" pitchFamily="18" charset="0"/>
              </a:rPr>
              <a:t>DATA MINING PROJECT</a:t>
            </a:r>
          </a:p>
        </p:txBody>
      </p:sp>
    </p:spTree>
    <p:extLst>
      <p:ext uri="{BB962C8B-B14F-4D97-AF65-F5344CB8AC3E}">
        <p14:creationId xmlns:p14="http://schemas.microsoft.com/office/powerpoint/2010/main" val="4229856858"/>
      </p:ext>
    </p:extLst>
  </p:cSld>
  <p:clrMapOvr>
    <a:overrideClrMapping bg1="dk1" tx1="lt1" bg2="dk2" tx2="lt2" accent1="accent1" accent2="accent2" accent3="accent3" accent4="accent4" accent5="accent5" accent6="accent6" hlink="hlink" folHlink="folHlink"/>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1" name="Picture 30">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2F51EBD2-A9AD-438D-9AAF-755CF2191317}"/>
              </a:ext>
            </a:extLst>
          </p:cNvPr>
          <p:cNvSpPr>
            <a:spLocks noGrp="1"/>
          </p:cNvSpPr>
          <p:nvPr>
            <p:ph type="title"/>
          </p:nvPr>
        </p:nvSpPr>
        <p:spPr>
          <a:xfrm>
            <a:off x="1179226" y="826680"/>
            <a:ext cx="9833548" cy="1325563"/>
          </a:xfrm>
        </p:spPr>
        <p:txBody>
          <a:bodyPr>
            <a:normAutofit/>
          </a:bodyPr>
          <a:lstStyle/>
          <a:p>
            <a:pPr algn="ctr"/>
            <a:r>
              <a:rPr lang="en-US" sz="4000">
                <a:solidFill>
                  <a:srgbClr val="FFFFFF"/>
                </a:solidFill>
              </a:rPr>
              <a:t>Random Forest</a:t>
            </a:r>
          </a:p>
        </p:txBody>
      </p:sp>
      <p:sp>
        <p:nvSpPr>
          <p:cNvPr id="3" name="Content Placeholder 2">
            <a:extLst>
              <a:ext uri="{FF2B5EF4-FFF2-40B4-BE49-F238E27FC236}">
                <a16:creationId xmlns:a16="http://schemas.microsoft.com/office/drawing/2014/main" id="{BF8EE373-7CC3-4DAF-9604-4579D604658E}"/>
              </a:ext>
            </a:extLst>
          </p:cNvPr>
          <p:cNvSpPr>
            <a:spLocks noGrp="1"/>
          </p:cNvSpPr>
          <p:nvPr>
            <p:ph idx="1"/>
          </p:nvPr>
        </p:nvSpPr>
        <p:spPr>
          <a:xfrm>
            <a:off x="1179226" y="3092970"/>
            <a:ext cx="9833548" cy="2693976"/>
          </a:xfrm>
        </p:spPr>
        <p:txBody>
          <a:bodyPr>
            <a:normAutofit/>
          </a:bodyPr>
          <a:lstStyle/>
          <a:p>
            <a:pPr marL="457200" indent="-457200">
              <a:buFont typeface="+mj-lt"/>
              <a:buAutoNum type="arabicPeriod"/>
            </a:pPr>
            <a:r>
              <a:rPr lang="en-US" sz="2000" dirty="0">
                <a:solidFill>
                  <a:srgbClr val="000000"/>
                </a:solidFill>
                <a:latin typeface="Times New Roman" panose="02020603050405020304" pitchFamily="18" charset="0"/>
                <a:cs typeface="Times New Roman" panose="02020603050405020304" pitchFamily="18" charset="0"/>
              </a:rPr>
              <a:t>Random Forest builds multiple decision trees and merges them together to get a more accurate and stable prediction.</a:t>
            </a:r>
          </a:p>
          <a:p>
            <a:pPr marL="457200" indent="-457200">
              <a:buFont typeface="+mj-lt"/>
              <a:buAutoNum type="arabicPeriod"/>
            </a:pPr>
            <a:r>
              <a:rPr lang="en-US" sz="2000" dirty="0">
                <a:solidFill>
                  <a:srgbClr val="000000"/>
                </a:solidFill>
                <a:latin typeface="Times New Roman" panose="02020603050405020304" pitchFamily="18" charset="0"/>
                <a:cs typeface="Times New Roman" panose="02020603050405020304" pitchFamily="18" charset="0"/>
              </a:rPr>
              <a:t>The </a:t>
            </a:r>
            <a:r>
              <a:rPr lang="en-US" sz="2000" b="1" dirty="0">
                <a:solidFill>
                  <a:srgbClr val="000000"/>
                </a:solidFill>
                <a:latin typeface="Times New Roman" panose="02020603050405020304" pitchFamily="18" charset="0"/>
                <a:cs typeface="Times New Roman" panose="02020603050405020304" pitchFamily="18" charset="0"/>
              </a:rPr>
              <a:t>random forest</a:t>
            </a:r>
            <a:r>
              <a:rPr lang="en-US" sz="2000" dirty="0">
                <a:solidFill>
                  <a:srgbClr val="000000"/>
                </a:solidFill>
                <a:latin typeface="Times New Roman" panose="02020603050405020304" pitchFamily="18" charset="0"/>
                <a:cs typeface="Times New Roman" panose="02020603050405020304" pitchFamily="18" charset="0"/>
              </a:rPr>
              <a:t> is a classification algorithm consisting of many decisions trees. </a:t>
            </a:r>
          </a:p>
          <a:p>
            <a:pPr marL="457200" indent="-457200">
              <a:buFont typeface="+mj-lt"/>
              <a:buAutoNum type="arabicPeriod"/>
            </a:pPr>
            <a:r>
              <a:rPr lang="en-US" sz="2000" dirty="0">
                <a:solidFill>
                  <a:srgbClr val="000000"/>
                </a:solidFill>
                <a:latin typeface="Times New Roman" panose="02020603050405020304" pitchFamily="18" charset="0"/>
                <a:cs typeface="Times New Roman" panose="02020603050405020304" pitchFamily="18" charset="0"/>
              </a:rPr>
              <a:t>Training Accuracy: 100</a:t>
            </a:r>
          </a:p>
          <a:p>
            <a:pPr marL="457200" indent="-457200">
              <a:buFont typeface="+mj-lt"/>
              <a:buAutoNum type="arabicPeriod"/>
            </a:pPr>
            <a:r>
              <a:rPr lang="en-US" sz="2000" dirty="0">
                <a:solidFill>
                  <a:srgbClr val="000000"/>
                </a:solidFill>
                <a:latin typeface="Times New Roman" panose="02020603050405020304" pitchFamily="18" charset="0"/>
                <a:cs typeface="Times New Roman" panose="02020603050405020304" pitchFamily="18" charset="0"/>
              </a:rPr>
              <a:t>Training Error: 0</a:t>
            </a:r>
          </a:p>
          <a:p>
            <a:pPr marL="457200" indent="-457200">
              <a:buFont typeface="+mj-lt"/>
              <a:buAutoNum type="arabicPeriod"/>
            </a:pPr>
            <a:r>
              <a:rPr lang="en-US" sz="2000" dirty="0">
                <a:solidFill>
                  <a:srgbClr val="000000"/>
                </a:solidFill>
                <a:latin typeface="Times New Roman" panose="02020603050405020304" pitchFamily="18" charset="0"/>
                <a:cs typeface="Times New Roman" panose="02020603050405020304" pitchFamily="18" charset="0"/>
              </a:rPr>
              <a:t>Testing Accuracy: 100	</a:t>
            </a:r>
          </a:p>
          <a:p>
            <a:pPr marL="457200" indent="-457200">
              <a:buFont typeface="+mj-lt"/>
              <a:buAutoNum type="arabicPeriod"/>
            </a:pPr>
            <a:r>
              <a:rPr lang="en-US" sz="2000" dirty="0">
                <a:solidFill>
                  <a:srgbClr val="000000"/>
                </a:solidFill>
                <a:latin typeface="Times New Roman" panose="02020603050405020304" pitchFamily="18" charset="0"/>
                <a:cs typeface="Times New Roman" panose="02020603050405020304" pitchFamily="18" charset="0"/>
              </a:rPr>
              <a:t>Testing Error:  0</a:t>
            </a:r>
          </a:p>
          <a:p>
            <a:endParaRPr lang="en-US" sz="2000" dirty="0">
              <a:solidFill>
                <a:srgbClr val="000000"/>
              </a:solidFill>
            </a:endParaRPr>
          </a:p>
          <a:p>
            <a:endParaRPr lang="en-US" sz="2000" dirty="0">
              <a:solidFill>
                <a:srgbClr val="000000"/>
              </a:solidFill>
            </a:endParaRPr>
          </a:p>
          <a:p>
            <a:endParaRPr lang="en-US" sz="2000" dirty="0">
              <a:solidFill>
                <a:srgbClr val="000000"/>
              </a:solidFill>
            </a:endParaRPr>
          </a:p>
        </p:txBody>
      </p:sp>
    </p:spTree>
    <p:extLst>
      <p:ext uri="{BB962C8B-B14F-4D97-AF65-F5344CB8AC3E}">
        <p14:creationId xmlns:p14="http://schemas.microsoft.com/office/powerpoint/2010/main" val="3900187366"/>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C8A8A478-2172-4D8F-961C-F3A2377CA3CC}"/>
              </a:ext>
            </a:extLst>
          </p:cNvPr>
          <p:cNvSpPr>
            <a:spLocks noGrp="1"/>
          </p:cNvSpPr>
          <p:nvPr>
            <p:ph type="title"/>
          </p:nvPr>
        </p:nvSpPr>
        <p:spPr>
          <a:xfrm>
            <a:off x="1179226" y="826680"/>
            <a:ext cx="9833548" cy="1325563"/>
          </a:xfrm>
        </p:spPr>
        <p:txBody>
          <a:bodyPr>
            <a:normAutofit/>
          </a:bodyPr>
          <a:lstStyle/>
          <a:p>
            <a:pPr algn="ctr"/>
            <a:r>
              <a:rPr lang="en-US" sz="4000">
                <a:solidFill>
                  <a:srgbClr val="FFFFFF"/>
                </a:solidFill>
                <a:latin typeface="Times New Roman" panose="02020603050405020304" pitchFamily="18" charset="0"/>
                <a:cs typeface="Times New Roman" panose="02020603050405020304" pitchFamily="18" charset="0"/>
              </a:rPr>
              <a:t>Boosting</a:t>
            </a:r>
          </a:p>
        </p:txBody>
      </p:sp>
      <p:sp>
        <p:nvSpPr>
          <p:cNvPr id="3" name="Content Placeholder 2">
            <a:extLst>
              <a:ext uri="{FF2B5EF4-FFF2-40B4-BE49-F238E27FC236}">
                <a16:creationId xmlns:a16="http://schemas.microsoft.com/office/drawing/2014/main" id="{56D090DE-1B10-42A1-8259-D1943381E2C3}"/>
              </a:ext>
            </a:extLst>
          </p:cNvPr>
          <p:cNvSpPr>
            <a:spLocks noGrp="1"/>
          </p:cNvSpPr>
          <p:nvPr>
            <p:ph idx="1"/>
          </p:nvPr>
        </p:nvSpPr>
        <p:spPr>
          <a:xfrm>
            <a:off x="1179226" y="3092970"/>
            <a:ext cx="9833548" cy="2693976"/>
          </a:xfrm>
        </p:spPr>
        <p:txBody>
          <a:bodyPr>
            <a:normAutofit/>
          </a:bodyPr>
          <a:lstStyle/>
          <a:p>
            <a:pPr marL="457200" indent="-457200">
              <a:buFont typeface="+mj-lt"/>
              <a:buAutoNum type="arabicPeriod"/>
            </a:pPr>
            <a:r>
              <a:rPr lang="en-US" sz="2000" dirty="0">
                <a:solidFill>
                  <a:srgbClr val="000000"/>
                </a:solidFill>
                <a:latin typeface="Times New Roman" panose="02020603050405020304" pitchFamily="18" charset="0"/>
                <a:cs typeface="Times New Roman" panose="02020603050405020304" pitchFamily="18" charset="0"/>
              </a:rPr>
              <a:t>It  is an ensemble method for improving the model predictions of any given learning algorithm</a:t>
            </a:r>
          </a:p>
          <a:p>
            <a:pPr marL="457200" indent="-457200">
              <a:buFont typeface="+mj-lt"/>
              <a:buAutoNum type="arabicPeriod"/>
            </a:pPr>
            <a:r>
              <a:rPr lang="en-US" sz="2000" dirty="0">
                <a:solidFill>
                  <a:srgbClr val="000000"/>
                </a:solidFill>
                <a:latin typeface="Times New Roman" panose="02020603050405020304" pitchFamily="18" charset="0"/>
                <a:cs typeface="Times New Roman" panose="02020603050405020304" pitchFamily="18" charset="0"/>
              </a:rPr>
              <a:t>The idea of </a:t>
            </a:r>
            <a:r>
              <a:rPr lang="en-US" sz="2000" b="1" dirty="0">
                <a:solidFill>
                  <a:srgbClr val="000000"/>
                </a:solidFill>
                <a:latin typeface="Times New Roman" panose="02020603050405020304" pitchFamily="18" charset="0"/>
                <a:cs typeface="Times New Roman" panose="02020603050405020304" pitchFamily="18" charset="0"/>
              </a:rPr>
              <a:t>boosting</a:t>
            </a:r>
            <a:r>
              <a:rPr lang="en-US" sz="2000" dirty="0">
                <a:solidFill>
                  <a:srgbClr val="000000"/>
                </a:solidFill>
                <a:latin typeface="Times New Roman" panose="02020603050405020304" pitchFamily="18" charset="0"/>
                <a:cs typeface="Times New Roman" panose="02020603050405020304" pitchFamily="18" charset="0"/>
              </a:rPr>
              <a:t> is to train weak learners sequentially, each trying to correct its predecessor.</a:t>
            </a:r>
          </a:p>
          <a:p>
            <a:pPr marL="457200" indent="-457200">
              <a:buFont typeface="+mj-lt"/>
              <a:buAutoNum type="arabicPeriod"/>
            </a:pPr>
            <a:r>
              <a:rPr lang="en-US" sz="2000" dirty="0">
                <a:solidFill>
                  <a:srgbClr val="000000"/>
                </a:solidFill>
                <a:latin typeface="Times New Roman" panose="02020603050405020304" pitchFamily="18" charset="0"/>
                <a:cs typeface="Times New Roman" panose="02020603050405020304" pitchFamily="18" charset="0"/>
              </a:rPr>
              <a:t>Test Error Rate: 100</a:t>
            </a:r>
          </a:p>
          <a:p>
            <a:pPr marL="0" indent="0">
              <a:buNone/>
            </a:pPr>
            <a:endParaRPr lang="en-US" sz="2000" dirty="0">
              <a:solidFill>
                <a:srgbClr val="000000"/>
              </a:solidFill>
              <a:latin typeface="Times New Roman" panose="02020603050405020304" pitchFamily="18" charset="0"/>
              <a:cs typeface="Times New Roman" panose="02020603050405020304" pitchFamily="18" charset="0"/>
            </a:endParaRPr>
          </a:p>
          <a:p>
            <a:endParaRPr lang="en-US" sz="2000" dirty="0">
              <a:solidFill>
                <a:srgbClr val="000000"/>
              </a:solidFill>
            </a:endParaRPr>
          </a:p>
        </p:txBody>
      </p:sp>
    </p:spTree>
    <p:extLst>
      <p:ext uri="{BB962C8B-B14F-4D97-AF65-F5344CB8AC3E}">
        <p14:creationId xmlns:p14="http://schemas.microsoft.com/office/powerpoint/2010/main" val="1384328070"/>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Picture 27">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877C053C-A7D0-4154-952B-A993F401677F}"/>
              </a:ext>
            </a:extLst>
          </p:cNvPr>
          <p:cNvSpPr>
            <a:spLocks noGrp="1"/>
          </p:cNvSpPr>
          <p:nvPr>
            <p:ph type="title"/>
          </p:nvPr>
        </p:nvSpPr>
        <p:spPr>
          <a:xfrm>
            <a:off x="1179226" y="826680"/>
            <a:ext cx="9833548" cy="1325563"/>
          </a:xfrm>
        </p:spPr>
        <p:txBody>
          <a:bodyPr>
            <a:normAutofit/>
          </a:bodyPr>
          <a:lstStyle/>
          <a:p>
            <a:pPr algn="ctr"/>
            <a:r>
              <a:rPr lang="en-US" sz="4000" dirty="0">
                <a:solidFill>
                  <a:srgbClr val="FFFFFF"/>
                </a:solidFill>
                <a:latin typeface="Times New Roman" panose="02020603050405020304" pitchFamily="18" charset="0"/>
                <a:cs typeface="Times New Roman" panose="02020603050405020304" pitchFamily="18" charset="0"/>
              </a:rPr>
              <a:t>Naïve Bayes Classifier</a:t>
            </a:r>
          </a:p>
        </p:txBody>
      </p:sp>
      <p:sp>
        <p:nvSpPr>
          <p:cNvPr id="3" name="Content Placeholder 2">
            <a:extLst>
              <a:ext uri="{FF2B5EF4-FFF2-40B4-BE49-F238E27FC236}">
                <a16:creationId xmlns:a16="http://schemas.microsoft.com/office/drawing/2014/main" id="{05EB36F5-B159-479B-B139-803462B7F02C}"/>
              </a:ext>
            </a:extLst>
          </p:cNvPr>
          <p:cNvSpPr>
            <a:spLocks noGrp="1"/>
          </p:cNvSpPr>
          <p:nvPr>
            <p:ph idx="1"/>
          </p:nvPr>
        </p:nvSpPr>
        <p:spPr>
          <a:xfrm>
            <a:off x="1179226" y="3092970"/>
            <a:ext cx="9833548" cy="2693976"/>
          </a:xfrm>
        </p:spPr>
        <p:txBody>
          <a:bodyPr>
            <a:normAutofit lnSpcReduction="10000"/>
          </a:bodyPr>
          <a:lstStyle/>
          <a:p>
            <a:pPr marL="457200" indent="-457200">
              <a:buFont typeface="+mj-lt"/>
              <a:buAutoNum type="arabicPeriod"/>
            </a:pPr>
            <a:r>
              <a:rPr lang="en-US" sz="2000" dirty="0">
                <a:solidFill>
                  <a:srgbClr val="000000"/>
                </a:solidFill>
                <a:latin typeface="Times New Roman" panose="02020603050405020304" pitchFamily="18" charset="0"/>
                <a:cs typeface="Times New Roman" panose="02020603050405020304" pitchFamily="18" charset="0"/>
              </a:rPr>
              <a:t>It is a classification technique based on Bayes’ Theorem with an assumption of independence among predictors</a:t>
            </a:r>
          </a:p>
          <a:p>
            <a:pPr marL="457200" indent="-457200">
              <a:buFont typeface="+mj-lt"/>
              <a:buAutoNum type="arabicPeriod"/>
            </a:pPr>
            <a:r>
              <a:rPr lang="en-US" sz="2000" dirty="0">
                <a:solidFill>
                  <a:srgbClr val="000000"/>
                </a:solidFill>
                <a:latin typeface="Times New Roman" panose="02020603050405020304" pitchFamily="18" charset="0"/>
                <a:cs typeface="Times New Roman" panose="02020603050405020304" pitchFamily="18" charset="0"/>
              </a:rPr>
              <a:t>It is fast classification algorithm, which is suitable for a large chunk of data. </a:t>
            </a:r>
          </a:p>
          <a:p>
            <a:r>
              <a:rPr lang="en-US" sz="2100" dirty="0">
                <a:solidFill>
                  <a:srgbClr val="000000"/>
                </a:solidFill>
                <a:latin typeface="Times New Roman" panose="02020603050405020304" pitchFamily="18" charset="0"/>
                <a:cs typeface="Times New Roman" panose="02020603050405020304" pitchFamily="18" charset="0"/>
              </a:rPr>
              <a:t>Training Accuracy: 89.78447</a:t>
            </a:r>
            <a:endParaRPr lang="en-IN" sz="2100" dirty="0">
              <a:solidFill>
                <a:srgbClr val="000000"/>
              </a:solidFill>
              <a:latin typeface="Times New Roman" panose="02020603050405020304" pitchFamily="18" charset="0"/>
              <a:cs typeface="Times New Roman" panose="02020603050405020304" pitchFamily="18" charset="0"/>
            </a:endParaRPr>
          </a:p>
          <a:p>
            <a:r>
              <a:rPr lang="en-US" sz="2100" dirty="0">
                <a:solidFill>
                  <a:srgbClr val="000000"/>
                </a:solidFill>
                <a:latin typeface="Times New Roman" panose="02020603050405020304" pitchFamily="18" charset="0"/>
                <a:cs typeface="Times New Roman" panose="02020603050405020304" pitchFamily="18" charset="0"/>
              </a:rPr>
              <a:t>Training Error: 10.21553</a:t>
            </a:r>
            <a:endParaRPr lang="en-IN" sz="2100" dirty="0">
              <a:solidFill>
                <a:srgbClr val="000000"/>
              </a:solidFill>
              <a:latin typeface="Times New Roman" panose="02020603050405020304" pitchFamily="18" charset="0"/>
              <a:cs typeface="Times New Roman" panose="02020603050405020304" pitchFamily="18" charset="0"/>
            </a:endParaRPr>
          </a:p>
          <a:p>
            <a:r>
              <a:rPr lang="en-US" sz="2100" dirty="0">
                <a:solidFill>
                  <a:srgbClr val="000000"/>
                </a:solidFill>
                <a:latin typeface="Times New Roman" panose="02020603050405020304" pitchFamily="18" charset="0"/>
                <a:cs typeface="Times New Roman" panose="02020603050405020304" pitchFamily="18" charset="0"/>
              </a:rPr>
              <a:t>Testing Accuracy: 90.63361</a:t>
            </a:r>
            <a:endParaRPr lang="en-IN" sz="2100" dirty="0">
              <a:solidFill>
                <a:srgbClr val="000000"/>
              </a:solidFill>
              <a:latin typeface="Times New Roman" panose="02020603050405020304" pitchFamily="18" charset="0"/>
              <a:cs typeface="Times New Roman" panose="02020603050405020304" pitchFamily="18" charset="0"/>
            </a:endParaRPr>
          </a:p>
          <a:p>
            <a:r>
              <a:rPr lang="en-US" sz="2100" dirty="0">
                <a:solidFill>
                  <a:srgbClr val="000000"/>
                </a:solidFill>
                <a:latin typeface="Times New Roman" panose="02020603050405020304" pitchFamily="18" charset="0"/>
                <a:cs typeface="Times New Roman" panose="02020603050405020304" pitchFamily="18" charset="0"/>
              </a:rPr>
              <a:t>Testing error: 9.366391</a:t>
            </a:r>
            <a:endParaRPr lang="en-IN" sz="2100" dirty="0">
              <a:solidFill>
                <a:srgbClr val="000000"/>
              </a:solidFill>
              <a:latin typeface="Times New Roman" panose="02020603050405020304" pitchFamily="18" charset="0"/>
              <a:cs typeface="Times New Roman" panose="02020603050405020304" pitchFamily="18" charset="0"/>
            </a:endParaRPr>
          </a:p>
          <a:p>
            <a:pPr marL="0" indent="0">
              <a:buNone/>
            </a:pPr>
            <a:endParaRPr lang="en-US" sz="2000" dirty="0">
              <a:solidFill>
                <a:srgbClr val="000000"/>
              </a:solidFill>
              <a:latin typeface="Times New Roman" panose="02020603050405020304" pitchFamily="18" charset="0"/>
              <a:cs typeface="Times New Roman" panose="02020603050405020304" pitchFamily="18" charset="0"/>
            </a:endParaRPr>
          </a:p>
          <a:p>
            <a:pPr marL="457200" indent="-457200">
              <a:buFont typeface="+mj-lt"/>
              <a:buAutoNum type="arabicPeriod"/>
            </a:pPr>
            <a:endParaRPr lang="en-US" sz="2000"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17576520"/>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B41D209A-9664-42E2-BBE8-D917B58587BB}"/>
              </a:ext>
            </a:extLst>
          </p:cNvPr>
          <p:cNvSpPr>
            <a:spLocks noGrp="1"/>
          </p:cNvSpPr>
          <p:nvPr>
            <p:ph type="title"/>
          </p:nvPr>
        </p:nvSpPr>
        <p:spPr>
          <a:xfrm>
            <a:off x="1179226" y="826680"/>
            <a:ext cx="9833548" cy="1325563"/>
          </a:xfrm>
        </p:spPr>
        <p:txBody>
          <a:bodyPr>
            <a:normAutofit/>
          </a:bodyPr>
          <a:lstStyle/>
          <a:p>
            <a:pPr algn="ctr"/>
            <a:r>
              <a:rPr lang="en-US" sz="4000">
                <a:solidFill>
                  <a:srgbClr val="FFFFFF"/>
                </a:solidFill>
              </a:rPr>
              <a:t>Support Vector Machine using Linear Kernel with different costs(best case)</a:t>
            </a:r>
          </a:p>
        </p:txBody>
      </p:sp>
      <p:sp>
        <p:nvSpPr>
          <p:cNvPr id="3" name="Content Placeholder 2">
            <a:extLst>
              <a:ext uri="{FF2B5EF4-FFF2-40B4-BE49-F238E27FC236}">
                <a16:creationId xmlns:a16="http://schemas.microsoft.com/office/drawing/2014/main" id="{C023FDB7-664C-4B83-B624-E010446BBCC6}"/>
              </a:ext>
            </a:extLst>
          </p:cNvPr>
          <p:cNvSpPr>
            <a:spLocks noGrp="1"/>
          </p:cNvSpPr>
          <p:nvPr>
            <p:ph idx="1"/>
          </p:nvPr>
        </p:nvSpPr>
        <p:spPr>
          <a:xfrm>
            <a:off x="1179226" y="3092970"/>
            <a:ext cx="9833548" cy="2693976"/>
          </a:xfrm>
        </p:spPr>
        <p:txBody>
          <a:bodyPr>
            <a:normAutofit/>
          </a:bodyPr>
          <a:lstStyle/>
          <a:p>
            <a:pPr marL="514350" indent="-514350">
              <a:buFont typeface="+mj-lt"/>
              <a:buAutoNum type="arabicPeriod"/>
            </a:pPr>
            <a:r>
              <a:rPr lang="en-US" sz="2000" dirty="0">
                <a:solidFill>
                  <a:srgbClr val="000000"/>
                </a:solidFill>
                <a:latin typeface="Times New Roman" panose="02020603050405020304" pitchFamily="18" charset="0"/>
                <a:cs typeface="Times New Roman" panose="02020603050405020304" pitchFamily="18" charset="0"/>
              </a:rPr>
              <a:t>SVM is a supervised learning algorithm that can be used for both classification and regression challenges.</a:t>
            </a:r>
          </a:p>
          <a:p>
            <a:r>
              <a:rPr lang="en-US" sz="2000" dirty="0">
                <a:solidFill>
                  <a:srgbClr val="000000"/>
                </a:solidFill>
                <a:latin typeface="Times New Roman" panose="02020603050405020304" pitchFamily="18" charset="0"/>
                <a:cs typeface="Times New Roman" panose="02020603050405020304" pitchFamily="18" charset="0"/>
              </a:rPr>
              <a:t>Training Accuracy: 96.75229</a:t>
            </a:r>
            <a:endParaRPr lang="en-IN" sz="2000" dirty="0">
              <a:solidFill>
                <a:srgbClr val="000000"/>
              </a:solidFill>
              <a:latin typeface="Times New Roman" panose="02020603050405020304" pitchFamily="18" charset="0"/>
              <a:cs typeface="Times New Roman" panose="02020603050405020304" pitchFamily="18" charset="0"/>
            </a:endParaRPr>
          </a:p>
          <a:p>
            <a:r>
              <a:rPr lang="en-US" sz="2000" dirty="0">
                <a:solidFill>
                  <a:srgbClr val="000000"/>
                </a:solidFill>
                <a:latin typeface="Times New Roman" panose="02020603050405020304" pitchFamily="18" charset="0"/>
                <a:cs typeface="Times New Roman" panose="02020603050405020304" pitchFamily="18" charset="0"/>
              </a:rPr>
              <a:t>Training Error: 3.247712</a:t>
            </a:r>
            <a:endParaRPr lang="en-IN" sz="2000" dirty="0">
              <a:solidFill>
                <a:srgbClr val="000000"/>
              </a:solidFill>
              <a:latin typeface="Times New Roman" panose="02020603050405020304" pitchFamily="18" charset="0"/>
              <a:cs typeface="Times New Roman" panose="02020603050405020304" pitchFamily="18" charset="0"/>
            </a:endParaRPr>
          </a:p>
          <a:p>
            <a:r>
              <a:rPr lang="en-US" sz="2000" dirty="0">
                <a:solidFill>
                  <a:srgbClr val="000000"/>
                </a:solidFill>
                <a:latin typeface="Times New Roman" panose="02020603050405020304" pitchFamily="18" charset="0"/>
                <a:cs typeface="Times New Roman" panose="02020603050405020304" pitchFamily="18" charset="0"/>
              </a:rPr>
              <a:t>Testing Accuracy: 97.03857</a:t>
            </a:r>
            <a:endParaRPr lang="en-IN" sz="2000" dirty="0">
              <a:solidFill>
                <a:srgbClr val="000000"/>
              </a:solidFill>
              <a:latin typeface="Times New Roman" panose="02020603050405020304" pitchFamily="18" charset="0"/>
              <a:cs typeface="Times New Roman" panose="02020603050405020304" pitchFamily="18" charset="0"/>
            </a:endParaRPr>
          </a:p>
          <a:p>
            <a:r>
              <a:rPr lang="en-US" sz="2000" dirty="0">
                <a:solidFill>
                  <a:srgbClr val="000000"/>
                </a:solidFill>
                <a:latin typeface="Times New Roman" panose="02020603050405020304" pitchFamily="18" charset="0"/>
                <a:cs typeface="Times New Roman" panose="02020603050405020304" pitchFamily="18" charset="0"/>
              </a:rPr>
              <a:t>Testing error: 2.961433</a:t>
            </a:r>
            <a:endParaRPr lang="en-IN" sz="2000" dirty="0">
              <a:solidFill>
                <a:srgbClr val="000000"/>
              </a:solidFill>
              <a:latin typeface="Times New Roman" panose="02020603050405020304" pitchFamily="18" charset="0"/>
              <a:cs typeface="Times New Roman" panose="02020603050405020304" pitchFamily="18" charset="0"/>
            </a:endParaRPr>
          </a:p>
          <a:p>
            <a:pPr marL="457200" indent="-457200">
              <a:buFont typeface="+mj-lt"/>
              <a:buAutoNum type="arabicPeriod"/>
            </a:pPr>
            <a:endParaRPr lang="en-US" sz="2000" dirty="0">
              <a:solidFill>
                <a:srgbClr val="000000"/>
              </a:solidFill>
              <a:latin typeface="Times New Roman" panose="02020603050405020304" pitchFamily="18" charset="0"/>
              <a:cs typeface="Times New Roman" panose="02020603050405020304" pitchFamily="18" charset="0"/>
            </a:endParaRPr>
          </a:p>
          <a:p>
            <a:pPr marL="0" indent="0">
              <a:buNone/>
            </a:pPr>
            <a:endParaRPr lang="en-US" sz="2000" dirty="0">
              <a:solidFill>
                <a:srgbClr val="000000"/>
              </a:solidFill>
            </a:endParaRPr>
          </a:p>
          <a:p>
            <a:pPr marL="514350" indent="-514350">
              <a:buFont typeface="+mj-lt"/>
              <a:buAutoNum type="arabicPeriod"/>
            </a:pPr>
            <a:endParaRPr lang="en-US" sz="2000" dirty="0">
              <a:solidFill>
                <a:srgbClr val="000000"/>
              </a:solidFill>
            </a:endParaRPr>
          </a:p>
        </p:txBody>
      </p:sp>
    </p:spTree>
    <p:extLst>
      <p:ext uri="{BB962C8B-B14F-4D97-AF65-F5344CB8AC3E}">
        <p14:creationId xmlns:p14="http://schemas.microsoft.com/office/powerpoint/2010/main" val="2643433068"/>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 name="Rectangle 48">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 name="Picture 50">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FA685A75-5AA0-413B-B11D-B40B8B3EB2B7}"/>
              </a:ext>
            </a:extLst>
          </p:cNvPr>
          <p:cNvSpPr>
            <a:spLocks noGrp="1"/>
          </p:cNvSpPr>
          <p:nvPr>
            <p:ph type="title"/>
          </p:nvPr>
        </p:nvSpPr>
        <p:spPr>
          <a:xfrm>
            <a:off x="1179226" y="826680"/>
            <a:ext cx="9833548" cy="1325563"/>
          </a:xfrm>
        </p:spPr>
        <p:txBody>
          <a:bodyPr>
            <a:normAutofit/>
          </a:bodyPr>
          <a:lstStyle/>
          <a:p>
            <a:pPr algn="ctr"/>
            <a:r>
              <a:rPr lang="en-US" sz="4000">
                <a:solidFill>
                  <a:srgbClr val="FFFFFF"/>
                </a:solidFill>
              </a:rPr>
              <a:t>Support Vector Machine using Radial Kernel with different costs and gammas(best case)</a:t>
            </a:r>
          </a:p>
        </p:txBody>
      </p:sp>
      <p:sp>
        <p:nvSpPr>
          <p:cNvPr id="3" name="Content Placeholder 2">
            <a:extLst>
              <a:ext uri="{FF2B5EF4-FFF2-40B4-BE49-F238E27FC236}">
                <a16:creationId xmlns:a16="http://schemas.microsoft.com/office/drawing/2014/main" id="{0B6FF1D9-68E6-4588-8627-DE5BB96B4DAE}"/>
              </a:ext>
            </a:extLst>
          </p:cNvPr>
          <p:cNvSpPr>
            <a:spLocks noGrp="1"/>
          </p:cNvSpPr>
          <p:nvPr>
            <p:ph idx="1"/>
          </p:nvPr>
        </p:nvSpPr>
        <p:spPr>
          <a:xfrm>
            <a:off x="1179226" y="3092970"/>
            <a:ext cx="9833548" cy="2693976"/>
          </a:xfrm>
        </p:spPr>
        <p:txBody>
          <a:bodyPr>
            <a:normAutofit/>
          </a:bodyPr>
          <a:lstStyle/>
          <a:p>
            <a:r>
              <a:rPr lang="en-US" sz="2000" dirty="0">
                <a:solidFill>
                  <a:srgbClr val="000000"/>
                </a:solidFill>
                <a:latin typeface="Times New Roman" panose="02020603050405020304" pitchFamily="18" charset="0"/>
                <a:cs typeface="Times New Roman" panose="02020603050405020304" pitchFamily="18" charset="0"/>
              </a:rPr>
              <a:t>Training Accuracy: 99.17331</a:t>
            </a:r>
            <a:endParaRPr lang="en-IN" sz="2000" dirty="0">
              <a:solidFill>
                <a:srgbClr val="000000"/>
              </a:solidFill>
              <a:latin typeface="Times New Roman" panose="02020603050405020304" pitchFamily="18" charset="0"/>
              <a:cs typeface="Times New Roman" panose="02020603050405020304" pitchFamily="18" charset="0"/>
            </a:endParaRPr>
          </a:p>
          <a:p>
            <a:r>
              <a:rPr lang="en-US" sz="2000" dirty="0">
                <a:solidFill>
                  <a:srgbClr val="000000"/>
                </a:solidFill>
                <a:latin typeface="Times New Roman" panose="02020603050405020304" pitchFamily="18" charset="0"/>
                <a:cs typeface="Times New Roman" panose="02020603050405020304" pitchFamily="18" charset="0"/>
              </a:rPr>
              <a:t>Training Error: 0.8266903</a:t>
            </a:r>
            <a:endParaRPr lang="en-IN" sz="2000" dirty="0">
              <a:solidFill>
                <a:srgbClr val="000000"/>
              </a:solidFill>
              <a:latin typeface="Times New Roman" panose="02020603050405020304" pitchFamily="18" charset="0"/>
              <a:cs typeface="Times New Roman" panose="02020603050405020304" pitchFamily="18" charset="0"/>
            </a:endParaRPr>
          </a:p>
          <a:p>
            <a:r>
              <a:rPr lang="en-US" sz="2000" dirty="0">
                <a:solidFill>
                  <a:srgbClr val="000000"/>
                </a:solidFill>
                <a:latin typeface="Times New Roman" panose="02020603050405020304" pitchFamily="18" charset="0"/>
                <a:cs typeface="Times New Roman" panose="02020603050405020304" pitchFamily="18" charset="0"/>
              </a:rPr>
              <a:t>Testing Accuracy: 98.62259</a:t>
            </a:r>
            <a:endParaRPr lang="en-IN" sz="2000" dirty="0">
              <a:solidFill>
                <a:srgbClr val="000000"/>
              </a:solidFill>
              <a:latin typeface="Times New Roman" panose="02020603050405020304" pitchFamily="18" charset="0"/>
              <a:cs typeface="Times New Roman" panose="02020603050405020304" pitchFamily="18" charset="0"/>
            </a:endParaRPr>
          </a:p>
          <a:p>
            <a:r>
              <a:rPr lang="en-US" sz="2000" dirty="0">
                <a:solidFill>
                  <a:srgbClr val="000000"/>
                </a:solidFill>
                <a:latin typeface="Times New Roman" panose="02020603050405020304" pitchFamily="18" charset="0"/>
                <a:cs typeface="Times New Roman" panose="02020603050405020304" pitchFamily="18" charset="0"/>
              </a:rPr>
              <a:t>Testing error: 1.37741</a:t>
            </a:r>
            <a:endParaRPr lang="en-IN" sz="2000" dirty="0">
              <a:solidFill>
                <a:srgbClr val="000000"/>
              </a:solidFill>
              <a:latin typeface="Times New Roman" panose="02020603050405020304" pitchFamily="18" charset="0"/>
              <a:cs typeface="Times New Roman" panose="02020603050405020304" pitchFamily="18" charset="0"/>
            </a:endParaRPr>
          </a:p>
          <a:p>
            <a:pPr marL="0" indent="0">
              <a:buNone/>
            </a:pPr>
            <a:endParaRPr lang="en-US" sz="2000"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2870273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9" name="Picture 48">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A303BF24-98E1-423F-90E0-DD672A65321A}"/>
              </a:ext>
            </a:extLst>
          </p:cNvPr>
          <p:cNvSpPr>
            <a:spLocks noGrp="1"/>
          </p:cNvSpPr>
          <p:nvPr>
            <p:ph type="title"/>
          </p:nvPr>
        </p:nvSpPr>
        <p:spPr>
          <a:xfrm>
            <a:off x="1179226" y="826680"/>
            <a:ext cx="9833548" cy="1325563"/>
          </a:xfrm>
        </p:spPr>
        <p:txBody>
          <a:bodyPr>
            <a:normAutofit/>
          </a:bodyPr>
          <a:lstStyle/>
          <a:p>
            <a:pPr algn="ctr"/>
            <a:r>
              <a:rPr lang="en-US" sz="3700">
                <a:solidFill>
                  <a:srgbClr val="FFFFFF"/>
                </a:solidFill>
              </a:rPr>
              <a:t>Support Vector Machine using Polynomial Kernel with different costs and gammas(best case)</a:t>
            </a:r>
          </a:p>
        </p:txBody>
      </p:sp>
      <p:sp>
        <p:nvSpPr>
          <p:cNvPr id="29" name="Content Placeholder 2">
            <a:extLst>
              <a:ext uri="{FF2B5EF4-FFF2-40B4-BE49-F238E27FC236}">
                <a16:creationId xmlns:a16="http://schemas.microsoft.com/office/drawing/2014/main" id="{8DD78D16-E83D-4378-A378-9B79423E7D70}"/>
              </a:ext>
            </a:extLst>
          </p:cNvPr>
          <p:cNvSpPr>
            <a:spLocks noGrp="1"/>
          </p:cNvSpPr>
          <p:nvPr>
            <p:ph idx="1"/>
          </p:nvPr>
        </p:nvSpPr>
        <p:spPr>
          <a:xfrm>
            <a:off x="1179226" y="3092970"/>
            <a:ext cx="9833548" cy="2693976"/>
          </a:xfrm>
        </p:spPr>
        <p:txBody>
          <a:bodyPr>
            <a:normAutofit/>
          </a:bodyPr>
          <a:lstStyle/>
          <a:p>
            <a:r>
              <a:rPr lang="en-US" sz="2000" dirty="0">
                <a:solidFill>
                  <a:srgbClr val="000000"/>
                </a:solidFill>
                <a:latin typeface="Times New Roman" panose="02020603050405020304" pitchFamily="18" charset="0"/>
                <a:cs typeface="Times New Roman" panose="02020603050405020304" pitchFamily="18" charset="0"/>
              </a:rPr>
              <a:t>Training Accuracy: 98.25805</a:t>
            </a:r>
            <a:endParaRPr lang="en-IN" sz="2000" dirty="0">
              <a:solidFill>
                <a:srgbClr val="000000"/>
              </a:solidFill>
              <a:latin typeface="Times New Roman" panose="02020603050405020304" pitchFamily="18" charset="0"/>
              <a:cs typeface="Times New Roman" panose="02020603050405020304" pitchFamily="18" charset="0"/>
            </a:endParaRPr>
          </a:p>
          <a:p>
            <a:r>
              <a:rPr lang="en-US" sz="2000" dirty="0">
                <a:solidFill>
                  <a:srgbClr val="000000"/>
                </a:solidFill>
                <a:latin typeface="Times New Roman" panose="02020603050405020304" pitchFamily="18" charset="0"/>
                <a:cs typeface="Times New Roman" panose="02020603050405020304" pitchFamily="18" charset="0"/>
              </a:rPr>
              <a:t>Training Error: 1.741955</a:t>
            </a:r>
            <a:endParaRPr lang="en-IN" sz="2000" dirty="0">
              <a:solidFill>
                <a:srgbClr val="000000"/>
              </a:solidFill>
              <a:latin typeface="Times New Roman" panose="02020603050405020304" pitchFamily="18" charset="0"/>
              <a:cs typeface="Times New Roman" panose="02020603050405020304" pitchFamily="18" charset="0"/>
            </a:endParaRPr>
          </a:p>
          <a:p>
            <a:r>
              <a:rPr lang="en-US" sz="2000" dirty="0">
                <a:solidFill>
                  <a:srgbClr val="000000"/>
                </a:solidFill>
                <a:latin typeface="Times New Roman" panose="02020603050405020304" pitchFamily="18" charset="0"/>
                <a:cs typeface="Times New Roman" panose="02020603050405020304" pitchFamily="18" charset="0"/>
              </a:rPr>
              <a:t>Testing Accuracy: 98.62259</a:t>
            </a:r>
            <a:endParaRPr lang="en-IN" sz="2000" dirty="0">
              <a:solidFill>
                <a:srgbClr val="000000"/>
              </a:solidFill>
              <a:latin typeface="Times New Roman" panose="02020603050405020304" pitchFamily="18" charset="0"/>
              <a:cs typeface="Times New Roman" panose="02020603050405020304" pitchFamily="18" charset="0"/>
            </a:endParaRPr>
          </a:p>
          <a:p>
            <a:r>
              <a:rPr lang="en-US" sz="2000" dirty="0">
                <a:solidFill>
                  <a:srgbClr val="000000"/>
                </a:solidFill>
                <a:latin typeface="Times New Roman" panose="02020603050405020304" pitchFamily="18" charset="0"/>
                <a:cs typeface="Times New Roman" panose="02020603050405020304" pitchFamily="18" charset="0"/>
              </a:rPr>
              <a:t>Testing error: 1.37741</a:t>
            </a:r>
            <a:endParaRPr lang="en-IN" sz="2000" dirty="0">
              <a:solidFill>
                <a:srgbClr val="000000"/>
              </a:solidFill>
              <a:latin typeface="Times New Roman" panose="02020603050405020304" pitchFamily="18" charset="0"/>
              <a:cs typeface="Times New Roman" panose="02020603050405020304" pitchFamily="18" charset="0"/>
            </a:endParaRPr>
          </a:p>
          <a:p>
            <a:endParaRPr lang="en-US" sz="2000" dirty="0">
              <a:solidFill>
                <a:srgbClr val="000000"/>
              </a:solidFill>
            </a:endParaRPr>
          </a:p>
        </p:txBody>
      </p:sp>
    </p:spTree>
    <p:extLst>
      <p:ext uri="{BB962C8B-B14F-4D97-AF65-F5344CB8AC3E}">
        <p14:creationId xmlns:p14="http://schemas.microsoft.com/office/powerpoint/2010/main" val="235835386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5" name="Rectangle 58">
            <a:extLst>
              <a:ext uri="{FF2B5EF4-FFF2-40B4-BE49-F238E27FC236}">
                <a16:creationId xmlns:a16="http://schemas.microsoft.com/office/drawing/2014/main" id="{D41CCBED-E4E1-4997-A072-94D325AE3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09599"/>
            <a:ext cx="12192000" cy="62484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4704929-0D32-4844-B856-336ECF177115}"/>
              </a:ext>
            </a:extLst>
          </p:cNvPr>
          <p:cNvSpPr>
            <a:spLocks noGrp="1"/>
          </p:cNvSpPr>
          <p:nvPr>
            <p:ph type="title"/>
          </p:nvPr>
        </p:nvSpPr>
        <p:spPr>
          <a:xfrm>
            <a:off x="804672" y="5434228"/>
            <a:ext cx="10640754" cy="775845"/>
          </a:xfrm>
        </p:spPr>
        <p:txBody>
          <a:bodyPr vert="horz" lIns="91440" tIns="45720" rIns="91440" bIns="45720" rtlCol="0" anchor="ctr">
            <a:normAutofit/>
          </a:bodyPr>
          <a:lstStyle/>
          <a:p>
            <a:r>
              <a:rPr lang="en-US" sz="4100" kern="1200" dirty="0">
                <a:solidFill>
                  <a:srgbClr val="FFFFFF"/>
                </a:solidFill>
                <a:latin typeface="+mj-lt"/>
                <a:ea typeface="+mj-ea"/>
                <a:cs typeface="+mj-cs"/>
              </a:rPr>
              <a:t>Comparison of multiple classification techniques</a:t>
            </a:r>
          </a:p>
        </p:txBody>
      </p:sp>
      <p:pic>
        <p:nvPicPr>
          <p:cNvPr id="66" name="Picture 60">
            <a:extLst>
              <a:ext uri="{FF2B5EF4-FFF2-40B4-BE49-F238E27FC236}">
                <a16:creationId xmlns:a16="http://schemas.microsoft.com/office/drawing/2014/main" id="{227F50A4-96DC-44F7-8805-D1713FA4CA4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45716" b="33968"/>
          <a:stretch/>
        </p:blipFill>
        <p:spPr>
          <a:xfrm flipV="1">
            <a:off x="0" y="4030580"/>
            <a:ext cx="12192000" cy="1393277"/>
          </a:xfrm>
          <a:custGeom>
            <a:avLst/>
            <a:gdLst>
              <a:gd name="connsiteX0" fmla="*/ 0 w 12192000"/>
              <a:gd name="connsiteY0" fmla="*/ 0 h 3049325"/>
              <a:gd name="connsiteX1" fmla="*/ 12192000 w 12192000"/>
              <a:gd name="connsiteY1" fmla="*/ 0 h 3049325"/>
              <a:gd name="connsiteX2" fmla="*/ 12192000 w 12192000"/>
              <a:gd name="connsiteY2" fmla="*/ 3049325 h 3049325"/>
              <a:gd name="connsiteX3" fmla="*/ 0 w 12192000"/>
              <a:gd name="connsiteY3" fmla="*/ 3049325 h 3049325"/>
            </a:gdLst>
            <a:ahLst/>
            <a:cxnLst>
              <a:cxn ang="0">
                <a:pos x="connsiteX0" y="connsiteY0"/>
              </a:cxn>
              <a:cxn ang="0">
                <a:pos x="connsiteX1" y="connsiteY1"/>
              </a:cxn>
              <a:cxn ang="0">
                <a:pos x="connsiteX2" y="connsiteY2"/>
              </a:cxn>
              <a:cxn ang="0">
                <a:pos x="connsiteX3" y="connsiteY3"/>
              </a:cxn>
            </a:cxnLst>
            <a:rect l="l" t="t" r="r" b="b"/>
            <a:pathLst>
              <a:path w="12192000" h="3049325">
                <a:moveTo>
                  <a:pt x="0" y="0"/>
                </a:moveTo>
                <a:lnTo>
                  <a:pt x="12192000" y="0"/>
                </a:lnTo>
                <a:lnTo>
                  <a:pt x="12192000" y="3049325"/>
                </a:lnTo>
                <a:lnTo>
                  <a:pt x="0" y="3049325"/>
                </a:lnTo>
                <a:close/>
              </a:path>
            </a:pathLst>
          </a:custGeom>
        </p:spPr>
      </p:pic>
      <p:sp>
        <p:nvSpPr>
          <p:cNvPr id="67" name="Rectangle 62">
            <a:extLst>
              <a:ext uri="{FF2B5EF4-FFF2-40B4-BE49-F238E27FC236}">
                <a16:creationId xmlns:a16="http://schemas.microsoft.com/office/drawing/2014/main" id="{7657922F-06FC-4A81-9EC2-4047535D13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417495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5" name="Table 12">
            <a:extLst>
              <a:ext uri="{FF2B5EF4-FFF2-40B4-BE49-F238E27FC236}">
                <a16:creationId xmlns:a16="http://schemas.microsoft.com/office/drawing/2014/main" id="{B2C4EB1C-0F53-4F6E-AB10-AE5640819968}"/>
              </a:ext>
            </a:extLst>
          </p:cNvPr>
          <p:cNvGraphicFramePr>
            <a:graphicFrameLocks/>
          </p:cNvGraphicFramePr>
          <p:nvPr>
            <p:extLst>
              <p:ext uri="{D42A27DB-BD31-4B8C-83A1-F6EECF244321}">
                <p14:modId xmlns:p14="http://schemas.microsoft.com/office/powerpoint/2010/main" val="1778804544"/>
              </p:ext>
            </p:extLst>
          </p:nvPr>
        </p:nvGraphicFramePr>
        <p:xfrm>
          <a:off x="566257" y="459128"/>
          <a:ext cx="10555907" cy="3516524"/>
        </p:xfrm>
        <a:graphic>
          <a:graphicData uri="http://schemas.openxmlformats.org/drawingml/2006/table">
            <a:tbl>
              <a:tblPr firstRow="1" bandRow="1">
                <a:tableStyleId>{8EC20E35-A176-4012-BC5E-935CFFF8708E}</a:tableStyleId>
              </a:tblPr>
              <a:tblGrid>
                <a:gridCol w="2880469">
                  <a:extLst>
                    <a:ext uri="{9D8B030D-6E8A-4147-A177-3AD203B41FA5}">
                      <a16:colId xmlns:a16="http://schemas.microsoft.com/office/drawing/2014/main" val="3371664689"/>
                    </a:ext>
                  </a:extLst>
                </a:gridCol>
                <a:gridCol w="1957324">
                  <a:extLst>
                    <a:ext uri="{9D8B030D-6E8A-4147-A177-3AD203B41FA5}">
                      <a16:colId xmlns:a16="http://schemas.microsoft.com/office/drawing/2014/main" val="2345937410"/>
                    </a:ext>
                  </a:extLst>
                </a:gridCol>
                <a:gridCol w="1880395">
                  <a:extLst>
                    <a:ext uri="{9D8B030D-6E8A-4147-A177-3AD203B41FA5}">
                      <a16:colId xmlns:a16="http://schemas.microsoft.com/office/drawing/2014/main" val="4163807560"/>
                    </a:ext>
                  </a:extLst>
                </a:gridCol>
                <a:gridCol w="1957324">
                  <a:extLst>
                    <a:ext uri="{9D8B030D-6E8A-4147-A177-3AD203B41FA5}">
                      <a16:colId xmlns:a16="http://schemas.microsoft.com/office/drawing/2014/main" val="3210441906"/>
                    </a:ext>
                  </a:extLst>
                </a:gridCol>
                <a:gridCol w="1880395">
                  <a:extLst>
                    <a:ext uri="{9D8B030D-6E8A-4147-A177-3AD203B41FA5}">
                      <a16:colId xmlns:a16="http://schemas.microsoft.com/office/drawing/2014/main" val="1072549254"/>
                    </a:ext>
                  </a:extLst>
                </a:gridCol>
              </a:tblGrid>
              <a:tr h="391755">
                <a:tc>
                  <a:txBody>
                    <a:bodyPr/>
                    <a:lstStyle/>
                    <a:p>
                      <a:r>
                        <a:rPr lang="en-US" sz="1700"/>
                        <a:t>Classification Method</a:t>
                      </a:r>
                    </a:p>
                  </a:txBody>
                  <a:tcPr marL="87337" marR="87337" marT="43668" marB="43668"/>
                </a:tc>
                <a:tc>
                  <a:txBody>
                    <a:bodyPr/>
                    <a:lstStyle/>
                    <a:p>
                      <a:r>
                        <a:rPr lang="en-US" sz="1700"/>
                        <a:t>Training Accuracy</a:t>
                      </a:r>
                    </a:p>
                  </a:txBody>
                  <a:tcPr marL="87337" marR="87337" marT="43668" marB="43668"/>
                </a:tc>
                <a:tc>
                  <a:txBody>
                    <a:bodyPr/>
                    <a:lstStyle/>
                    <a:p>
                      <a:r>
                        <a:rPr lang="en-US" sz="1700"/>
                        <a:t>Training Error</a:t>
                      </a:r>
                    </a:p>
                  </a:txBody>
                  <a:tcPr marL="87337" marR="87337" marT="43668" marB="43668"/>
                </a:tc>
                <a:tc>
                  <a:txBody>
                    <a:bodyPr/>
                    <a:lstStyle/>
                    <a:p>
                      <a:r>
                        <a:rPr lang="en-US" sz="1700"/>
                        <a:t>Testing Accuracy</a:t>
                      </a:r>
                    </a:p>
                  </a:txBody>
                  <a:tcPr marL="87337" marR="87337" marT="43668" marB="43668"/>
                </a:tc>
                <a:tc>
                  <a:txBody>
                    <a:bodyPr/>
                    <a:lstStyle/>
                    <a:p>
                      <a:r>
                        <a:rPr lang="en-US" sz="1700"/>
                        <a:t>Testing Error</a:t>
                      </a:r>
                    </a:p>
                  </a:txBody>
                  <a:tcPr marL="87337" marR="87337" marT="43668" marB="43668"/>
                </a:tc>
                <a:extLst>
                  <a:ext uri="{0D108BD9-81ED-4DB2-BD59-A6C34878D82A}">
                    <a16:rowId xmlns:a16="http://schemas.microsoft.com/office/drawing/2014/main" val="2452695139"/>
                  </a:ext>
                </a:extLst>
              </a:tr>
              <a:tr h="39175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700"/>
                        <a:t>Holdout Method</a:t>
                      </a:r>
                      <a:endParaRPr lang="en-US" sz="1700">
                        <a:latin typeface="Times New Roman" panose="02020603050405020304" pitchFamily="18" charset="0"/>
                        <a:cs typeface="Times New Roman" panose="02020603050405020304" pitchFamily="18" charset="0"/>
                      </a:endParaRPr>
                    </a:p>
                  </a:txBody>
                  <a:tcPr marL="87337" marR="87337" marT="43668" marB="43668"/>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98.34662</a:t>
                      </a:r>
                      <a:endParaRPr lang="en-US" sz="1600" dirty="0">
                        <a:latin typeface="Times New Roman" panose="02020603050405020304" pitchFamily="18" charset="0"/>
                        <a:cs typeface="Times New Roman" panose="02020603050405020304" pitchFamily="18" charset="0"/>
                      </a:endParaRPr>
                    </a:p>
                  </a:txBody>
                  <a:tcPr marL="87337" marR="87337" marT="43668" marB="43668"/>
                </a:tc>
                <a:tc>
                  <a:txBody>
                    <a:bodyPr/>
                    <a:lstStyle/>
                    <a:p>
                      <a:r>
                        <a:rPr lang="en-US" sz="1600" dirty="0"/>
                        <a:t>1.653381</a:t>
                      </a:r>
                    </a:p>
                  </a:txBody>
                  <a:tcPr marL="87337" marR="87337" marT="43668" marB="43668"/>
                </a:tc>
                <a:tc>
                  <a:txBody>
                    <a:bodyPr/>
                    <a:lstStyle/>
                    <a:p>
                      <a:r>
                        <a:rPr lang="en-US" sz="1600" dirty="0"/>
                        <a:t>97.79614</a:t>
                      </a:r>
                    </a:p>
                  </a:txBody>
                  <a:tcPr marL="87337" marR="87337" marT="43668" marB="43668"/>
                </a:tc>
                <a:tc>
                  <a:txBody>
                    <a:bodyPr/>
                    <a:lstStyle/>
                    <a:p>
                      <a:r>
                        <a:rPr lang="en-US" sz="1600" dirty="0"/>
                        <a:t>2.203817</a:t>
                      </a:r>
                    </a:p>
                  </a:txBody>
                  <a:tcPr marL="87337" marR="87337" marT="43668" marB="43668"/>
                </a:tc>
                <a:extLst>
                  <a:ext uri="{0D108BD9-81ED-4DB2-BD59-A6C34878D82A}">
                    <a16:rowId xmlns:a16="http://schemas.microsoft.com/office/drawing/2014/main" val="2945523338"/>
                  </a:ext>
                </a:extLst>
              </a:tr>
              <a:tr h="39175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700"/>
                        <a:t>Bagging</a:t>
                      </a:r>
                      <a:endParaRPr lang="en-IN" sz="1700">
                        <a:latin typeface="Times New Roman" panose="02020603050405020304" pitchFamily="18" charset="0"/>
                        <a:cs typeface="Times New Roman" panose="02020603050405020304" pitchFamily="18" charset="0"/>
                      </a:endParaRPr>
                    </a:p>
                  </a:txBody>
                  <a:tcPr marL="87337" marR="87337" marT="43668" marB="43668"/>
                </a:tc>
                <a:tc>
                  <a:txBody>
                    <a:bodyPr/>
                    <a:lstStyle/>
                    <a:p>
                      <a:r>
                        <a:rPr lang="en-US" sz="1600"/>
                        <a:t>100</a:t>
                      </a:r>
                    </a:p>
                  </a:txBody>
                  <a:tcPr marL="87337" marR="87337" marT="43668" marB="43668"/>
                </a:tc>
                <a:tc>
                  <a:txBody>
                    <a:bodyPr/>
                    <a:lstStyle/>
                    <a:p>
                      <a:r>
                        <a:rPr lang="en-US" sz="1600"/>
                        <a:t>0</a:t>
                      </a:r>
                    </a:p>
                  </a:txBody>
                  <a:tcPr marL="87337" marR="87337" marT="43668" marB="43668"/>
                </a:tc>
                <a:tc>
                  <a:txBody>
                    <a:bodyPr/>
                    <a:lstStyle/>
                    <a:p>
                      <a:r>
                        <a:rPr lang="en-US" sz="1600" dirty="0"/>
                        <a:t>98.62259</a:t>
                      </a:r>
                    </a:p>
                  </a:txBody>
                  <a:tcPr marL="87337" marR="87337" marT="43668" marB="43668"/>
                </a:tc>
                <a:tc>
                  <a:txBody>
                    <a:bodyPr/>
                    <a:lstStyle/>
                    <a:p>
                      <a:r>
                        <a:rPr lang="en-US" sz="1600" dirty="0"/>
                        <a:t>1.37741</a:t>
                      </a:r>
                    </a:p>
                  </a:txBody>
                  <a:tcPr marL="87337" marR="87337" marT="43668" marB="43668"/>
                </a:tc>
                <a:extLst>
                  <a:ext uri="{0D108BD9-81ED-4DB2-BD59-A6C34878D82A}">
                    <a16:rowId xmlns:a16="http://schemas.microsoft.com/office/drawing/2014/main" val="460028129"/>
                  </a:ext>
                </a:extLst>
              </a:tr>
              <a:tr h="39175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700" dirty="0"/>
                        <a:t>Random Forest</a:t>
                      </a:r>
                      <a:endParaRPr lang="en-US" sz="1700" dirty="0">
                        <a:latin typeface="Times New Roman" panose="02020603050405020304" pitchFamily="18" charset="0"/>
                        <a:cs typeface="Times New Roman" panose="02020603050405020304" pitchFamily="18" charset="0"/>
                      </a:endParaRPr>
                    </a:p>
                  </a:txBody>
                  <a:tcPr marL="87337" marR="87337" marT="43668" marB="43668"/>
                </a:tc>
                <a:tc>
                  <a:txBody>
                    <a:bodyPr/>
                    <a:lstStyle/>
                    <a:p>
                      <a:r>
                        <a:rPr lang="en-US" sz="1600"/>
                        <a:t>100</a:t>
                      </a:r>
                    </a:p>
                  </a:txBody>
                  <a:tcPr marL="87337" marR="87337" marT="43668" marB="43668"/>
                </a:tc>
                <a:tc>
                  <a:txBody>
                    <a:bodyPr/>
                    <a:lstStyle/>
                    <a:p>
                      <a:r>
                        <a:rPr lang="en-US" sz="1600"/>
                        <a:t>0</a:t>
                      </a:r>
                    </a:p>
                  </a:txBody>
                  <a:tcPr marL="87337" marR="87337" marT="43668" marB="43668"/>
                </a:tc>
                <a:tc>
                  <a:txBody>
                    <a:bodyPr/>
                    <a:lstStyle/>
                    <a:p>
                      <a:r>
                        <a:rPr lang="en-US" sz="1600" dirty="0"/>
                        <a:t>100</a:t>
                      </a:r>
                    </a:p>
                  </a:txBody>
                  <a:tcPr marL="87337" marR="87337" marT="43668" marB="43668"/>
                </a:tc>
                <a:tc>
                  <a:txBody>
                    <a:bodyPr/>
                    <a:lstStyle/>
                    <a:p>
                      <a:r>
                        <a:rPr lang="en-US" sz="1600" dirty="0"/>
                        <a:t>0</a:t>
                      </a:r>
                    </a:p>
                  </a:txBody>
                  <a:tcPr marL="87337" marR="87337" marT="43668" marB="43668"/>
                </a:tc>
                <a:extLst>
                  <a:ext uri="{0D108BD9-81ED-4DB2-BD59-A6C34878D82A}">
                    <a16:rowId xmlns:a16="http://schemas.microsoft.com/office/drawing/2014/main" val="3781300710"/>
                  </a:ext>
                </a:extLst>
              </a:tr>
              <a:tr h="39175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700" dirty="0"/>
                        <a:t>Naïve Base</a:t>
                      </a:r>
                      <a:endParaRPr lang="en-US" sz="1700" dirty="0">
                        <a:latin typeface="Times New Roman" panose="02020603050405020304" pitchFamily="18" charset="0"/>
                        <a:cs typeface="Times New Roman" panose="02020603050405020304" pitchFamily="18" charset="0"/>
                      </a:endParaRPr>
                    </a:p>
                  </a:txBody>
                  <a:tcPr marL="87337" marR="87337" marT="43668" marB="43668"/>
                </a:tc>
                <a:tc>
                  <a:txBody>
                    <a:bodyPr/>
                    <a:lstStyle/>
                    <a:p>
                      <a:r>
                        <a:rPr lang="en-US" sz="1600" dirty="0"/>
                        <a:t>90.37496</a:t>
                      </a:r>
                    </a:p>
                  </a:txBody>
                  <a:tcPr marL="87337" marR="87337" marT="43668" marB="43668"/>
                </a:tc>
                <a:tc>
                  <a:txBody>
                    <a:bodyPr/>
                    <a:lstStyle/>
                    <a:p>
                      <a:pPr marL="0" indent="0">
                        <a:buFont typeface="+mj-lt"/>
                        <a:buNone/>
                      </a:pPr>
                      <a:r>
                        <a:rPr lang="en-US" sz="1600" dirty="0"/>
                        <a:t>9.625037</a:t>
                      </a:r>
                      <a:endParaRPr lang="en-US" sz="1600" dirty="0">
                        <a:latin typeface="Times New Roman" panose="02020603050405020304" pitchFamily="18" charset="0"/>
                        <a:cs typeface="Times New Roman" panose="02020603050405020304" pitchFamily="18" charset="0"/>
                      </a:endParaRPr>
                    </a:p>
                  </a:txBody>
                  <a:tcPr marL="87337" marR="87337" marT="43668" marB="43668"/>
                </a:tc>
                <a:tc>
                  <a:txBody>
                    <a:bodyPr/>
                    <a:lstStyle/>
                    <a:p>
                      <a:r>
                        <a:rPr lang="en-US" sz="1600" dirty="0"/>
                        <a:t>89.73829</a:t>
                      </a:r>
                    </a:p>
                  </a:txBody>
                  <a:tcPr marL="87337" marR="87337" marT="43668" marB="43668"/>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10.26171</a:t>
                      </a:r>
                      <a:endParaRPr lang="en-US" sz="1600" dirty="0">
                        <a:latin typeface="Times New Roman" panose="02020603050405020304" pitchFamily="18" charset="0"/>
                        <a:cs typeface="Times New Roman" panose="02020603050405020304" pitchFamily="18" charset="0"/>
                      </a:endParaRPr>
                    </a:p>
                  </a:txBody>
                  <a:tcPr marL="87337" marR="87337" marT="43668" marB="43668"/>
                </a:tc>
                <a:extLst>
                  <a:ext uri="{0D108BD9-81ED-4DB2-BD59-A6C34878D82A}">
                    <a16:rowId xmlns:a16="http://schemas.microsoft.com/office/drawing/2014/main" val="1097859580"/>
                  </a:ext>
                </a:extLst>
              </a:tr>
              <a:tr h="39175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700"/>
                        <a:t>SVM Linear</a:t>
                      </a:r>
                      <a:endParaRPr lang="en-US" sz="1700">
                        <a:latin typeface="Times New Roman" panose="02020603050405020304" pitchFamily="18" charset="0"/>
                        <a:cs typeface="Times New Roman" panose="02020603050405020304" pitchFamily="18" charset="0"/>
                      </a:endParaRPr>
                    </a:p>
                  </a:txBody>
                  <a:tcPr marL="87337" marR="87337" marT="43668" marB="43668"/>
                </a:tc>
                <a:tc>
                  <a:txBody>
                    <a:bodyPr/>
                    <a:lstStyle/>
                    <a:p>
                      <a:r>
                        <a:rPr lang="en-US" sz="1600" dirty="0"/>
                        <a:t>96.87039</a:t>
                      </a:r>
                    </a:p>
                  </a:txBody>
                  <a:tcPr marL="87337" marR="87337" marT="43668" marB="43668"/>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3.129613</a:t>
                      </a:r>
                      <a:endParaRPr lang="en-US" sz="1600" dirty="0">
                        <a:latin typeface="Times New Roman" panose="02020603050405020304" pitchFamily="18" charset="0"/>
                        <a:cs typeface="Times New Roman" panose="02020603050405020304" pitchFamily="18" charset="0"/>
                      </a:endParaRPr>
                    </a:p>
                  </a:txBody>
                  <a:tcPr marL="87337" marR="87337" marT="43668" marB="43668"/>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96.76309</a:t>
                      </a:r>
                      <a:endParaRPr lang="en-US" sz="1600" dirty="0">
                        <a:latin typeface="Times New Roman" panose="02020603050405020304" pitchFamily="18" charset="0"/>
                        <a:cs typeface="Times New Roman" panose="02020603050405020304" pitchFamily="18" charset="0"/>
                      </a:endParaRPr>
                    </a:p>
                  </a:txBody>
                  <a:tcPr marL="87337" marR="87337" marT="43668" marB="43668"/>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3.236915</a:t>
                      </a:r>
                      <a:endParaRPr lang="en-US" sz="1600" dirty="0">
                        <a:latin typeface="Times New Roman" panose="02020603050405020304" pitchFamily="18" charset="0"/>
                        <a:cs typeface="Times New Roman" panose="02020603050405020304" pitchFamily="18" charset="0"/>
                      </a:endParaRPr>
                    </a:p>
                  </a:txBody>
                  <a:tcPr marL="87337" marR="87337" marT="43668" marB="43668"/>
                </a:tc>
                <a:extLst>
                  <a:ext uri="{0D108BD9-81ED-4DB2-BD59-A6C34878D82A}">
                    <a16:rowId xmlns:a16="http://schemas.microsoft.com/office/drawing/2014/main" val="1401512817"/>
                  </a:ext>
                </a:extLst>
              </a:tr>
              <a:tr h="39175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700" dirty="0"/>
                        <a:t>SVM Radial</a:t>
                      </a:r>
                      <a:endParaRPr lang="en-IN" sz="1700" dirty="0">
                        <a:latin typeface="Times New Roman" panose="02020603050405020304" pitchFamily="18" charset="0"/>
                        <a:cs typeface="Times New Roman" panose="02020603050405020304" pitchFamily="18" charset="0"/>
                      </a:endParaRPr>
                    </a:p>
                  </a:txBody>
                  <a:tcPr marL="87337" marR="87337" marT="43668" marB="43668"/>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99.20283</a:t>
                      </a:r>
                      <a:endParaRPr lang="en-US" sz="1600" dirty="0">
                        <a:latin typeface="Times New Roman" panose="02020603050405020304" pitchFamily="18" charset="0"/>
                        <a:cs typeface="Times New Roman" panose="02020603050405020304" pitchFamily="18" charset="0"/>
                      </a:endParaRPr>
                    </a:p>
                  </a:txBody>
                  <a:tcPr marL="87337" marR="87337" marT="43668" marB="43668"/>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0.7971656</a:t>
                      </a:r>
                      <a:endParaRPr lang="en-US" sz="1600" dirty="0">
                        <a:latin typeface="Times New Roman" panose="02020603050405020304" pitchFamily="18" charset="0"/>
                        <a:cs typeface="Times New Roman" panose="02020603050405020304" pitchFamily="18" charset="0"/>
                      </a:endParaRPr>
                    </a:p>
                  </a:txBody>
                  <a:tcPr marL="87337" marR="87337" marT="43668" marB="43668"/>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dk1"/>
                          </a:solidFill>
                          <a:latin typeface="+mn-lt"/>
                          <a:ea typeface="+mn-ea"/>
                          <a:cs typeface="+mn-cs"/>
                        </a:rPr>
                        <a:t>98.69146</a:t>
                      </a:r>
                    </a:p>
                  </a:txBody>
                  <a:tcPr marL="87337" marR="87337" marT="43668" marB="43668"/>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dk1"/>
                          </a:solidFill>
                          <a:latin typeface="+mn-lt"/>
                          <a:ea typeface="+mn-ea"/>
                          <a:cs typeface="+mn-cs"/>
                        </a:rPr>
                        <a:t>1.30854</a:t>
                      </a:r>
                    </a:p>
                  </a:txBody>
                  <a:tcPr marL="87337" marR="87337" marT="43668" marB="43668"/>
                </a:tc>
                <a:extLst>
                  <a:ext uri="{0D108BD9-81ED-4DB2-BD59-A6C34878D82A}">
                    <a16:rowId xmlns:a16="http://schemas.microsoft.com/office/drawing/2014/main" val="3118838381"/>
                  </a:ext>
                </a:extLst>
              </a:tr>
              <a:tr h="39175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700" dirty="0"/>
                        <a:t>SVM Polynomial</a:t>
                      </a:r>
                      <a:endParaRPr lang="en-US" sz="1700" dirty="0">
                        <a:latin typeface="Times New Roman" panose="02020603050405020304" pitchFamily="18" charset="0"/>
                        <a:cs typeface="Times New Roman" panose="02020603050405020304" pitchFamily="18" charset="0"/>
                      </a:endParaRPr>
                    </a:p>
                  </a:txBody>
                  <a:tcPr marL="87337" marR="87337" marT="43668" marB="43668"/>
                </a:tc>
                <a:tc>
                  <a:txBody>
                    <a:bodyPr/>
                    <a:lstStyle/>
                    <a:p>
                      <a:r>
                        <a:rPr lang="en-US" sz="1600" kern="1200" dirty="0">
                          <a:solidFill>
                            <a:schemeClr val="dk1"/>
                          </a:solidFill>
                          <a:latin typeface="+mn-lt"/>
                          <a:ea typeface="+mn-ea"/>
                          <a:cs typeface="+mn-cs"/>
                        </a:rPr>
                        <a:t>98.13995</a:t>
                      </a:r>
                    </a:p>
                  </a:txBody>
                  <a:tcPr marL="87337" marR="87337" marT="43668" marB="43668"/>
                </a:tc>
                <a:tc>
                  <a:txBody>
                    <a:bodyPr/>
                    <a:lstStyle/>
                    <a:p>
                      <a:r>
                        <a:rPr lang="en-US" sz="1800" kern="1200" dirty="0">
                          <a:solidFill>
                            <a:schemeClr val="dk1"/>
                          </a:solidFill>
                          <a:effectLst/>
                          <a:latin typeface="+mn-lt"/>
                          <a:ea typeface="+mn-ea"/>
                          <a:cs typeface="+mn-cs"/>
                        </a:rPr>
                        <a:t> </a:t>
                      </a:r>
                      <a:r>
                        <a:rPr lang="en-US" sz="1600" kern="1200" dirty="0">
                          <a:solidFill>
                            <a:schemeClr val="dk1"/>
                          </a:solidFill>
                          <a:latin typeface="+mn-lt"/>
                          <a:ea typeface="+mn-ea"/>
                          <a:cs typeface="+mn-cs"/>
                        </a:rPr>
                        <a:t>1.860053</a:t>
                      </a:r>
                    </a:p>
                  </a:txBody>
                  <a:tcPr marL="87337" marR="87337" marT="43668" marB="43668"/>
                </a:tc>
                <a:tc>
                  <a:txBody>
                    <a:bodyPr/>
                    <a:lstStyle/>
                    <a:p>
                      <a:r>
                        <a:rPr lang="en-US" sz="1600" kern="1200" dirty="0">
                          <a:solidFill>
                            <a:schemeClr val="dk1"/>
                          </a:solidFill>
                          <a:latin typeface="+mn-lt"/>
                          <a:ea typeface="+mn-ea"/>
                          <a:cs typeface="+mn-cs"/>
                        </a:rPr>
                        <a:t>98.69146</a:t>
                      </a:r>
                    </a:p>
                  </a:txBody>
                  <a:tcPr marL="87337" marR="87337" marT="43668" marB="43668"/>
                </a:tc>
                <a:tc>
                  <a:txBody>
                    <a:bodyPr/>
                    <a:lstStyle/>
                    <a:p>
                      <a:pPr marL="50800" marR="0">
                        <a:lnSpc>
                          <a:spcPct val="150000"/>
                        </a:lnSpc>
                        <a:spcBef>
                          <a:spcPts val="0"/>
                        </a:spcBef>
                        <a:spcAft>
                          <a:spcPts val="0"/>
                        </a:spcAft>
                      </a:pPr>
                      <a:r>
                        <a:rPr lang="en-US" sz="1100" dirty="0">
                          <a:effectLst/>
                          <a:latin typeface="Calibri" panose="020F0502020204030204" pitchFamily="34" charset="0"/>
                          <a:ea typeface="Calibri" panose="020F0502020204030204" pitchFamily="34" charset="0"/>
                          <a:cs typeface="Arial" panose="020B0604020202020204" pitchFamily="34" charset="0"/>
                        </a:rPr>
                        <a:t> </a:t>
                      </a:r>
                      <a:r>
                        <a:rPr lang="en-US" sz="1600" kern="1200" dirty="0">
                          <a:solidFill>
                            <a:schemeClr val="dk1"/>
                          </a:solidFill>
                          <a:latin typeface="+mn-lt"/>
                          <a:ea typeface="+mn-ea"/>
                          <a:cs typeface="+mn-cs"/>
                        </a:rPr>
                        <a:t>1.30854</a:t>
                      </a:r>
                    </a:p>
                  </a:txBody>
                  <a:tcPr marL="0" marR="0" marT="0" marB="0" anchor="b"/>
                </a:tc>
                <a:extLst>
                  <a:ext uri="{0D108BD9-81ED-4DB2-BD59-A6C34878D82A}">
                    <a16:rowId xmlns:a16="http://schemas.microsoft.com/office/drawing/2014/main" val="1902006545"/>
                  </a:ext>
                </a:extLst>
              </a:tr>
              <a:tr h="382484">
                <a:tc>
                  <a:txBody>
                    <a:bodyPr/>
                    <a:lstStyle/>
                    <a:p>
                      <a:endParaRPr lang="en-US" dirty="0"/>
                    </a:p>
                  </a:txBody>
                  <a:tcPr marL="87337" marR="87337" marT="43668" marB="43668"/>
                </a:tc>
                <a:tc>
                  <a:txBody>
                    <a:bodyPr/>
                    <a:lstStyle/>
                    <a:p>
                      <a:endParaRPr lang="en-US" dirty="0"/>
                    </a:p>
                  </a:txBody>
                  <a:tcPr marL="87337" marR="87337" marT="43668" marB="43668"/>
                </a:tc>
                <a:tc>
                  <a:txBody>
                    <a:bodyPr/>
                    <a:lstStyle/>
                    <a:p>
                      <a:endParaRPr lang="en-US" dirty="0"/>
                    </a:p>
                  </a:txBody>
                  <a:tcPr marL="87337" marR="87337" marT="43668" marB="43668"/>
                </a:tc>
                <a:tc>
                  <a:txBody>
                    <a:bodyPr/>
                    <a:lstStyle/>
                    <a:p>
                      <a:endParaRPr lang="en-US" dirty="0"/>
                    </a:p>
                  </a:txBody>
                  <a:tcPr marL="87337" marR="87337" marT="43668" marB="43668"/>
                </a:tc>
                <a:tc>
                  <a:txBody>
                    <a:bodyPr/>
                    <a:lstStyle/>
                    <a:p>
                      <a:endParaRPr lang="en-US" dirty="0"/>
                    </a:p>
                  </a:txBody>
                  <a:tcPr marL="0" marR="0" marT="0" marB="0" anchor="b"/>
                </a:tc>
                <a:extLst>
                  <a:ext uri="{0D108BD9-81ED-4DB2-BD59-A6C34878D82A}">
                    <a16:rowId xmlns:a16="http://schemas.microsoft.com/office/drawing/2014/main" val="1248791332"/>
                  </a:ext>
                </a:extLst>
              </a:tr>
            </a:tbl>
          </a:graphicData>
        </a:graphic>
      </p:graphicFrame>
    </p:spTree>
    <p:extLst>
      <p:ext uri="{BB962C8B-B14F-4D97-AF65-F5344CB8AC3E}">
        <p14:creationId xmlns:p14="http://schemas.microsoft.com/office/powerpoint/2010/main" val="707608675"/>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2CB6C291-6CAF-46DF-ACFF-AADF0FD03F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8170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 name="Rectangle 27">
            <a:extLst>
              <a:ext uri="{FF2B5EF4-FFF2-40B4-BE49-F238E27FC236}">
                <a16:creationId xmlns:a16="http://schemas.microsoft.com/office/drawing/2014/main" id="{4735DC46-5663-471D-AADB-81E00E65BC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196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9">
            <a:extLst>
              <a:ext uri="{FF2B5EF4-FFF2-40B4-BE49-F238E27FC236}">
                <a16:creationId xmlns:a16="http://schemas.microsoft.com/office/drawing/2014/main" id="{595E59CC-7059-4455-9789-EDFBBE8F5A9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1" t="7983" r="60644" b="14447"/>
          <a:stretch/>
        </p:blipFill>
        <p:spPr>
          <a:xfrm>
            <a:off x="2777490" y="2"/>
            <a:ext cx="6185757" cy="6857999"/>
          </a:xfrm>
          <a:custGeom>
            <a:avLst/>
            <a:gdLst>
              <a:gd name="connsiteX0" fmla="*/ 0 w 9414510"/>
              <a:gd name="connsiteY0" fmla="*/ 0 h 6857999"/>
              <a:gd name="connsiteX1" fmla="*/ 9414510 w 9414510"/>
              <a:gd name="connsiteY1" fmla="*/ 0 h 6857999"/>
              <a:gd name="connsiteX2" fmla="*/ 9414510 w 9414510"/>
              <a:gd name="connsiteY2" fmla="*/ 6857999 h 6857999"/>
              <a:gd name="connsiteX3" fmla="*/ 0 w 9414510"/>
              <a:gd name="connsiteY3" fmla="*/ 6857999 h 6857999"/>
            </a:gdLst>
            <a:ahLst/>
            <a:cxnLst>
              <a:cxn ang="0">
                <a:pos x="connsiteX0" y="connsiteY0"/>
              </a:cxn>
              <a:cxn ang="0">
                <a:pos x="connsiteX1" y="connsiteY1"/>
              </a:cxn>
              <a:cxn ang="0">
                <a:pos x="connsiteX2" y="connsiteY2"/>
              </a:cxn>
              <a:cxn ang="0">
                <a:pos x="connsiteX3" y="connsiteY3"/>
              </a:cxn>
            </a:cxnLst>
            <a:rect l="l" t="t" r="r" b="b"/>
            <a:pathLst>
              <a:path w="9414510" h="6857999">
                <a:moveTo>
                  <a:pt x="0" y="0"/>
                </a:moveTo>
                <a:lnTo>
                  <a:pt x="9414510" y="0"/>
                </a:lnTo>
                <a:lnTo>
                  <a:pt x="9414510" y="6857999"/>
                </a:lnTo>
                <a:lnTo>
                  <a:pt x="0" y="6857999"/>
                </a:lnTo>
                <a:close/>
              </a:path>
            </a:pathLst>
          </a:custGeom>
        </p:spPr>
      </p:pic>
      <p:sp>
        <p:nvSpPr>
          <p:cNvPr id="2" name="Title 1">
            <a:extLst>
              <a:ext uri="{FF2B5EF4-FFF2-40B4-BE49-F238E27FC236}">
                <a16:creationId xmlns:a16="http://schemas.microsoft.com/office/drawing/2014/main" id="{A20E1F0B-3979-46C4-9CCA-134A613DE801}"/>
              </a:ext>
            </a:extLst>
          </p:cNvPr>
          <p:cNvSpPr>
            <a:spLocks noGrp="1"/>
          </p:cNvSpPr>
          <p:nvPr>
            <p:ph type="title"/>
          </p:nvPr>
        </p:nvSpPr>
        <p:spPr>
          <a:xfrm>
            <a:off x="640080" y="1243013"/>
            <a:ext cx="3855720" cy="4371974"/>
          </a:xfrm>
        </p:spPr>
        <p:txBody>
          <a:bodyPr>
            <a:normAutofit/>
          </a:bodyPr>
          <a:lstStyle/>
          <a:p>
            <a:r>
              <a:rPr lang="en-US" dirty="0">
                <a:solidFill>
                  <a:srgbClr val="3F3F3F"/>
                </a:solidFill>
              </a:rPr>
              <a:t>Conclusion</a:t>
            </a:r>
          </a:p>
        </p:txBody>
      </p:sp>
      <p:sp>
        <p:nvSpPr>
          <p:cNvPr id="3" name="Content Placeholder 2">
            <a:extLst>
              <a:ext uri="{FF2B5EF4-FFF2-40B4-BE49-F238E27FC236}">
                <a16:creationId xmlns:a16="http://schemas.microsoft.com/office/drawing/2014/main" id="{6D991131-1D66-4D3B-8DFC-B53B3D858824}"/>
              </a:ext>
            </a:extLst>
          </p:cNvPr>
          <p:cNvSpPr>
            <a:spLocks noGrp="1"/>
          </p:cNvSpPr>
          <p:nvPr>
            <p:ph idx="1"/>
          </p:nvPr>
        </p:nvSpPr>
        <p:spPr>
          <a:xfrm>
            <a:off x="6202017" y="808383"/>
            <a:ext cx="5349903" cy="5016631"/>
          </a:xfrm>
        </p:spPr>
        <p:txBody>
          <a:bodyPr anchor="ctr">
            <a:normAutofit/>
          </a:bodyPr>
          <a:lstStyle/>
          <a:p>
            <a:pPr marL="0" indent="0">
              <a:buNone/>
            </a:pPr>
            <a:r>
              <a:rPr lang="en-US" dirty="0"/>
              <a:t> </a:t>
            </a:r>
            <a:r>
              <a:rPr lang="en-US" sz="2000" dirty="0">
                <a:latin typeface="Times New Roman" panose="02020603050405020304" pitchFamily="18" charset="0"/>
                <a:cs typeface="Times New Roman" panose="02020603050405020304" pitchFamily="18" charset="0"/>
              </a:rPr>
              <a:t>In this project, we have performed many classification techniques such as Decision tree hold out, Random forest, Bagging, Naïve Bayes and Support vector machine. We have analyzed the accuracy and error rates  obtained from the techniques. Among all the techniques Random Forest, Holdout and Bagging methods are the best classification for our data set which provide error rate less than  2.3% and accuracy greater than 97.7% when compared to other classifiers</a:t>
            </a:r>
          </a:p>
          <a:p>
            <a:pPr marL="0" indent="0">
              <a:buNone/>
            </a:pPr>
            <a:endParaRPr lang="en-US" sz="2400" dirty="0">
              <a:solidFill>
                <a:srgbClr val="FFFF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9723290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2CB6C291-6CAF-46DF-ACFF-AADF0FD03F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8170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 name="Rectangle 27">
            <a:extLst>
              <a:ext uri="{FF2B5EF4-FFF2-40B4-BE49-F238E27FC236}">
                <a16:creationId xmlns:a16="http://schemas.microsoft.com/office/drawing/2014/main" id="{4735DC46-5663-471D-AADB-81E00E65BC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196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9">
            <a:extLst>
              <a:ext uri="{FF2B5EF4-FFF2-40B4-BE49-F238E27FC236}">
                <a16:creationId xmlns:a16="http://schemas.microsoft.com/office/drawing/2014/main" id="{595E59CC-7059-4455-9789-EDFBBE8F5A9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1" t="7983" r="60644" b="14447"/>
          <a:stretch/>
        </p:blipFill>
        <p:spPr>
          <a:xfrm>
            <a:off x="2777490" y="2"/>
            <a:ext cx="6185757" cy="6857999"/>
          </a:xfrm>
          <a:custGeom>
            <a:avLst/>
            <a:gdLst>
              <a:gd name="connsiteX0" fmla="*/ 0 w 9414510"/>
              <a:gd name="connsiteY0" fmla="*/ 0 h 6857999"/>
              <a:gd name="connsiteX1" fmla="*/ 9414510 w 9414510"/>
              <a:gd name="connsiteY1" fmla="*/ 0 h 6857999"/>
              <a:gd name="connsiteX2" fmla="*/ 9414510 w 9414510"/>
              <a:gd name="connsiteY2" fmla="*/ 6857999 h 6857999"/>
              <a:gd name="connsiteX3" fmla="*/ 0 w 9414510"/>
              <a:gd name="connsiteY3" fmla="*/ 6857999 h 6857999"/>
            </a:gdLst>
            <a:ahLst/>
            <a:cxnLst>
              <a:cxn ang="0">
                <a:pos x="connsiteX0" y="connsiteY0"/>
              </a:cxn>
              <a:cxn ang="0">
                <a:pos x="connsiteX1" y="connsiteY1"/>
              </a:cxn>
              <a:cxn ang="0">
                <a:pos x="connsiteX2" y="connsiteY2"/>
              </a:cxn>
              <a:cxn ang="0">
                <a:pos x="connsiteX3" y="connsiteY3"/>
              </a:cxn>
            </a:cxnLst>
            <a:rect l="l" t="t" r="r" b="b"/>
            <a:pathLst>
              <a:path w="9414510" h="6857999">
                <a:moveTo>
                  <a:pt x="0" y="0"/>
                </a:moveTo>
                <a:lnTo>
                  <a:pt x="9414510" y="0"/>
                </a:lnTo>
                <a:lnTo>
                  <a:pt x="9414510" y="6857999"/>
                </a:lnTo>
                <a:lnTo>
                  <a:pt x="0" y="6857999"/>
                </a:lnTo>
                <a:close/>
              </a:path>
            </a:pathLst>
          </a:custGeom>
        </p:spPr>
      </p:pic>
      <p:sp>
        <p:nvSpPr>
          <p:cNvPr id="2" name="Title 1">
            <a:extLst>
              <a:ext uri="{FF2B5EF4-FFF2-40B4-BE49-F238E27FC236}">
                <a16:creationId xmlns:a16="http://schemas.microsoft.com/office/drawing/2014/main" id="{A20E1F0B-3979-46C4-9CCA-134A613DE801}"/>
              </a:ext>
            </a:extLst>
          </p:cNvPr>
          <p:cNvSpPr>
            <a:spLocks noGrp="1"/>
          </p:cNvSpPr>
          <p:nvPr>
            <p:ph type="title"/>
          </p:nvPr>
        </p:nvSpPr>
        <p:spPr>
          <a:xfrm>
            <a:off x="640080" y="1243013"/>
            <a:ext cx="3855720" cy="4371974"/>
          </a:xfrm>
        </p:spPr>
        <p:txBody>
          <a:bodyPr>
            <a:normAutofit/>
          </a:bodyPr>
          <a:lstStyle/>
          <a:p>
            <a:r>
              <a:rPr lang="en-US" dirty="0">
                <a:solidFill>
                  <a:srgbClr val="3F3F3F"/>
                </a:solidFill>
              </a:rPr>
              <a:t>Future scope</a:t>
            </a:r>
          </a:p>
        </p:txBody>
      </p:sp>
      <p:sp>
        <p:nvSpPr>
          <p:cNvPr id="3" name="Content Placeholder 2">
            <a:extLst>
              <a:ext uri="{FF2B5EF4-FFF2-40B4-BE49-F238E27FC236}">
                <a16:creationId xmlns:a16="http://schemas.microsoft.com/office/drawing/2014/main" id="{6D991131-1D66-4D3B-8DFC-B53B3D858824}"/>
              </a:ext>
            </a:extLst>
          </p:cNvPr>
          <p:cNvSpPr>
            <a:spLocks noGrp="1"/>
          </p:cNvSpPr>
          <p:nvPr>
            <p:ph idx="1"/>
          </p:nvPr>
        </p:nvSpPr>
        <p:spPr>
          <a:xfrm>
            <a:off x="6202017" y="808383"/>
            <a:ext cx="5349903" cy="5016631"/>
          </a:xfrm>
        </p:spPr>
        <p:txBody>
          <a:bodyPr anchor="ctr">
            <a:normAutofit/>
          </a:bodyPr>
          <a:lstStyle/>
          <a:p>
            <a:pPr marL="0" indent="0">
              <a:buNone/>
            </a:pPr>
            <a:r>
              <a:rPr lang="en-US" sz="2000" dirty="0">
                <a:latin typeface="Times New Roman" panose="02020603050405020304" pitchFamily="18" charset="0"/>
                <a:cs typeface="Times New Roman" panose="02020603050405020304" pitchFamily="18" charset="0"/>
              </a:rPr>
              <a:t> We would like to implement our study in the Gardening/Agriculture based on cloud  integrated with IOT’s that would fetch real-time data, a continuous evaluation is conducted on plant status based on the analysis of input data and water is passed to the plant based on the status of the plant thereby saving water resources and protecting the crop health. </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400" dirty="0">
              <a:solidFill>
                <a:srgbClr val="FFFF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022939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F0CC7D3B-91F0-4133-8024-2E120CB53631}"/>
              </a:ext>
            </a:extLst>
          </p:cNvPr>
          <p:cNvSpPr>
            <a:spLocks noGrp="1"/>
          </p:cNvSpPr>
          <p:nvPr>
            <p:ph type="title"/>
          </p:nvPr>
        </p:nvSpPr>
        <p:spPr>
          <a:xfrm>
            <a:off x="1179226" y="826680"/>
            <a:ext cx="9833548" cy="1325563"/>
          </a:xfrm>
        </p:spPr>
        <p:txBody>
          <a:bodyPr>
            <a:normAutofit/>
          </a:bodyPr>
          <a:lstStyle/>
          <a:p>
            <a:pPr algn="ctr"/>
            <a:r>
              <a:rPr lang="en-IN" sz="4000">
                <a:solidFill>
                  <a:srgbClr val="FFFFFF"/>
                </a:solidFill>
              </a:rPr>
              <a:t>References</a:t>
            </a:r>
            <a:endParaRPr lang="en-US" sz="4000">
              <a:solidFill>
                <a:srgbClr val="FFFFFF"/>
              </a:solidFill>
            </a:endParaRPr>
          </a:p>
        </p:txBody>
      </p:sp>
      <p:sp>
        <p:nvSpPr>
          <p:cNvPr id="3" name="Content Placeholder 2">
            <a:extLst>
              <a:ext uri="{FF2B5EF4-FFF2-40B4-BE49-F238E27FC236}">
                <a16:creationId xmlns:a16="http://schemas.microsoft.com/office/drawing/2014/main" id="{CC894980-025D-43D5-923A-CF328E49D470}"/>
              </a:ext>
            </a:extLst>
          </p:cNvPr>
          <p:cNvSpPr>
            <a:spLocks noGrp="1"/>
          </p:cNvSpPr>
          <p:nvPr>
            <p:ph idx="1"/>
          </p:nvPr>
        </p:nvSpPr>
        <p:spPr>
          <a:xfrm>
            <a:off x="1179226" y="2650435"/>
            <a:ext cx="9833548" cy="3136511"/>
          </a:xfrm>
        </p:spPr>
        <p:txBody>
          <a:bodyPr>
            <a:normAutofit fontScale="92500"/>
          </a:bodyPr>
          <a:lstStyle/>
          <a:p>
            <a:pPr marL="457200" indent="-457200">
              <a:buFont typeface="+mj-lt"/>
              <a:buAutoNum type="arabicPeriod"/>
            </a:pPr>
            <a:r>
              <a:rPr lang="en-US" sz="2000" dirty="0">
                <a:solidFill>
                  <a:srgbClr val="000000"/>
                </a:solidFill>
              </a:rPr>
              <a:t>https://archive.ics.uci.edu/ml/datasets/Wilt</a:t>
            </a:r>
          </a:p>
          <a:p>
            <a:pPr marL="457200" indent="-457200">
              <a:buFont typeface="+mj-lt"/>
              <a:buAutoNum type="arabicPeriod"/>
            </a:pPr>
            <a:r>
              <a:rPr lang="en-US" sz="2000" dirty="0">
                <a:solidFill>
                  <a:srgbClr val="000000"/>
                </a:solidFill>
              </a:rPr>
              <a:t>https://towardsdatascience.com/ensemble-methods-bagging-boosting-and-stacking-c9214a10a205</a:t>
            </a:r>
          </a:p>
          <a:p>
            <a:pPr marL="457200" indent="-457200">
              <a:buFont typeface="+mj-lt"/>
              <a:buAutoNum type="arabicPeriod"/>
            </a:pPr>
            <a:r>
              <a:rPr lang="en-US" sz="2000" dirty="0">
                <a:solidFill>
                  <a:srgbClr val="000000"/>
                </a:solidFill>
              </a:rPr>
              <a:t>https://medium.com/greyatom/decision-trees-a-simple-way-to-visualize-a-decision-dc506a403aeb</a:t>
            </a:r>
          </a:p>
          <a:p>
            <a:pPr marL="457200" indent="-457200">
              <a:buFont typeface="+mj-lt"/>
              <a:buAutoNum type="arabicPeriod"/>
            </a:pPr>
            <a:r>
              <a:rPr lang="en-US" sz="2000" dirty="0">
                <a:solidFill>
                  <a:srgbClr val="000000"/>
                </a:solidFill>
              </a:rPr>
              <a:t>https://towardsdatascience.com/support-vector-machine-introduction-to-machine-learning-algorithms-934a444fca47</a:t>
            </a:r>
          </a:p>
          <a:p>
            <a:pPr marL="457200" indent="-457200">
              <a:buFont typeface="+mj-lt"/>
              <a:buAutoNum type="arabicPeriod"/>
            </a:pPr>
            <a:r>
              <a:rPr lang="en-US" sz="2000" dirty="0">
                <a:solidFill>
                  <a:srgbClr val="000000"/>
                </a:solidFill>
              </a:rPr>
              <a:t>https://towardsdatascience.com/naive-bayes-in-machine-learning-f49cc8f831b4</a:t>
            </a:r>
          </a:p>
          <a:p>
            <a:pPr marL="457200" indent="-457200">
              <a:buFont typeface="+mj-lt"/>
              <a:buAutoNum type="arabicPeriod"/>
            </a:pPr>
            <a:r>
              <a:rPr lang="en-US" sz="2000" dirty="0">
                <a:solidFill>
                  <a:srgbClr val="000000"/>
                </a:solidFill>
              </a:rPr>
              <a:t>https://medium.com/@eijaz/holdout-vs-cross-validation-in-machine-learning-7637112d3f8f</a:t>
            </a:r>
          </a:p>
        </p:txBody>
      </p:sp>
    </p:spTree>
    <p:extLst>
      <p:ext uri="{BB962C8B-B14F-4D97-AF65-F5344CB8AC3E}">
        <p14:creationId xmlns:p14="http://schemas.microsoft.com/office/powerpoint/2010/main" val="1558034402"/>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 name="Rectangle 121">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4" name="Picture 123">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B1C32031-9DF5-4CF7-B8F8-D19A8A71090A}"/>
              </a:ext>
            </a:extLst>
          </p:cNvPr>
          <p:cNvSpPr>
            <a:spLocks noGrp="1"/>
          </p:cNvSpPr>
          <p:nvPr>
            <p:ph type="title"/>
          </p:nvPr>
        </p:nvSpPr>
        <p:spPr>
          <a:xfrm>
            <a:off x="1179226" y="826680"/>
            <a:ext cx="9833548" cy="1325563"/>
          </a:xfrm>
        </p:spPr>
        <p:txBody>
          <a:bodyPr>
            <a:normAutofit/>
          </a:bodyPr>
          <a:lstStyle/>
          <a:p>
            <a:pPr algn="ctr"/>
            <a:r>
              <a:rPr lang="en-US" sz="4000" dirty="0">
                <a:solidFill>
                  <a:srgbClr val="FFFFFF"/>
                </a:solidFill>
              </a:rPr>
              <a:t>Introduction to Wilt Dataset</a:t>
            </a:r>
          </a:p>
        </p:txBody>
      </p:sp>
      <p:sp>
        <p:nvSpPr>
          <p:cNvPr id="109" name="Content Placeholder 2">
            <a:extLst>
              <a:ext uri="{FF2B5EF4-FFF2-40B4-BE49-F238E27FC236}">
                <a16:creationId xmlns:a16="http://schemas.microsoft.com/office/drawing/2014/main" id="{16E51C67-6DEE-416B-9088-E5D2457C316E}"/>
              </a:ext>
            </a:extLst>
          </p:cNvPr>
          <p:cNvSpPr>
            <a:spLocks noGrp="1"/>
          </p:cNvSpPr>
          <p:nvPr>
            <p:ph idx="1"/>
          </p:nvPr>
        </p:nvSpPr>
        <p:spPr>
          <a:xfrm>
            <a:off x="1179226" y="3092970"/>
            <a:ext cx="9833548" cy="2693976"/>
          </a:xfrm>
        </p:spPr>
        <p:txBody>
          <a:bodyPr>
            <a:normAutofit/>
          </a:bodyPr>
          <a:lstStyle/>
          <a:p>
            <a:pPr marL="0" indent="0">
              <a:buNone/>
            </a:pPr>
            <a:r>
              <a:rPr lang="en-US" sz="2000" dirty="0">
                <a:solidFill>
                  <a:srgbClr val="000000"/>
                </a:solidFill>
                <a:latin typeface="Times New Roman" panose="02020603050405020304" pitchFamily="18" charset="0"/>
                <a:cs typeface="Times New Roman" panose="02020603050405020304" pitchFamily="18" charset="0"/>
              </a:rPr>
              <a:t>When you leave for work in the morning and your plant looks perfectly happy, but by the time you come home, it’s pitiful and droopy. So why do plants wilt? The imbalance in the water content of the plant cells results in the wilt of plant.The main purpose of the project is to predict the plant state (wilt and not wilt) based on the attributes in the dataset obtained from  Quickbird multispectral image bands and texture information from the panchromatic (Pan) image band.</a:t>
            </a:r>
          </a:p>
        </p:txBody>
      </p:sp>
    </p:spTree>
    <p:extLst>
      <p:ext uri="{BB962C8B-B14F-4D97-AF65-F5344CB8AC3E}">
        <p14:creationId xmlns:p14="http://schemas.microsoft.com/office/powerpoint/2010/main" val="21442433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523E859E-BCBF-4E66-BDB2-B45C407894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30581"/>
            <a:ext cx="12192000" cy="2827419"/>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5">
            <a:extLst>
              <a:ext uri="{FF2B5EF4-FFF2-40B4-BE49-F238E27FC236}">
                <a16:creationId xmlns:a16="http://schemas.microsoft.com/office/drawing/2014/main" id="{3A9AEE7E-B925-446D-8A61-75BFE40B8B9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45716" b="33968"/>
          <a:stretch/>
        </p:blipFill>
        <p:spPr>
          <a:xfrm flipV="1">
            <a:off x="0" y="4228848"/>
            <a:ext cx="12192000" cy="1393277"/>
          </a:xfrm>
          <a:custGeom>
            <a:avLst/>
            <a:gdLst>
              <a:gd name="connsiteX0" fmla="*/ 0 w 12192000"/>
              <a:gd name="connsiteY0" fmla="*/ 0 h 3049325"/>
              <a:gd name="connsiteX1" fmla="*/ 12192000 w 12192000"/>
              <a:gd name="connsiteY1" fmla="*/ 0 h 3049325"/>
              <a:gd name="connsiteX2" fmla="*/ 12192000 w 12192000"/>
              <a:gd name="connsiteY2" fmla="*/ 3049325 h 3049325"/>
              <a:gd name="connsiteX3" fmla="*/ 0 w 12192000"/>
              <a:gd name="connsiteY3" fmla="*/ 3049325 h 3049325"/>
            </a:gdLst>
            <a:ahLst/>
            <a:cxnLst>
              <a:cxn ang="0">
                <a:pos x="connsiteX0" y="connsiteY0"/>
              </a:cxn>
              <a:cxn ang="0">
                <a:pos x="connsiteX1" y="connsiteY1"/>
              </a:cxn>
              <a:cxn ang="0">
                <a:pos x="connsiteX2" y="connsiteY2"/>
              </a:cxn>
              <a:cxn ang="0">
                <a:pos x="connsiteX3" y="connsiteY3"/>
              </a:cxn>
            </a:cxnLst>
            <a:rect l="l" t="t" r="r" b="b"/>
            <a:pathLst>
              <a:path w="12192000" h="3049325">
                <a:moveTo>
                  <a:pt x="0" y="0"/>
                </a:moveTo>
                <a:lnTo>
                  <a:pt x="12192000" y="0"/>
                </a:lnTo>
                <a:lnTo>
                  <a:pt x="12192000" y="3049325"/>
                </a:lnTo>
                <a:lnTo>
                  <a:pt x="0" y="3049325"/>
                </a:lnTo>
                <a:close/>
              </a:path>
            </a:pathLst>
          </a:custGeom>
        </p:spPr>
      </p:pic>
      <p:sp>
        <p:nvSpPr>
          <p:cNvPr id="2" name="Title 1">
            <a:extLst>
              <a:ext uri="{FF2B5EF4-FFF2-40B4-BE49-F238E27FC236}">
                <a16:creationId xmlns:a16="http://schemas.microsoft.com/office/drawing/2014/main" id="{F0CC7D3B-91F0-4133-8024-2E120CB53631}"/>
              </a:ext>
            </a:extLst>
          </p:cNvPr>
          <p:cNvSpPr>
            <a:spLocks noGrp="1"/>
          </p:cNvSpPr>
          <p:nvPr>
            <p:ph type="title"/>
          </p:nvPr>
        </p:nvSpPr>
        <p:spPr>
          <a:xfrm>
            <a:off x="804672" y="5033994"/>
            <a:ext cx="10579398" cy="1189708"/>
          </a:xfrm>
        </p:spPr>
        <p:txBody>
          <a:bodyPr>
            <a:normAutofit/>
          </a:bodyPr>
          <a:lstStyle/>
          <a:p>
            <a:r>
              <a:rPr lang="en-IN">
                <a:solidFill>
                  <a:srgbClr val="FFFFFF"/>
                </a:solidFill>
              </a:rPr>
              <a:t>THANK YOU</a:t>
            </a:r>
            <a:endParaRPr lang="en-US">
              <a:solidFill>
                <a:srgbClr val="FFFFFF"/>
              </a:solidFill>
            </a:endParaRPr>
          </a:p>
        </p:txBody>
      </p:sp>
      <p:sp>
        <p:nvSpPr>
          <p:cNvPr id="33" name="Rectangle 27">
            <a:extLst>
              <a:ext uri="{FF2B5EF4-FFF2-40B4-BE49-F238E27FC236}">
                <a16:creationId xmlns:a16="http://schemas.microsoft.com/office/drawing/2014/main" id="{B45D527E-542C-44E0-8FC2-F03B24CFA2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4373227"/>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descr="Handshake">
            <a:extLst>
              <a:ext uri="{FF2B5EF4-FFF2-40B4-BE49-F238E27FC236}">
                <a16:creationId xmlns:a16="http://schemas.microsoft.com/office/drawing/2014/main" id="{F42CE9B5-9E1A-4C7E-B7E0-D5FBEB0386C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608531" y="622266"/>
            <a:ext cx="3346972" cy="3346972"/>
          </a:xfrm>
          <a:prstGeom prst="rect">
            <a:avLst/>
          </a:prstGeom>
        </p:spPr>
      </p:pic>
    </p:spTree>
    <p:extLst>
      <p:ext uri="{BB962C8B-B14F-4D97-AF65-F5344CB8AC3E}">
        <p14:creationId xmlns:p14="http://schemas.microsoft.com/office/powerpoint/2010/main" val="1974345828"/>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 name="Rectangle 43">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6" name="Picture 45">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8475F242-08F6-4595-83D2-F5D6ADE54F18}"/>
              </a:ext>
            </a:extLst>
          </p:cNvPr>
          <p:cNvSpPr>
            <a:spLocks noGrp="1"/>
          </p:cNvSpPr>
          <p:nvPr>
            <p:ph type="title"/>
          </p:nvPr>
        </p:nvSpPr>
        <p:spPr>
          <a:xfrm>
            <a:off x="1179226" y="826680"/>
            <a:ext cx="9833548" cy="1325563"/>
          </a:xfrm>
        </p:spPr>
        <p:txBody>
          <a:bodyPr>
            <a:normAutofit/>
          </a:bodyPr>
          <a:lstStyle/>
          <a:p>
            <a:pPr algn="ctr"/>
            <a:r>
              <a:rPr lang="en-US" sz="4000" dirty="0">
                <a:solidFill>
                  <a:srgbClr val="FFFFFF"/>
                </a:solidFill>
              </a:rPr>
              <a:t>Problem statement</a:t>
            </a:r>
          </a:p>
        </p:txBody>
      </p:sp>
      <p:sp>
        <p:nvSpPr>
          <p:cNvPr id="3" name="Content Placeholder 2">
            <a:extLst>
              <a:ext uri="{FF2B5EF4-FFF2-40B4-BE49-F238E27FC236}">
                <a16:creationId xmlns:a16="http://schemas.microsoft.com/office/drawing/2014/main" id="{DED04A23-060F-4B5E-A5F5-5144DFAFF2DD}"/>
              </a:ext>
            </a:extLst>
          </p:cNvPr>
          <p:cNvSpPr>
            <a:spLocks noGrp="1"/>
          </p:cNvSpPr>
          <p:nvPr>
            <p:ph idx="1"/>
          </p:nvPr>
        </p:nvSpPr>
        <p:spPr>
          <a:xfrm>
            <a:off x="1179226" y="3092970"/>
            <a:ext cx="9833548" cy="2693976"/>
          </a:xfrm>
        </p:spPr>
        <p:txBody>
          <a:bodyPr>
            <a:normAutofit/>
          </a:bodyPr>
          <a:lstStyle/>
          <a:p>
            <a:r>
              <a:rPr lang="en-US" sz="2000" dirty="0">
                <a:solidFill>
                  <a:srgbClr val="000000"/>
                </a:solidFill>
                <a:latin typeface="Times New Roman" panose="02020603050405020304" pitchFamily="18" charset="0"/>
                <a:cs typeface="Times New Roman" panose="02020603050405020304" pitchFamily="18" charset="0"/>
              </a:rPr>
              <a:t>Identify whether a plant is wilt or not</a:t>
            </a:r>
          </a:p>
          <a:p>
            <a:r>
              <a:rPr lang="en-US" sz="2000" dirty="0">
                <a:solidFill>
                  <a:srgbClr val="000000"/>
                </a:solidFill>
                <a:latin typeface="Times New Roman" panose="02020603050405020304" pitchFamily="18" charset="0"/>
                <a:cs typeface="Times New Roman" panose="02020603050405020304" pitchFamily="18" charset="0"/>
              </a:rPr>
              <a:t>Dataset: Consists of wilt as well as not wilt plants along with their different features</a:t>
            </a:r>
          </a:p>
          <a:p>
            <a:endParaRPr lang="en-US" sz="2000" dirty="0">
              <a:solidFill>
                <a:srgbClr val="000000"/>
              </a:solidFill>
            </a:endParaRPr>
          </a:p>
        </p:txBody>
      </p:sp>
    </p:spTree>
    <p:extLst>
      <p:ext uri="{BB962C8B-B14F-4D97-AF65-F5344CB8AC3E}">
        <p14:creationId xmlns:p14="http://schemas.microsoft.com/office/powerpoint/2010/main" val="55247440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9" name="Picture 48">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9C553B4D-D2BC-43D9-8BCF-4CB51CC5E68A}"/>
              </a:ext>
            </a:extLst>
          </p:cNvPr>
          <p:cNvSpPr>
            <a:spLocks noGrp="1"/>
          </p:cNvSpPr>
          <p:nvPr>
            <p:ph type="title"/>
          </p:nvPr>
        </p:nvSpPr>
        <p:spPr>
          <a:xfrm>
            <a:off x="1179226" y="826680"/>
            <a:ext cx="9833548" cy="1325563"/>
          </a:xfrm>
        </p:spPr>
        <p:txBody>
          <a:bodyPr>
            <a:normAutofit/>
          </a:bodyPr>
          <a:lstStyle/>
          <a:p>
            <a:pPr algn="ctr"/>
            <a:r>
              <a:rPr lang="en-US" sz="4000">
                <a:solidFill>
                  <a:srgbClr val="FFFFFF"/>
                </a:solidFill>
              </a:rPr>
              <a:t>Dataset</a:t>
            </a:r>
          </a:p>
        </p:txBody>
      </p:sp>
      <p:sp>
        <p:nvSpPr>
          <p:cNvPr id="3" name="Content Placeholder 2">
            <a:extLst>
              <a:ext uri="{FF2B5EF4-FFF2-40B4-BE49-F238E27FC236}">
                <a16:creationId xmlns:a16="http://schemas.microsoft.com/office/drawing/2014/main" id="{13BB29D9-2AFA-488C-B2CE-1669234E0C1D}"/>
              </a:ext>
            </a:extLst>
          </p:cNvPr>
          <p:cNvSpPr>
            <a:spLocks noGrp="1"/>
          </p:cNvSpPr>
          <p:nvPr>
            <p:ph idx="1"/>
          </p:nvPr>
        </p:nvSpPr>
        <p:spPr>
          <a:xfrm>
            <a:off x="1179226" y="3092970"/>
            <a:ext cx="9833548" cy="2693976"/>
          </a:xfrm>
        </p:spPr>
        <p:txBody>
          <a:bodyPr>
            <a:normAutofit/>
          </a:bodyPr>
          <a:lstStyle/>
          <a:p>
            <a:pPr marL="457200" indent="-457200">
              <a:buFont typeface="+mj-lt"/>
              <a:buAutoNum type="arabicPeriod"/>
            </a:pPr>
            <a:r>
              <a:rPr lang="en-US" sz="2000" dirty="0">
                <a:solidFill>
                  <a:srgbClr val="000000"/>
                </a:solidFill>
                <a:latin typeface="Times New Roman" panose="02020603050405020304" pitchFamily="18" charset="0"/>
                <a:cs typeface="Times New Roman" panose="02020603050405020304" pitchFamily="18" charset="0"/>
              </a:rPr>
              <a:t>This dataset contains six variables and 4839 instances. </a:t>
            </a:r>
          </a:p>
          <a:p>
            <a:pPr marL="457200" indent="-457200">
              <a:buFont typeface="+mj-lt"/>
              <a:buAutoNum type="arabicPeriod"/>
            </a:pPr>
            <a:r>
              <a:rPr lang="en-US" sz="2000" dirty="0">
                <a:solidFill>
                  <a:srgbClr val="000000"/>
                </a:solidFill>
                <a:latin typeface="Times New Roman" panose="02020603050405020304" pitchFamily="18" charset="0"/>
                <a:cs typeface="Times New Roman" panose="02020603050405020304" pitchFamily="18" charset="0"/>
              </a:rPr>
              <a:t>Training set contains 3387 instances (70% of data) and Testing set contains 1452 instances (30% of data).</a:t>
            </a:r>
          </a:p>
          <a:p>
            <a:pPr marL="457200" indent="-457200">
              <a:buFont typeface="+mj-lt"/>
              <a:buAutoNum type="arabicPeriod"/>
            </a:pPr>
            <a:r>
              <a:rPr lang="en-US" sz="2000" dirty="0">
                <a:solidFill>
                  <a:srgbClr val="000000"/>
                </a:solidFill>
                <a:latin typeface="Times New Roman" panose="02020603050405020304" pitchFamily="18" charset="0"/>
                <a:cs typeface="Times New Roman" panose="02020603050405020304" pitchFamily="18" charset="0"/>
              </a:rPr>
              <a:t> All the variables in this dataset are numerical except the class variable. </a:t>
            </a:r>
          </a:p>
          <a:p>
            <a:pPr marL="457200" indent="-457200">
              <a:buFont typeface="+mj-lt"/>
              <a:buAutoNum type="arabicPeriod"/>
            </a:pPr>
            <a:r>
              <a:rPr lang="en-US" sz="2000" dirty="0">
                <a:solidFill>
                  <a:srgbClr val="000000"/>
                </a:solidFill>
                <a:latin typeface="Times New Roman" panose="02020603050405020304" pitchFamily="18" charset="0"/>
                <a:cs typeface="Times New Roman" panose="02020603050405020304" pitchFamily="18" charset="0"/>
              </a:rPr>
              <a:t>There are </a:t>
            </a:r>
            <a:r>
              <a:rPr lang="en-US" sz="2000" b="1" dirty="0">
                <a:solidFill>
                  <a:srgbClr val="000000"/>
                </a:solidFill>
                <a:latin typeface="Times New Roman" panose="02020603050405020304" pitchFamily="18" charset="0"/>
                <a:cs typeface="Times New Roman" panose="02020603050405020304" pitchFamily="18" charset="0"/>
              </a:rPr>
              <a:t>NO MISSING VALUES</a:t>
            </a:r>
            <a:r>
              <a:rPr lang="en-US" sz="2000" dirty="0">
                <a:solidFill>
                  <a:srgbClr val="000000"/>
                </a:solidFill>
                <a:latin typeface="Times New Roman" panose="02020603050405020304" pitchFamily="18" charset="0"/>
                <a:cs typeface="Times New Roman" panose="02020603050405020304" pitchFamily="18" charset="0"/>
              </a:rPr>
              <a:t> in this dataset.</a:t>
            </a:r>
          </a:p>
          <a:p>
            <a:endParaRPr lang="en-US" sz="2000" dirty="0">
              <a:solidFill>
                <a:srgbClr val="000000"/>
              </a:solidFill>
            </a:endParaRPr>
          </a:p>
        </p:txBody>
      </p:sp>
    </p:spTree>
    <p:extLst>
      <p:ext uri="{BB962C8B-B14F-4D97-AF65-F5344CB8AC3E}">
        <p14:creationId xmlns:p14="http://schemas.microsoft.com/office/powerpoint/2010/main" val="3467915561"/>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8" name="Rectangle 67">
            <a:extLst>
              <a:ext uri="{FF2B5EF4-FFF2-40B4-BE49-F238E27FC236}">
                <a16:creationId xmlns:a16="http://schemas.microsoft.com/office/drawing/2014/main" id="{2CB6C291-6CAF-46DF-ACFF-AADF0FD03F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0" name="Picture 69">
            <a:extLst>
              <a:ext uri="{FF2B5EF4-FFF2-40B4-BE49-F238E27FC236}">
                <a16:creationId xmlns:a16="http://schemas.microsoft.com/office/drawing/2014/main" id="{1EBADBCA-DA20-4279-93C6-011DEF18AA7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l="42953" t="3964" b="3964"/>
          <a:stretch>
            <a:fillRect/>
          </a:stretch>
        </p:blipFill>
        <p:spPr>
          <a:xfrm>
            <a:off x="0" y="1"/>
            <a:ext cx="7554138" cy="6857999"/>
          </a:xfrm>
          <a:custGeom>
            <a:avLst/>
            <a:gdLst>
              <a:gd name="connsiteX0" fmla="*/ 0 w 7554138"/>
              <a:gd name="connsiteY0" fmla="*/ 0 h 6857999"/>
              <a:gd name="connsiteX1" fmla="*/ 7554138 w 7554138"/>
              <a:gd name="connsiteY1" fmla="*/ 0 h 6857999"/>
              <a:gd name="connsiteX2" fmla="*/ 7554138 w 7554138"/>
              <a:gd name="connsiteY2" fmla="*/ 6857999 h 6857999"/>
              <a:gd name="connsiteX3" fmla="*/ 0 w 7554138"/>
              <a:gd name="connsiteY3" fmla="*/ 6857999 h 6857999"/>
            </a:gdLst>
            <a:ahLst/>
            <a:cxnLst>
              <a:cxn ang="0">
                <a:pos x="connsiteX0" y="connsiteY0"/>
              </a:cxn>
              <a:cxn ang="0">
                <a:pos x="connsiteX1" y="connsiteY1"/>
              </a:cxn>
              <a:cxn ang="0">
                <a:pos x="connsiteX2" y="connsiteY2"/>
              </a:cxn>
              <a:cxn ang="0">
                <a:pos x="connsiteX3" y="connsiteY3"/>
              </a:cxn>
            </a:cxnLst>
            <a:rect l="l" t="t" r="r" b="b"/>
            <a:pathLst>
              <a:path w="7554138" h="6857999">
                <a:moveTo>
                  <a:pt x="0" y="0"/>
                </a:moveTo>
                <a:lnTo>
                  <a:pt x="7554138" y="0"/>
                </a:lnTo>
                <a:lnTo>
                  <a:pt x="7554138" y="6857999"/>
                </a:lnTo>
                <a:lnTo>
                  <a:pt x="0" y="6857999"/>
                </a:lnTo>
                <a:close/>
              </a:path>
            </a:pathLst>
          </a:custGeom>
        </p:spPr>
      </p:pic>
      <p:sp>
        <p:nvSpPr>
          <p:cNvPr id="2" name="Title 1">
            <a:extLst>
              <a:ext uri="{FF2B5EF4-FFF2-40B4-BE49-F238E27FC236}">
                <a16:creationId xmlns:a16="http://schemas.microsoft.com/office/drawing/2014/main" id="{143F10D6-5CAE-4F25-B659-4BE0F2A656E8}"/>
              </a:ext>
            </a:extLst>
          </p:cNvPr>
          <p:cNvSpPr>
            <a:spLocks noGrp="1"/>
          </p:cNvSpPr>
          <p:nvPr>
            <p:ph type="title"/>
          </p:nvPr>
        </p:nvSpPr>
        <p:spPr>
          <a:xfrm>
            <a:off x="640080" y="1243013"/>
            <a:ext cx="3855720" cy="4371974"/>
          </a:xfrm>
        </p:spPr>
        <p:txBody>
          <a:bodyPr>
            <a:normAutofit/>
          </a:bodyPr>
          <a:lstStyle/>
          <a:p>
            <a:r>
              <a:rPr lang="en-US" b="1" dirty="0">
                <a:solidFill>
                  <a:srgbClr val="FFFFFF"/>
                </a:solidFill>
                <a:latin typeface="Times New Roman" panose="02020603050405020304" pitchFamily="18" charset="0"/>
                <a:cs typeface="Times New Roman" panose="02020603050405020304" pitchFamily="18" charset="0"/>
              </a:rPr>
              <a:t>Attribute Information</a:t>
            </a:r>
            <a:endParaRPr lang="en-US" dirty="0">
              <a:solidFill>
                <a:srgbClr val="FFFFFF"/>
              </a:solidFill>
            </a:endParaRPr>
          </a:p>
        </p:txBody>
      </p:sp>
      <p:sp>
        <p:nvSpPr>
          <p:cNvPr id="72" name="Rectangle 71">
            <a:extLst>
              <a:ext uri="{FF2B5EF4-FFF2-40B4-BE49-F238E27FC236}">
                <a16:creationId xmlns:a16="http://schemas.microsoft.com/office/drawing/2014/main" id="{4735DC46-5663-471D-AADB-81E00E65BC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0850" y="0"/>
            <a:ext cx="539115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01A0111-7E78-4FE2-8A87-336B048100B9}"/>
              </a:ext>
            </a:extLst>
          </p:cNvPr>
          <p:cNvSpPr>
            <a:spLocks noGrp="1"/>
          </p:cNvSpPr>
          <p:nvPr>
            <p:ph idx="1"/>
          </p:nvPr>
        </p:nvSpPr>
        <p:spPr>
          <a:xfrm>
            <a:off x="6172200" y="804672"/>
            <a:ext cx="5221224" cy="5230368"/>
          </a:xfrm>
        </p:spPr>
        <p:txBody>
          <a:bodyPr anchor="ctr">
            <a:normAutofit/>
          </a:bodyPr>
          <a:lstStyle/>
          <a:p>
            <a:pPr marL="514350" indent="-514350">
              <a:buFont typeface="+mj-lt"/>
              <a:buAutoNum type="arabicPeriod"/>
            </a:pPr>
            <a:r>
              <a:rPr lang="en-US" sz="2000" dirty="0">
                <a:solidFill>
                  <a:srgbClr val="000000"/>
                </a:solidFill>
                <a:latin typeface="Times New Roman" panose="02020603050405020304" pitchFamily="18" charset="0"/>
                <a:cs typeface="Times New Roman" panose="02020603050405020304" pitchFamily="18" charset="0"/>
              </a:rPr>
              <a:t>class: 'w' (diseased trees), 'n' (all other land cover)</a:t>
            </a:r>
          </a:p>
          <a:p>
            <a:pPr marL="514350" indent="-514350">
              <a:buFont typeface="+mj-lt"/>
              <a:buAutoNum type="arabicPeriod"/>
            </a:pPr>
            <a:r>
              <a:rPr lang="en-US" sz="2000" dirty="0">
                <a:solidFill>
                  <a:srgbClr val="000000"/>
                </a:solidFill>
                <a:latin typeface="Times New Roman" panose="02020603050405020304" pitchFamily="18" charset="0"/>
                <a:cs typeface="Times New Roman" panose="02020603050405020304" pitchFamily="18" charset="0"/>
              </a:rPr>
              <a:t>GLCM_Pan: GLCM mean texture (Pan band)</a:t>
            </a:r>
          </a:p>
          <a:p>
            <a:pPr marL="514350" indent="-514350">
              <a:buFont typeface="+mj-lt"/>
              <a:buAutoNum type="arabicPeriod"/>
            </a:pPr>
            <a:r>
              <a:rPr lang="en-US" sz="2000" dirty="0">
                <a:solidFill>
                  <a:srgbClr val="000000"/>
                </a:solidFill>
                <a:latin typeface="Times New Roman" panose="02020603050405020304" pitchFamily="18" charset="0"/>
                <a:cs typeface="Times New Roman" panose="02020603050405020304" pitchFamily="18" charset="0"/>
              </a:rPr>
              <a:t>Mean_G: Mean green value</a:t>
            </a:r>
          </a:p>
          <a:p>
            <a:pPr marL="514350" indent="-514350">
              <a:buFont typeface="+mj-lt"/>
              <a:buAutoNum type="arabicPeriod"/>
            </a:pPr>
            <a:r>
              <a:rPr lang="en-US" sz="2000" dirty="0">
                <a:solidFill>
                  <a:srgbClr val="000000"/>
                </a:solidFill>
                <a:latin typeface="Times New Roman" panose="02020603050405020304" pitchFamily="18" charset="0"/>
                <a:cs typeface="Times New Roman" panose="02020603050405020304" pitchFamily="18" charset="0"/>
              </a:rPr>
              <a:t>Mean_R: Mean red value</a:t>
            </a:r>
          </a:p>
          <a:p>
            <a:pPr marL="514350" indent="-514350">
              <a:buFont typeface="+mj-lt"/>
              <a:buAutoNum type="arabicPeriod"/>
            </a:pPr>
            <a:r>
              <a:rPr lang="en-US" sz="2000" dirty="0">
                <a:solidFill>
                  <a:srgbClr val="000000"/>
                </a:solidFill>
                <a:latin typeface="Times New Roman" panose="02020603050405020304" pitchFamily="18" charset="0"/>
                <a:cs typeface="Times New Roman" panose="02020603050405020304" pitchFamily="18" charset="0"/>
              </a:rPr>
              <a:t>Mean_NIR: Mean NIR value</a:t>
            </a:r>
          </a:p>
          <a:p>
            <a:pPr marL="514350" indent="-514350">
              <a:buFont typeface="+mj-lt"/>
              <a:buAutoNum type="arabicPeriod"/>
            </a:pPr>
            <a:r>
              <a:rPr lang="en-US" sz="2000" dirty="0">
                <a:solidFill>
                  <a:srgbClr val="000000"/>
                </a:solidFill>
                <a:latin typeface="Times New Roman" panose="02020603050405020304" pitchFamily="18" charset="0"/>
                <a:cs typeface="Times New Roman" panose="02020603050405020304" pitchFamily="18" charset="0"/>
              </a:rPr>
              <a:t>SD_Pan: Standard deviation (Pan band)</a:t>
            </a:r>
            <a:br>
              <a:rPr lang="en-US" sz="2000" dirty="0">
                <a:solidFill>
                  <a:srgbClr val="000000"/>
                </a:solidFill>
                <a:latin typeface="Times New Roman" panose="02020603050405020304" pitchFamily="18" charset="0"/>
                <a:cs typeface="Times New Roman" panose="02020603050405020304" pitchFamily="18" charset="0"/>
              </a:rPr>
            </a:br>
            <a:br>
              <a:rPr lang="en-US" sz="2000" dirty="0">
                <a:solidFill>
                  <a:srgbClr val="000000"/>
                </a:solidFill>
                <a:latin typeface="Times New Roman" panose="02020603050405020304" pitchFamily="18" charset="0"/>
                <a:cs typeface="Times New Roman" panose="02020603050405020304" pitchFamily="18" charset="0"/>
              </a:rPr>
            </a:br>
            <a:br>
              <a:rPr lang="en-US" sz="2000" dirty="0">
                <a:solidFill>
                  <a:srgbClr val="000000"/>
                </a:solidFill>
                <a:latin typeface="Times New Roman" panose="02020603050405020304" pitchFamily="18" charset="0"/>
                <a:cs typeface="Times New Roman" panose="02020603050405020304" pitchFamily="18" charset="0"/>
              </a:rPr>
            </a:br>
            <a:br>
              <a:rPr lang="en-US" sz="2000" dirty="0">
                <a:solidFill>
                  <a:srgbClr val="000000"/>
                </a:solidFill>
                <a:latin typeface="Times New Roman" panose="02020603050405020304" pitchFamily="18" charset="0"/>
                <a:cs typeface="Times New Roman" panose="02020603050405020304" pitchFamily="18" charset="0"/>
              </a:rPr>
            </a:br>
            <a:r>
              <a:rPr lang="en-US" sz="2000" dirty="0">
                <a:solidFill>
                  <a:srgbClr val="000000"/>
                </a:solidFill>
                <a:latin typeface="Times New Roman" panose="02020603050405020304" pitchFamily="18" charset="0"/>
                <a:cs typeface="Times New Roman" panose="02020603050405020304" pitchFamily="18" charset="0"/>
              </a:rPr>
              <a:t> </a:t>
            </a:r>
          </a:p>
          <a:p>
            <a:pPr marL="0" indent="0">
              <a:buNone/>
            </a:pPr>
            <a:br>
              <a:rPr lang="en-US" sz="2000" dirty="0">
                <a:solidFill>
                  <a:srgbClr val="000000"/>
                </a:solidFill>
                <a:latin typeface="Times New Roman" panose="02020603050405020304" pitchFamily="18" charset="0"/>
                <a:cs typeface="Times New Roman" panose="02020603050405020304" pitchFamily="18" charset="0"/>
              </a:rPr>
            </a:br>
            <a:endParaRPr lang="en-US" sz="2000"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6279717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 name="Rectangle 51">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4" name="Picture 53">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46F04D4B-8882-4BDB-A1B7-95A8DFD29A8A}"/>
              </a:ext>
            </a:extLst>
          </p:cNvPr>
          <p:cNvSpPr>
            <a:spLocks noGrp="1"/>
          </p:cNvSpPr>
          <p:nvPr>
            <p:ph type="title"/>
          </p:nvPr>
        </p:nvSpPr>
        <p:spPr>
          <a:xfrm>
            <a:off x="1179226" y="826680"/>
            <a:ext cx="9833548" cy="1325563"/>
          </a:xfrm>
        </p:spPr>
        <p:txBody>
          <a:bodyPr>
            <a:normAutofit/>
          </a:bodyPr>
          <a:lstStyle/>
          <a:p>
            <a:pPr algn="ctr"/>
            <a:r>
              <a:rPr lang="en-US" sz="4000" dirty="0">
                <a:solidFill>
                  <a:srgbClr val="FFFFFF"/>
                </a:solidFill>
                <a:latin typeface="Times New Roman" panose="02020603050405020304" pitchFamily="18" charset="0"/>
                <a:cs typeface="Times New Roman" panose="02020603050405020304" pitchFamily="18" charset="0"/>
              </a:rPr>
              <a:t>Decision Tree</a:t>
            </a:r>
          </a:p>
        </p:txBody>
      </p:sp>
      <p:sp>
        <p:nvSpPr>
          <p:cNvPr id="3" name="Content Placeholder 2">
            <a:extLst>
              <a:ext uri="{FF2B5EF4-FFF2-40B4-BE49-F238E27FC236}">
                <a16:creationId xmlns:a16="http://schemas.microsoft.com/office/drawing/2014/main" id="{D5BBE7B4-DCED-4325-B94C-A67198569749}"/>
              </a:ext>
            </a:extLst>
          </p:cNvPr>
          <p:cNvSpPr>
            <a:spLocks noGrp="1"/>
          </p:cNvSpPr>
          <p:nvPr>
            <p:ph idx="1"/>
          </p:nvPr>
        </p:nvSpPr>
        <p:spPr>
          <a:xfrm>
            <a:off x="1179226" y="3092970"/>
            <a:ext cx="9833548" cy="2693976"/>
          </a:xfrm>
        </p:spPr>
        <p:txBody>
          <a:bodyPr>
            <a:normAutofit/>
          </a:bodyPr>
          <a:lstStyle/>
          <a:p>
            <a:pPr marL="457200" indent="-457200">
              <a:buFont typeface="+mj-lt"/>
              <a:buAutoNum type="arabicPeriod"/>
            </a:pPr>
            <a:r>
              <a:rPr lang="en-US" sz="2000" dirty="0">
                <a:solidFill>
                  <a:srgbClr val="000000"/>
                </a:solidFill>
                <a:latin typeface="Times New Roman" panose="02020603050405020304" pitchFamily="18" charset="0"/>
                <a:cs typeface="Times New Roman" panose="02020603050405020304" pitchFamily="18" charset="0"/>
              </a:rPr>
              <a:t>Decision Tree is a very popular machine learning algorithm which solves the problem of machine learning by transforming the data into tree representation</a:t>
            </a:r>
          </a:p>
          <a:p>
            <a:pPr marL="457200" indent="-457200">
              <a:buFont typeface="+mj-lt"/>
              <a:buAutoNum type="arabicPeriod"/>
            </a:pPr>
            <a:r>
              <a:rPr lang="en-US" sz="2000" dirty="0">
                <a:solidFill>
                  <a:srgbClr val="000000"/>
                </a:solidFill>
                <a:latin typeface="Times New Roman" panose="02020603050405020304" pitchFamily="18" charset="0"/>
                <a:cs typeface="Times New Roman" panose="02020603050405020304" pitchFamily="18" charset="0"/>
              </a:rPr>
              <a:t>It can be used to solve both regression and classification problems. </a:t>
            </a:r>
          </a:p>
          <a:p>
            <a:pPr marL="457200" indent="-457200">
              <a:buFont typeface="+mj-lt"/>
              <a:buAutoNum type="arabicPeriod"/>
            </a:pPr>
            <a:r>
              <a:rPr lang="en-US" sz="2000" dirty="0">
                <a:solidFill>
                  <a:srgbClr val="000000"/>
                </a:solidFill>
                <a:latin typeface="Times New Roman" panose="02020603050405020304" pitchFamily="18" charset="0"/>
                <a:cs typeface="Times New Roman" panose="02020603050405020304" pitchFamily="18" charset="0"/>
              </a:rPr>
              <a:t>They build an actual decision tree on the data set</a:t>
            </a:r>
          </a:p>
          <a:p>
            <a:pPr marL="457200" indent="-457200">
              <a:buFont typeface="+mj-lt"/>
              <a:buAutoNum type="arabicPeriod"/>
            </a:pPr>
            <a:r>
              <a:rPr lang="en-US" sz="2000" dirty="0">
                <a:solidFill>
                  <a:srgbClr val="000000"/>
                </a:solidFill>
                <a:latin typeface="Times New Roman" panose="02020603050405020304" pitchFamily="18" charset="0"/>
                <a:cs typeface="Times New Roman" panose="02020603050405020304" pitchFamily="18" charset="0"/>
              </a:rPr>
              <a:t>Decision trees perform classification without requiring much computation.</a:t>
            </a:r>
          </a:p>
          <a:p>
            <a:endParaRPr lang="en-US" sz="2000" dirty="0">
              <a:solidFill>
                <a:srgbClr val="000000"/>
              </a:solidFill>
              <a:latin typeface="Times New Roman" panose="02020603050405020304" pitchFamily="18" charset="0"/>
              <a:cs typeface="Times New Roman" panose="02020603050405020304" pitchFamily="18" charset="0"/>
            </a:endParaRPr>
          </a:p>
          <a:p>
            <a:endParaRPr lang="en-US" sz="2000"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201013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8D55260-388E-4E97-A93D-EA832FE3752F}"/>
              </a:ext>
            </a:extLst>
          </p:cNvPr>
          <p:cNvPicPr/>
          <p:nvPr/>
        </p:nvPicPr>
        <p:blipFill>
          <a:blip r:embed="rId2"/>
          <a:stretch>
            <a:fillRect/>
          </a:stretch>
        </p:blipFill>
        <p:spPr>
          <a:xfrm>
            <a:off x="643467" y="1179830"/>
            <a:ext cx="10905066" cy="4498338"/>
          </a:xfrm>
          <a:prstGeom prst="rect">
            <a:avLst/>
          </a:prstGeom>
        </p:spPr>
      </p:pic>
    </p:spTree>
    <p:extLst>
      <p:ext uri="{BB962C8B-B14F-4D97-AF65-F5344CB8AC3E}">
        <p14:creationId xmlns:p14="http://schemas.microsoft.com/office/powerpoint/2010/main" val="3677054407"/>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 name="Rectangle 42">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5" name="Picture 44">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62EB2750-9C61-4763-A9E9-C3F79D88E74E}"/>
              </a:ext>
            </a:extLst>
          </p:cNvPr>
          <p:cNvSpPr>
            <a:spLocks noGrp="1"/>
          </p:cNvSpPr>
          <p:nvPr>
            <p:ph type="title"/>
          </p:nvPr>
        </p:nvSpPr>
        <p:spPr>
          <a:xfrm>
            <a:off x="1179226" y="826680"/>
            <a:ext cx="9833548" cy="1325563"/>
          </a:xfrm>
        </p:spPr>
        <p:txBody>
          <a:bodyPr>
            <a:normAutofit/>
          </a:bodyPr>
          <a:lstStyle/>
          <a:p>
            <a:pPr algn="ctr"/>
            <a:r>
              <a:rPr lang="en-US" sz="4000" dirty="0">
                <a:solidFill>
                  <a:srgbClr val="FFFFFF"/>
                </a:solidFill>
                <a:latin typeface="Times New Roman" panose="02020603050405020304" pitchFamily="18" charset="0"/>
                <a:cs typeface="Times New Roman" panose="02020603050405020304" pitchFamily="18" charset="0"/>
              </a:rPr>
              <a:t>Hold Out Method</a:t>
            </a:r>
          </a:p>
        </p:txBody>
      </p:sp>
      <p:sp>
        <p:nvSpPr>
          <p:cNvPr id="3" name="Content Placeholder 2">
            <a:extLst>
              <a:ext uri="{FF2B5EF4-FFF2-40B4-BE49-F238E27FC236}">
                <a16:creationId xmlns:a16="http://schemas.microsoft.com/office/drawing/2014/main" id="{AA8C61EE-C81F-4433-B854-A6139E9D1E4E}"/>
              </a:ext>
            </a:extLst>
          </p:cNvPr>
          <p:cNvSpPr>
            <a:spLocks noGrp="1"/>
          </p:cNvSpPr>
          <p:nvPr>
            <p:ph idx="1"/>
          </p:nvPr>
        </p:nvSpPr>
        <p:spPr>
          <a:xfrm>
            <a:off x="1179226" y="3092970"/>
            <a:ext cx="9833548" cy="2693976"/>
          </a:xfrm>
        </p:spPr>
        <p:txBody>
          <a:bodyPr>
            <a:noAutofit/>
          </a:bodyPr>
          <a:lstStyle/>
          <a:p>
            <a:pPr marL="457200" indent="-457200">
              <a:buFont typeface="+mj-lt"/>
              <a:buAutoNum type="arabicPeriod"/>
            </a:pPr>
            <a:r>
              <a:rPr lang="en-US" sz="2000" dirty="0">
                <a:solidFill>
                  <a:srgbClr val="000000"/>
                </a:solidFill>
                <a:latin typeface="Times New Roman" panose="02020603050405020304" pitchFamily="18" charset="0"/>
                <a:cs typeface="Times New Roman" panose="02020603050405020304" pitchFamily="18" charset="0"/>
              </a:rPr>
              <a:t>Hold-out is when you split up the dataset into a ‘train’ and ‘test’ set. The training set is what the model is trained on, and the test set is used to see how well that model performs on unseen data. A common split when using the hold-out method is using 70% of data for training and the remaining 30% of the data for testing.</a:t>
            </a:r>
          </a:p>
          <a:p>
            <a:r>
              <a:rPr lang="en-US" sz="2000" dirty="0">
                <a:solidFill>
                  <a:srgbClr val="000000"/>
                </a:solidFill>
                <a:latin typeface="Times New Roman" panose="02020603050405020304" pitchFamily="18" charset="0"/>
                <a:cs typeface="Times New Roman" panose="02020603050405020304" pitchFamily="18" charset="0"/>
              </a:rPr>
              <a:t>Training Accuracy: 98.99616</a:t>
            </a:r>
            <a:endParaRPr lang="en-IN" sz="2000" dirty="0">
              <a:solidFill>
                <a:srgbClr val="000000"/>
              </a:solidFill>
              <a:latin typeface="Times New Roman" panose="02020603050405020304" pitchFamily="18" charset="0"/>
              <a:cs typeface="Times New Roman" panose="02020603050405020304" pitchFamily="18" charset="0"/>
            </a:endParaRPr>
          </a:p>
          <a:p>
            <a:r>
              <a:rPr lang="en-US" sz="2000" dirty="0">
                <a:solidFill>
                  <a:srgbClr val="000000"/>
                </a:solidFill>
                <a:latin typeface="Times New Roman" panose="02020603050405020304" pitchFamily="18" charset="0"/>
                <a:cs typeface="Times New Roman" panose="02020603050405020304" pitchFamily="18" charset="0"/>
              </a:rPr>
              <a:t>Training Error: 1.003838</a:t>
            </a:r>
            <a:endParaRPr lang="en-IN" sz="2000" dirty="0">
              <a:solidFill>
                <a:srgbClr val="000000"/>
              </a:solidFill>
              <a:latin typeface="Times New Roman" panose="02020603050405020304" pitchFamily="18" charset="0"/>
              <a:cs typeface="Times New Roman" panose="02020603050405020304" pitchFamily="18" charset="0"/>
            </a:endParaRPr>
          </a:p>
          <a:p>
            <a:r>
              <a:rPr lang="en-US" sz="2000" dirty="0">
                <a:solidFill>
                  <a:srgbClr val="000000"/>
                </a:solidFill>
                <a:latin typeface="Times New Roman" panose="02020603050405020304" pitchFamily="18" charset="0"/>
                <a:cs typeface="Times New Roman" panose="02020603050405020304" pitchFamily="18" charset="0"/>
              </a:rPr>
              <a:t>Testing Accuracy: 97.72727</a:t>
            </a:r>
            <a:endParaRPr lang="en-IN" sz="2000" dirty="0">
              <a:solidFill>
                <a:srgbClr val="000000"/>
              </a:solidFill>
              <a:latin typeface="Times New Roman" panose="02020603050405020304" pitchFamily="18" charset="0"/>
              <a:cs typeface="Times New Roman" panose="02020603050405020304" pitchFamily="18" charset="0"/>
            </a:endParaRPr>
          </a:p>
          <a:p>
            <a:r>
              <a:rPr lang="en-US" sz="2000" dirty="0">
                <a:solidFill>
                  <a:srgbClr val="000000"/>
                </a:solidFill>
                <a:latin typeface="Times New Roman" panose="02020603050405020304" pitchFamily="18" charset="0"/>
                <a:cs typeface="Times New Roman" panose="02020603050405020304" pitchFamily="18" charset="0"/>
              </a:rPr>
              <a:t>Testing error: 2.272727</a:t>
            </a:r>
            <a:br>
              <a:rPr lang="en-US" dirty="0"/>
            </a:br>
            <a:endParaRPr lang="en-US" sz="2000" dirty="0">
              <a:solidFill>
                <a:srgbClr val="000000"/>
              </a:solidFill>
            </a:endParaRPr>
          </a:p>
        </p:txBody>
      </p:sp>
    </p:spTree>
    <p:extLst>
      <p:ext uri="{BB962C8B-B14F-4D97-AF65-F5344CB8AC3E}">
        <p14:creationId xmlns:p14="http://schemas.microsoft.com/office/powerpoint/2010/main" val="1284766578"/>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Picture 23">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4506775E-89CC-40E7-9BD3-F7F43578EA57}"/>
              </a:ext>
            </a:extLst>
          </p:cNvPr>
          <p:cNvSpPr>
            <a:spLocks noGrp="1"/>
          </p:cNvSpPr>
          <p:nvPr>
            <p:ph type="title"/>
          </p:nvPr>
        </p:nvSpPr>
        <p:spPr>
          <a:xfrm>
            <a:off x="1179226" y="826680"/>
            <a:ext cx="9833548" cy="1325563"/>
          </a:xfrm>
        </p:spPr>
        <p:txBody>
          <a:bodyPr>
            <a:normAutofit/>
          </a:bodyPr>
          <a:lstStyle/>
          <a:p>
            <a:pPr algn="ctr"/>
            <a:r>
              <a:rPr lang="en-US" sz="4000" dirty="0">
                <a:solidFill>
                  <a:srgbClr val="FFFFFF"/>
                </a:solidFill>
              </a:rPr>
              <a:t>Bagging</a:t>
            </a:r>
          </a:p>
        </p:txBody>
      </p:sp>
      <p:sp>
        <p:nvSpPr>
          <p:cNvPr id="3" name="Content Placeholder 2">
            <a:extLst>
              <a:ext uri="{FF2B5EF4-FFF2-40B4-BE49-F238E27FC236}">
                <a16:creationId xmlns:a16="http://schemas.microsoft.com/office/drawing/2014/main" id="{516D5052-20E0-4548-8A3F-5220EFD73A0D}"/>
              </a:ext>
            </a:extLst>
          </p:cNvPr>
          <p:cNvSpPr>
            <a:spLocks noGrp="1"/>
          </p:cNvSpPr>
          <p:nvPr>
            <p:ph idx="1"/>
          </p:nvPr>
        </p:nvSpPr>
        <p:spPr>
          <a:xfrm>
            <a:off x="1179226" y="3092970"/>
            <a:ext cx="9833548" cy="3281326"/>
          </a:xfrm>
        </p:spPr>
        <p:txBody>
          <a:bodyPr>
            <a:noAutofit/>
          </a:bodyPr>
          <a:lstStyle/>
          <a:p>
            <a:pPr marL="457200" indent="-457200">
              <a:buFont typeface="+mj-lt"/>
              <a:buAutoNum type="arabicPeriod"/>
            </a:pPr>
            <a:r>
              <a:rPr lang="en-US" sz="2000" dirty="0">
                <a:solidFill>
                  <a:srgbClr val="000000"/>
                </a:solidFill>
                <a:latin typeface="Times New Roman" panose="02020603050405020304" pitchFamily="18" charset="0"/>
                <a:cs typeface="Times New Roman" panose="02020603050405020304" pitchFamily="18" charset="0"/>
              </a:rPr>
              <a:t>It is a bootstrap ensemble method that combines the predictions from multiple machine learning algorithms together to make more accurate predictions than any individual model.</a:t>
            </a:r>
          </a:p>
          <a:p>
            <a:pPr marL="457200" indent="-457200">
              <a:buFont typeface="+mj-lt"/>
              <a:buAutoNum type="arabicPeriod"/>
            </a:pPr>
            <a:r>
              <a:rPr lang="en-US" sz="2000" dirty="0">
                <a:solidFill>
                  <a:srgbClr val="000000"/>
                </a:solidFill>
                <a:latin typeface="Times New Roman" panose="02020603050405020304" pitchFamily="18" charset="0"/>
                <a:cs typeface="Times New Roman" panose="02020603050405020304" pitchFamily="18" charset="0"/>
              </a:rPr>
              <a:t>Each classifier’s training set is generated by randomly drawing, with replacement</a:t>
            </a:r>
          </a:p>
          <a:p>
            <a:pPr marL="457200" indent="-457200">
              <a:buFont typeface="+mj-lt"/>
              <a:buAutoNum type="arabicPeriod"/>
            </a:pPr>
            <a:r>
              <a:rPr lang="en-US" sz="2000" dirty="0">
                <a:solidFill>
                  <a:srgbClr val="000000"/>
                </a:solidFill>
                <a:latin typeface="Times New Roman" panose="02020603050405020304" pitchFamily="18" charset="0"/>
                <a:cs typeface="Times New Roman" panose="02020603050405020304" pitchFamily="18" charset="0"/>
              </a:rPr>
              <a:t>It reduces variance and helps to avoid overfitting</a:t>
            </a:r>
          </a:p>
          <a:p>
            <a:r>
              <a:rPr lang="en-US" sz="2000" dirty="0">
                <a:solidFill>
                  <a:srgbClr val="000000"/>
                </a:solidFill>
                <a:latin typeface="Times New Roman" panose="02020603050405020304" pitchFamily="18" charset="0"/>
                <a:cs typeface="Times New Roman" panose="02020603050405020304" pitchFamily="18" charset="0"/>
              </a:rPr>
              <a:t>Training Accuracy: 100</a:t>
            </a:r>
            <a:endParaRPr lang="en-IN" sz="2000" dirty="0">
              <a:solidFill>
                <a:srgbClr val="000000"/>
              </a:solidFill>
              <a:latin typeface="Times New Roman" panose="02020603050405020304" pitchFamily="18" charset="0"/>
              <a:cs typeface="Times New Roman" panose="02020603050405020304" pitchFamily="18" charset="0"/>
            </a:endParaRPr>
          </a:p>
          <a:p>
            <a:r>
              <a:rPr lang="en-US" sz="2000" dirty="0">
                <a:solidFill>
                  <a:srgbClr val="000000"/>
                </a:solidFill>
                <a:latin typeface="Times New Roman" panose="02020603050405020304" pitchFamily="18" charset="0"/>
                <a:cs typeface="Times New Roman" panose="02020603050405020304" pitchFamily="18" charset="0"/>
              </a:rPr>
              <a:t>Training Error: 0</a:t>
            </a:r>
            <a:endParaRPr lang="en-IN" sz="2000" dirty="0">
              <a:solidFill>
                <a:srgbClr val="000000"/>
              </a:solidFill>
              <a:latin typeface="Times New Roman" panose="02020603050405020304" pitchFamily="18" charset="0"/>
              <a:cs typeface="Times New Roman" panose="02020603050405020304" pitchFamily="18" charset="0"/>
            </a:endParaRPr>
          </a:p>
          <a:p>
            <a:r>
              <a:rPr lang="en-US" sz="2000" dirty="0">
                <a:solidFill>
                  <a:srgbClr val="000000"/>
                </a:solidFill>
                <a:latin typeface="Times New Roman" panose="02020603050405020304" pitchFamily="18" charset="0"/>
                <a:cs typeface="Times New Roman" panose="02020603050405020304" pitchFamily="18" charset="0"/>
              </a:rPr>
              <a:t>Testing Accuracy: 98.27824</a:t>
            </a:r>
            <a:endParaRPr lang="en-IN" sz="2000" dirty="0">
              <a:solidFill>
                <a:srgbClr val="000000"/>
              </a:solidFill>
              <a:latin typeface="Times New Roman" panose="02020603050405020304" pitchFamily="18" charset="0"/>
              <a:cs typeface="Times New Roman" panose="02020603050405020304" pitchFamily="18" charset="0"/>
            </a:endParaRPr>
          </a:p>
          <a:p>
            <a:r>
              <a:rPr lang="en-US" sz="2000" dirty="0">
                <a:solidFill>
                  <a:srgbClr val="000000"/>
                </a:solidFill>
                <a:latin typeface="Times New Roman" panose="02020603050405020304" pitchFamily="18" charset="0"/>
                <a:cs typeface="Times New Roman" panose="02020603050405020304" pitchFamily="18" charset="0"/>
              </a:rPr>
              <a:t>Testing error: 1.721763</a:t>
            </a:r>
            <a:endParaRPr lang="en-IN" sz="2000" dirty="0">
              <a:solidFill>
                <a:srgbClr val="000000"/>
              </a:solidFill>
              <a:latin typeface="Times New Roman" panose="02020603050405020304" pitchFamily="18" charset="0"/>
              <a:cs typeface="Times New Roman" panose="02020603050405020304" pitchFamily="18" charset="0"/>
            </a:endParaRPr>
          </a:p>
          <a:p>
            <a:endParaRPr lang="en-US" sz="2000"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2653161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TotalTime>
  <Words>997</Words>
  <Application>Microsoft Office PowerPoint</Application>
  <PresentationFormat>Widescreen</PresentationFormat>
  <Paragraphs>133</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Calibri Light</vt:lpstr>
      <vt:lpstr>Times New Roman</vt:lpstr>
      <vt:lpstr>Office Theme</vt:lpstr>
      <vt:lpstr>WILT DATASET</vt:lpstr>
      <vt:lpstr>Introduction to Wilt Dataset</vt:lpstr>
      <vt:lpstr>Problem statement</vt:lpstr>
      <vt:lpstr>Dataset</vt:lpstr>
      <vt:lpstr>Attribute Information</vt:lpstr>
      <vt:lpstr>Decision Tree</vt:lpstr>
      <vt:lpstr>PowerPoint Presentation</vt:lpstr>
      <vt:lpstr>Hold Out Method</vt:lpstr>
      <vt:lpstr>Bagging</vt:lpstr>
      <vt:lpstr>Random Forest</vt:lpstr>
      <vt:lpstr>Boosting</vt:lpstr>
      <vt:lpstr>Naïve Bayes Classifier</vt:lpstr>
      <vt:lpstr>Support Vector Machine using Linear Kernel with different costs(best case)</vt:lpstr>
      <vt:lpstr>Support Vector Machine using Radial Kernel with different costs and gammas(best case)</vt:lpstr>
      <vt:lpstr>Support Vector Machine using Polynomial Kernel with different costs and gammas(best case)</vt:lpstr>
      <vt:lpstr>Comparison of multiple classification techniques</vt:lpstr>
      <vt:lpstr>Conclusion</vt:lpstr>
      <vt:lpstr>Future scope</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WILT DATASET</dc:title>
  <dc:creator>vamshi pillamari</dc:creator>
  <cp:lastModifiedBy>vamshi pillamari</cp:lastModifiedBy>
  <cp:revision>3</cp:revision>
  <dcterms:created xsi:type="dcterms:W3CDTF">2020-05-08T22:14:29Z</dcterms:created>
  <dcterms:modified xsi:type="dcterms:W3CDTF">2020-05-08T22:34:03Z</dcterms:modified>
</cp:coreProperties>
</file>