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4" r:id="rId9"/>
    <p:sldId id="262" r:id="rId10"/>
    <p:sldId id="263" r:id="rId11"/>
    <p:sldId id="264" r:id="rId12"/>
    <p:sldId id="28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78" r:id="rId28"/>
    <p:sldId id="280" r:id="rId29"/>
    <p:sldId id="281"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45:23"/>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1,'397'21,"-322"-15,100 11,-88-8,-1-4,146-10,-200 1,-1-1,41-12,15-4,-57 17</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45:2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0,'249'4,"-177"1,100 19,-35 4,-15 0,235 20,-62-48,-162-2,-125 2,0 0,0 0,-1-1,1-1,0 1,-1-1,1-1,8-3,7-6</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4:0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31,'9'-1,"0"0,-1 0,1-1,16-6,24-4,45 7,96 5,-62 3,-20-3,-85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1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45,'1124'0,"-1092"-2,63-11,-60 7,46-2,516 6,-290 4,179-2,-419 4,115 20,-13-1,285-16,-261-9,1257 2,-1353-4,-1-5,115-24,-145 25,1 3,124 6,-70 1,1380-2,-1439-8,-50 5,-1 1,1 1,24-1,-20 4</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2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67 111,'306'2,"323"-5,-576-1,-1-3,1-2,92-29,-107 30,0 2,0 1,1 2,73 3,28-2,-52-10,-57 6,34-1,363 5,-223 3,142 14,-15-1,-312-14,307 15,-247-4,152 16,-125-16,114 6,32-3,-4 0,423-15,-668 1,0 0,0 0,0 0,0 1,0-1,0 1,0 0,0 0,0 1,0-1,-1 1,1 0,0 0,5 4,-6-3,1 1,-1 0,0 0,0 1,-1-1,1 1,-1-1,0 1,0 0,0 0,1 6,0-3,-1 0,0 1,-1-1,0 0,0 0,-1 1,0-1,0 0,-1 1,-1 9,0-14,1 1,-1 0,0-1,-1 0,1 1,-1-1,1 0,-1 0,-1 0,1-1,0 1,-1-1,0 1,0-1,0-1,0 1,0 0,-6 2,-2 0,1-1,-1 0,0 0,0-1,0-1,0 0,-13 0,-90-3,63-1,-11 1,1 3,-64 11,32-4,-185-5,148-6,-159 3,-295-3,217-25,-35 0,-305-40,147 6,374 49,-388-13,-69 26,589-1</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0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3,'88'4,"158"29,-152-18,460 42,-142-55,-214-4,-132-1,120-21,-121 12,123-4,-143 13,1-1,65-16,51-5,273 20,-234 8,1046-3,-1227 1,1 1,39 10,-11-2,42 10,-65-15</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0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30,'824'0,"-797"-2,1 0,30-8,-28 4,48-2,578 7,-316 3,1246-2,-1559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5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52,'5'0,"6"0,5 0,6 0,2 0,3 0,2 0,-1 0,-4-5,-2-6,0-1,1 2,1 2,-3 2</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5-23T22:32:56"/>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55,'37'1,"0"-2,0-2,54-10,73-15,-144 24,0 1,23 0,-15 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EA01F3-5A37-4457-BBE5-295B0FD4F0C4}"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5D99E-9894-42E2-ADE3-0FE4FFCF9B4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EA01F3-5A37-4457-BBE5-295B0FD4F0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6EA01F3-5A37-4457-BBE5-295B0FD4F0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A01F3-5A37-4457-BBE5-295B0FD4F0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A01F3-5A37-4457-BBE5-295B0FD4F0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EA01F3-5A37-4457-BBE5-295B0FD4F0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5D99E-9894-42E2-ADE3-0FE4FFCF9B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EA01F3-5A37-4457-BBE5-295B0FD4F0C4}"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85D99E-9894-42E2-ADE3-0FE4FFCF9B4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5.xml"/><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customXml" Target="../ink/ink6.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customXml" Target="../ink/ink7.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9.xml"/><Relationship Id="rId3" Type="http://schemas.openxmlformats.org/officeDocument/2006/relationships/image" Target="../media/image29.png"/><Relationship Id="rId2" Type="http://schemas.openxmlformats.org/officeDocument/2006/relationships/customXml" Target="../ink/ink8.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archive.ics.uci.edu/dataset/240/human+activity+recognition+using+smartphone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Contactless Employee Check-In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training and test datasets</a:t>
            </a:r>
            <a:endParaRPr lang="en-US" dirty="0"/>
          </a:p>
        </p:txBody>
      </p:sp>
      <p:pic>
        <p:nvPicPr>
          <p:cNvPr id="7" name="Content Placeholder 6"/>
          <p:cNvPicPr>
            <a:picLocks noGrp="1" noChangeAspect="1"/>
          </p:cNvPicPr>
          <p:nvPr>
            <p:ph idx="1"/>
          </p:nvPr>
        </p:nvPicPr>
        <p:blipFill>
          <a:blip r:embed="rId1"/>
          <a:stretch>
            <a:fillRect/>
          </a:stretch>
        </p:blipFill>
        <p:spPr>
          <a:xfrm>
            <a:off x="511276" y="2366189"/>
            <a:ext cx="5505907" cy="4103581"/>
          </a:xfrm>
          <a:prstGeom prst="rect">
            <a:avLst/>
          </a:prstGeom>
        </p:spPr>
      </p:pic>
      <p:pic>
        <p:nvPicPr>
          <p:cNvPr id="5" name="Picture 4"/>
          <p:cNvPicPr>
            <a:picLocks noChangeAspect="1"/>
          </p:cNvPicPr>
          <p:nvPr/>
        </p:nvPicPr>
        <p:blipFill>
          <a:blip r:embed="rId2"/>
          <a:stretch>
            <a:fillRect/>
          </a:stretch>
        </p:blipFill>
        <p:spPr>
          <a:xfrm>
            <a:off x="6435495" y="2366190"/>
            <a:ext cx="5245228" cy="41035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t>
            </a:r>
            <a:r>
              <a:rPr lang="en-US" dirty="0" err="1"/>
              <a:t>dataframes</a:t>
            </a:r>
            <a:r>
              <a:rPr lang="en-US" dirty="0"/>
              <a:t> to CSV files</a:t>
            </a:r>
            <a:endParaRPr lang="en-US" dirty="0"/>
          </a:p>
        </p:txBody>
      </p:sp>
      <p:sp>
        <p:nvSpPr>
          <p:cNvPr id="3" name="Content Placeholder 2"/>
          <p:cNvSpPr>
            <a:spLocks noGrp="1"/>
          </p:cNvSpPr>
          <p:nvPr>
            <p:ph idx="1"/>
          </p:nvPr>
        </p:nvSpPr>
        <p:spPr/>
        <p:txBody>
          <a:bodyPr/>
          <a:lstStyle/>
          <a:p>
            <a:r>
              <a:rPr lang="en-US" dirty="0"/>
              <a:t>Save the processed training and test </a:t>
            </a:r>
            <a:r>
              <a:rPr lang="en-US" dirty="0" err="1"/>
              <a:t>dataframes</a:t>
            </a:r>
            <a:r>
              <a:rPr lang="en-US" dirty="0"/>
              <a:t> to CSV files</a:t>
            </a:r>
            <a:endParaRPr lang="en-US" dirty="0"/>
          </a:p>
        </p:txBody>
      </p:sp>
      <p:pic>
        <p:nvPicPr>
          <p:cNvPr id="9" name="Picture 8"/>
          <p:cNvPicPr>
            <a:picLocks noChangeAspect="1"/>
          </p:cNvPicPr>
          <p:nvPr/>
        </p:nvPicPr>
        <p:blipFill>
          <a:blip r:embed="rId1"/>
          <a:stretch>
            <a:fillRect/>
          </a:stretch>
        </p:blipFill>
        <p:spPr>
          <a:xfrm>
            <a:off x="9352582" y="2603500"/>
            <a:ext cx="2453853" cy="3063505"/>
          </a:xfrm>
          <a:prstGeom prst="rect">
            <a:avLst/>
          </a:prstGeom>
        </p:spPr>
      </p:pic>
      <p:pic>
        <p:nvPicPr>
          <p:cNvPr id="5" name="Picture 4"/>
          <p:cNvPicPr>
            <a:picLocks noChangeAspect="1"/>
          </p:cNvPicPr>
          <p:nvPr/>
        </p:nvPicPr>
        <p:blipFill>
          <a:blip r:embed="rId2"/>
          <a:stretch>
            <a:fillRect/>
          </a:stretch>
        </p:blipFill>
        <p:spPr>
          <a:xfrm>
            <a:off x="1154954" y="3247307"/>
            <a:ext cx="7897032" cy="1594805"/>
          </a:xfrm>
          <a:prstGeom prst="rect">
            <a:avLst/>
          </a:prstGeom>
        </p:spPr>
      </p:pic>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9959737" y="5122308"/>
              <a:ext cx="469800" cy="21240"/>
            </p14:xfrm>
          </p:contentPart>
        </mc:Choice>
        <mc:Fallback xmlns="">
          <p:pic>
            <p:nvPicPr>
              <p:cNvPr id="6" name="Ink 5"/>
            </p:nvPicPr>
            <p:blipFill>
              <a:blip r:embed="rId4"/>
            </p:blipFill>
            <p:spPr>
              <a:xfrm>
                <a:off x="9959737" y="5122308"/>
                <a:ext cx="469800" cy="212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9910417" y="5329308"/>
              <a:ext cx="590040" cy="49680"/>
            </p14:xfrm>
          </p:contentPart>
        </mc:Choice>
        <mc:Fallback xmlns="">
          <p:pic>
            <p:nvPicPr>
              <p:cNvPr id="7" name="Ink 6"/>
            </p:nvPicPr>
            <p:blipFill>
              <a:blip r:embed="rId6"/>
            </p:blipFill>
            <p:spPr>
              <a:xfrm>
                <a:off x="9910417" y="5329308"/>
                <a:ext cx="590040" cy="49680"/>
              </a:xfrm>
              <a:prstGeom prst="rect"/>
            </p:spPr>
          </p:pic>
        </mc:Fallback>
      </mc:AlternateContent>
      <p:pic>
        <p:nvPicPr>
          <p:cNvPr id="13" name="Picture 12"/>
          <p:cNvPicPr>
            <a:picLocks noChangeAspect="1"/>
          </p:cNvPicPr>
          <p:nvPr/>
        </p:nvPicPr>
        <p:blipFill>
          <a:blip r:embed="rId7"/>
          <a:stretch>
            <a:fillRect/>
          </a:stretch>
        </p:blipFill>
        <p:spPr>
          <a:xfrm>
            <a:off x="1154955" y="4843564"/>
            <a:ext cx="7897032" cy="5105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feature names</a:t>
            </a:r>
            <a:endParaRPr lang="en-US" dirty="0"/>
          </a:p>
        </p:txBody>
      </p:sp>
      <p:pic>
        <p:nvPicPr>
          <p:cNvPr id="5" name="Content Placeholder 4"/>
          <p:cNvPicPr>
            <a:picLocks noGrp="1" noChangeAspect="1"/>
          </p:cNvPicPr>
          <p:nvPr>
            <p:ph idx="1"/>
          </p:nvPr>
        </p:nvPicPr>
        <p:blipFill>
          <a:blip r:embed="rId1"/>
          <a:stretch>
            <a:fillRect/>
          </a:stretch>
        </p:blipFill>
        <p:spPr>
          <a:xfrm>
            <a:off x="653675" y="2357694"/>
            <a:ext cx="6032260" cy="4221236"/>
          </a:xfrm>
        </p:spPr>
      </p:pic>
      <p:pic>
        <p:nvPicPr>
          <p:cNvPr id="7" name="Picture 6"/>
          <p:cNvPicPr>
            <a:picLocks noChangeAspect="1"/>
          </p:cNvPicPr>
          <p:nvPr/>
        </p:nvPicPr>
        <p:blipFill>
          <a:blip r:embed="rId2"/>
          <a:stretch>
            <a:fillRect/>
          </a:stretch>
        </p:blipFill>
        <p:spPr>
          <a:xfrm>
            <a:off x="7048450" y="2357693"/>
            <a:ext cx="2327685" cy="4221236"/>
          </a:xfrm>
          <a:prstGeom prst="rect">
            <a:avLst/>
          </a:prstGeom>
        </p:spPr>
      </p:pic>
      <p:pic>
        <p:nvPicPr>
          <p:cNvPr id="9" name="Picture 8"/>
          <p:cNvPicPr>
            <a:picLocks noChangeAspect="1"/>
          </p:cNvPicPr>
          <p:nvPr/>
        </p:nvPicPr>
        <p:blipFill>
          <a:blip r:embed="rId3"/>
          <a:stretch>
            <a:fillRect/>
          </a:stretch>
        </p:blipFill>
        <p:spPr>
          <a:xfrm>
            <a:off x="9581333" y="2357693"/>
            <a:ext cx="2317190" cy="42212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Split</a:t>
            </a:r>
            <a:endParaRPr lang="en-US" dirty="0"/>
          </a:p>
        </p:txBody>
      </p:sp>
      <p:sp>
        <p:nvSpPr>
          <p:cNvPr id="3" name="Content Placeholder 2"/>
          <p:cNvSpPr>
            <a:spLocks noGrp="1"/>
          </p:cNvSpPr>
          <p:nvPr>
            <p:ph idx="1"/>
          </p:nvPr>
        </p:nvSpPr>
        <p:spPr/>
        <p:txBody>
          <a:bodyPr/>
          <a:lstStyle/>
          <a:p>
            <a:r>
              <a:rPr lang="en-US" dirty="0"/>
              <a:t>Split the dataset into training and testing sets.</a:t>
            </a:r>
            <a:endParaRPr lang="en-US" dirty="0"/>
          </a:p>
          <a:p>
            <a:r>
              <a:rPr lang="en-US" dirty="0"/>
              <a:t>Train Test data 70-30 split.</a:t>
            </a:r>
            <a:endParaRPr lang="en-US" dirty="0"/>
          </a:p>
          <a:p>
            <a:r>
              <a:rPr lang="en-US" dirty="0"/>
              <a:t>Ensured the target variable ('Activity') is separated from features.</a:t>
            </a:r>
            <a:endParaRPr lang="en-US" dirty="0"/>
          </a:p>
          <a:p>
            <a:r>
              <a:rPr lang="en-US" dirty="0"/>
              <a:t>Shapes of the split datasets.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the dataset into training and testing sets</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3048000" y="2490911"/>
            <a:ext cx="5662151" cy="1539373"/>
          </a:xfrm>
        </p:spPr>
      </p:pic>
      <p:pic>
        <p:nvPicPr>
          <p:cNvPr id="7" name="Picture 6"/>
          <p:cNvPicPr>
            <a:picLocks noChangeAspect="1"/>
          </p:cNvPicPr>
          <p:nvPr/>
        </p:nvPicPr>
        <p:blipFill>
          <a:blip r:embed="rId2"/>
          <a:stretch>
            <a:fillRect/>
          </a:stretch>
        </p:blipFill>
        <p:spPr>
          <a:xfrm>
            <a:off x="0" y="4367089"/>
            <a:ext cx="6096000" cy="2269685"/>
          </a:xfrm>
          <a:prstGeom prst="rect">
            <a:avLst/>
          </a:prstGeom>
        </p:spPr>
      </p:pic>
      <p:pic>
        <p:nvPicPr>
          <p:cNvPr id="9" name="Picture 8"/>
          <p:cNvPicPr>
            <a:picLocks noChangeAspect="1"/>
          </p:cNvPicPr>
          <p:nvPr/>
        </p:nvPicPr>
        <p:blipFill>
          <a:blip r:embed="rId3"/>
          <a:stretch>
            <a:fillRect/>
          </a:stretch>
        </p:blipFill>
        <p:spPr>
          <a:xfrm>
            <a:off x="6223818" y="4367089"/>
            <a:ext cx="5791201" cy="2269685"/>
          </a:xfrm>
          <a:prstGeom prst="rect">
            <a:avLst/>
          </a:prstGeom>
        </p:spPr>
      </p:pic>
      <mc:AlternateContent xmlns:mc="http://schemas.openxmlformats.org/markup-compatibility/2006" xmlns:p14="http://schemas.microsoft.com/office/powerpoint/2010/main">
        <mc:Choice Requires="p14">
          <p:contentPart r:id="rId4" p14:bwMode="auto">
            <p14:nvContentPartPr>
              <p14:cNvPr id="10" name="Ink 9"/>
              <p14:cNvContentPartPr/>
              <p14:nvPr/>
            </p14:nvContentPartPr>
            <p14:xfrm>
              <a:off x="7187017" y="3754668"/>
              <a:ext cx="235440" cy="11160"/>
            </p14:xfrm>
          </p:contentPart>
        </mc:Choice>
        <mc:Fallback xmlns="">
          <p:pic>
            <p:nvPicPr>
              <p:cNvPr id="10" name="Ink 9"/>
            </p:nvPicPr>
            <p:blipFill>
              <a:blip r:embed="rId5"/>
            </p:blipFill>
            <p:spPr>
              <a:xfrm>
                <a:off x="7187017" y="3754668"/>
                <a:ext cx="235440" cy="11160"/>
              </a:xfrm>
              <a:prstGeom prst="rect"/>
            </p:spPr>
          </p:pic>
        </mc:Fallback>
      </mc:AlternateContent>
      <p:sp>
        <p:nvSpPr>
          <p:cNvPr id="11" name="TextBox 10"/>
          <p:cNvSpPr txBox="1"/>
          <p:nvPr/>
        </p:nvSpPr>
        <p:spPr>
          <a:xfrm>
            <a:off x="9134168" y="2625213"/>
            <a:ext cx="1858297" cy="1200329"/>
          </a:xfrm>
          <a:prstGeom prst="rect">
            <a:avLst/>
          </a:prstGeom>
          <a:noFill/>
        </p:spPr>
        <p:txBody>
          <a:bodyPr wrap="square" rtlCol="0">
            <a:spAutoFit/>
          </a:bodyPr>
          <a:lstStyle/>
          <a:p>
            <a:r>
              <a:rPr lang="en-US" dirty="0" err="1"/>
              <a:t>test_size</a:t>
            </a:r>
            <a:r>
              <a:rPr lang="en-US" dirty="0"/>
              <a:t> is 0.30 to ensure 70-30 split between train-test</a:t>
            </a:r>
            <a:endParaRPr lang="en-US" dirty="0"/>
          </a:p>
        </p:txBody>
      </p:sp>
      <p:cxnSp>
        <p:nvCxnSpPr>
          <p:cNvPr id="13" name="Straight Arrow Connector 12"/>
          <p:cNvCxnSpPr/>
          <p:nvPr/>
        </p:nvCxnSpPr>
        <p:spPr>
          <a:xfrm flipH="1">
            <a:off x="7590503" y="2841523"/>
            <a:ext cx="1543665" cy="91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shapes of the split datasets</a:t>
            </a:r>
            <a:endParaRPr lang="en-US" dirty="0"/>
          </a:p>
        </p:txBody>
      </p:sp>
      <p:pic>
        <p:nvPicPr>
          <p:cNvPr id="5" name="Content Placeholder 4"/>
          <p:cNvPicPr>
            <a:picLocks noGrp="1" noChangeAspect="1"/>
          </p:cNvPicPr>
          <p:nvPr>
            <p:ph idx="1"/>
          </p:nvPr>
        </p:nvPicPr>
        <p:blipFill>
          <a:blip r:embed="rId1"/>
          <a:stretch>
            <a:fillRect/>
          </a:stretch>
        </p:blipFill>
        <p:spPr>
          <a:xfrm>
            <a:off x="1959757" y="2564253"/>
            <a:ext cx="7253266" cy="3732410"/>
          </a:xfrm>
        </p:spPr>
      </p:pic>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2978977" y="4546308"/>
              <a:ext cx="2798280" cy="27000"/>
            </p14:xfrm>
          </p:contentPart>
        </mc:Choice>
        <mc:Fallback xmlns="">
          <p:pic>
            <p:nvPicPr>
              <p:cNvPr id="6" name="Ink 5"/>
            </p:nvPicPr>
            <p:blipFill>
              <a:blip r:embed="rId3"/>
            </p:blipFill>
            <p:spPr>
              <a:xfrm>
                <a:off x="2978977" y="4546308"/>
                <a:ext cx="2798280" cy="270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2974657" y="5692188"/>
              <a:ext cx="1970640" cy="158760"/>
            </p14:xfrm>
          </p:contentPart>
        </mc:Choice>
        <mc:Fallback xmlns="">
          <p:pic>
            <p:nvPicPr>
              <p:cNvPr id="7" name="Ink 6"/>
            </p:nvPicPr>
            <p:blipFill>
              <a:blip r:embed="rId5"/>
            </p:blipFill>
            <p:spPr>
              <a:xfrm>
                <a:off x="2974657" y="5692188"/>
                <a:ext cx="1970640" cy="15876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with Logistic Regression</a:t>
            </a:r>
            <a:endParaRPr lang="en-US" dirty="0"/>
          </a:p>
        </p:txBody>
      </p:sp>
      <p:sp>
        <p:nvSpPr>
          <p:cNvPr id="3" name="Content Placeholder 2"/>
          <p:cNvSpPr>
            <a:spLocks noGrp="1"/>
          </p:cNvSpPr>
          <p:nvPr>
            <p:ph idx="1"/>
          </p:nvPr>
        </p:nvSpPr>
        <p:spPr/>
        <p:txBody>
          <a:bodyPr/>
          <a:lstStyle/>
          <a:p>
            <a:r>
              <a:rPr lang="en-US" dirty="0"/>
              <a:t>Initialize and train the Logistic Regression model.</a:t>
            </a:r>
            <a:endParaRPr lang="en-US" dirty="0"/>
          </a:p>
          <a:p>
            <a:r>
              <a:rPr lang="en-US" dirty="0"/>
              <a:t>Setting </a:t>
            </a:r>
            <a:r>
              <a:rPr lang="en-US" dirty="0" err="1"/>
              <a:t>max_iter</a:t>
            </a:r>
            <a:r>
              <a:rPr lang="en-US" dirty="0"/>
              <a:t> to 5000 to ensure convergence.</a:t>
            </a:r>
            <a:endParaRPr lang="en-US" dirty="0"/>
          </a:p>
          <a:p>
            <a:r>
              <a:rPr lang="en-US" dirty="0"/>
              <a:t>Display training accuracy and prediction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with Logistic Regression</a:t>
            </a:r>
            <a:endParaRPr lang="en-US" dirty="0"/>
          </a:p>
        </p:txBody>
      </p:sp>
      <p:pic>
        <p:nvPicPr>
          <p:cNvPr id="5" name="Content Placeholder 4"/>
          <p:cNvPicPr>
            <a:picLocks noGrp="1" noChangeAspect="1"/>
          </p:cNvPicPr>
          <p:nvPr>
            <p:ph idx="1"/>
          </p:nvPr>
        </p:nvPicPr>
        <p:blipFill>
          <a:blip r:embed="rId1"/>
          <a:stretch>
            <a:fillRect/>
          </a:stretch>
        </p:blipFill>
        <p:spPr>
          <a:xfrm>
            <a:off x="2116848" y="2833666"/>
            <a:ext cx="7390946" cy="283759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on training data</a:t>
            </a:r>
            <a:endParaRPr lang="en-US" dirty="0"/>
          </a:p>
        </p:txBody>
      </p:sp>
      <p:pic>
        <p:nvPicPr>
          <p:cNvPr id="9" name="Picture 8"/>
          <p:cNvPicPr>
            <a:picLocks noChangeAspect="1"/>
          </p:cNvPicPr>
          <p:nvPr/>
        </p:nvPicPr>
        <p:blipFill>
          <a:blip r:embed="rId1"/>
          <a:stretch>
            <a:fillRect/>
          </a:stretch>
        </p:blipFill>
        <p:spPr>
          <a:xfrm>
            <a:off x="2289265" y="2682175"/>
            <a:ext cx="6704092" cy="2469928"/>
          </a:xfrm>
          <a:prstGeom prst="rect">
            <a:avLst/>
          </a:prstGeom>
        </p:spPr>
      </p:pic>
      <mc:AlternateContent xmlns:mc="http://schemas.openxmlformats.org/markup-compatibility/2006" xmlns:p14="http://schemas.microsoft.com/office/powerpoint/2010/main">
        <mc:Choice Requires="p14">
          <p:contentPart r:id="rId2" p14:bwMode="auto">
            <p14:nvContentPartPr>
              <p14:cNvPr id="10" name="Ink 9"/>
              <p14:cNvContentPartPr/>
              <p14:nvPr/>
            </p14:nvContentPartPr>
            <p14:xfrm>
              <a:off x="3018577" y="4777428"/>
              <a:ext cx="1660320" cy="41400"/>
            </p14:xfrm>
          </p:contentPart>
        </mc:Choice>
        <mc:Fallback xmlns="">
          <p:pic>
            <p:nvPicPr>
              <p:cNvPr id="10" name="Ink 9"/>
            </p:nvPicPr>
            <p:blipFill>
              <a:blip r:embed="rId3"/>
            </p:blipFill>
            <p:spPr>
              <a:xfrm>
                <a:off x="3018577" y="4777428"/>
                <a:ext cx="1660320" cy="414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on testing data</a:t>
            </a:r>
            <a:endParaRPr lang="en-US" dirty="0"/>
          </a:p>
        </p:txBody>
      </p:sp>
      <p:pic>
        <p:nvPicPr>
          <p:cNvPr id="5" name="Content Placeholder 4"/>
          <p:cNvPicPr>
            <a:picLocks noGrp="1" noChangeAspect="1"/>
          </p:cNvPicPr>
          <p:nvPr>
            <p:ph idx="1"/>
          </p:nvPr>
        </p:nvPicPr>
        <p:blipFill>
          <a:blip r:embed="rId1"/>
          <a:stretch>
            <a:fillRect/>
          </a:stretch>
        </p:blipFill>
        <p:spPr>
          <a:xfrm>
            <a:off x="2301449" y="2748695"/>
            <a:ext cx="5810163" cy="3706843"/>
          </a:xfrm>
        </p:spPr>
      </p:pic>
      <mc:AlternateContent xmlns:mc="http://schemas.openxmlformats.org/markup-compatibility/2006" xmlns:p14="http://schemas.microsoft.com/office/powerpoint/2010/main">
        <mc:Choice Requires="p14">
          <p:contentPart r:id="rId2" p14:bwMode="auto">
            <p14:nvContentPartPr>
              <p14:cNvPr id="7" name="Ink 6"/>
              <p14:cNvContentPartPr/>
              <p14:nvPr/>
            </p14:nvContentPartPr>
            <p14:xfrm>
              <a:off x="3047737" y="5987028"/>
              <a:ext cx="1315800" cy="10800"/>
            </p14:xfrm>
          </p:contentPart>
        </mc:Choice>
        <mc:Fallback xmlns="">
          <p:pic>
            <p:nvPicPr>
              <p:cNvPr id="7" name="Ink 6"/>
            </p:nvPicPr>
            <p:blipFill>
              <a:blip r:embed="rId3"/>
            </p:blipFill>
            <p:spPr>
              <a:xfrm>
                <a:off x="3047737" y="5987028"/>
                <a:ext cx="1315800" cy="108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1154954" y="2320413"/>
            <a:ext cx="8825659" cy="4159045"/>
          </a:xfrm>
        </p:spPr>
        <p:txBody>
          <a:bodyPr>
            <a:noAutofit/>
          </a:bodyPr>
          <a:lstStyle/>
          <a:p>
            <a:r>
              <a:rPr lang="en-US" sz="1200" dirty="0"/>
              <a:t>In problem statement, daily activities of 30 employees using data from their smartphones, which are equipped with sensors like Accelerometers and Gyroscopes. We will classify these activities into six main categories:</a:t>
            </a:r>
            <a:endParaRPr lang="en-US" sz="1200" dirty="0"/>
          </a:p>
          <a:p>
            <a:pPr marL="0" indent="0">
              <a:buNone/>
            </a:pPr>
            <a:r>
              <a:rPr lang="en-US" sz="1200" dirty="0"/>
              <a:t>1. WALKING</a:t>
            </a:r>
            <a:endParaRPr lang="en-US" sz="1200" dirty="0"/>
          </a:p>
          <a:p>
            <a:pPr marL="0" indent="0">
              <a:buNone/>
            </a:pPr>
            <a:r>
              <a:rPr lang="en-US" sz="1200" dirty="0"/>
              <a:t>2. WALKING_UPSTAIRS</a:t>
            </a:r>
            <a:endParaRPr lang="en-US" sz="1200" dirty="0"/>
          </a:p>
          <a:p>
            <a:pPr marL="0" indent="0">
              <a:buNone/>
            </a:pPr>
            <a:r>
              <a:rPr lang="en-US" sz="1200" dirty="0"/>
              <a:t>3. WALKING_DOWNSTAIRS</a:t>
            </a:r>
            <a:endParaRPr lang="en-US" sz="1200" dirty="0"/>
          </a:p>
          <a:p>
            <a:pPr marL="0" indent="0">
              <a:buNone/>
            </a:pPr>
            <a:r>
              <a:rPr lang="en-US" sz="1200" dirty="0"/>
              <a:t>4. SITTING</a:t>
            </a:r>
            <a:endParaRPr lang="en-US" sz="1200" dirty="0"/>
          </a:p>
          <a:p>
            <a:pPr marL="0" indent="0">
              <a:buNone/>
            </a:pPr>
            <a:r>
              <a:rPr lang="en-US" sz="1200" dirty="0"/>
              <a:t>5. STANDING</a:t>
            </a:r>
            <a:endParaRPr lang="en-US" sz="1200" dirty="0"/>
          </a:p>
          <a:p>
            <a:pPr marL="0" indent="0">
              <a:buNone/>
            </a:pPr>
            <a:r>
              <a:rPr lang="en-US" sz="1200" dirty="0"/>
              <a:t>6. LAYING</a:t>
            </a:r>
            <a:endParaRPr lang="en-US" sz="1200" dirty="0"/>
          </a:p>
          <a:p>
            <a:r>
              <a:rPr lang="en-US" sz="1200" dirty="0"/>
              <a:t>The sensor data corresponding to these activity labels will be used to build a machine learning model. This model will analyze and identify patterns in an individual's activities and predict whether the person is among the 30 registered employees.</a:t>
            </a:r>
            <a:endParaRPr lang="en-US" sz="1200" dirty="0"/>
          </a:p>
          <a:p>
            <a:r>
              <a:rPr lang="en-US" sz="1200" dirty="0"/>
              <a:t>We will evaluate machine learning model based on their accuracy and prediction.</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endParaRPr lang="en-US" dirty="0"/>
          </a:p>
        </p:txBody>
      </p:sp>
      <p:sp>
        <p:nvSpPr>
          <p:cNvPr id="3" name="Content Placeholder 2"/>
          <p:cNvSpPr>
            <a:spLocks noGrp="1"/>
          </p:cNvSpPr>
          <p:nvPr>
            <p:ph idx="1"/>
          </p:nvPr>
        </p:nvSpPr>
        <p:spPr/>
        <p:txBody>
          <a:bodyPr/>
          <a:lstStyle/>
          <a:p>
            <a:r>
              <a:rPr lang="en-US" dirty="0"/>
              <a:t>Confusion matrix</a:t>
            </a:r>
            <a:endParaRPr lang="en-US" dirty="0"/>
          </a:p>
          <a:p>
            <a:r>
              <a:rPr lang="en-US" dirty="0"/>
              <a:t>Classification Report (Recall ,Precision, F1 score, support)</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sp>
        <p:nvSpPr>
          <p:cNvPr id="3" name="Content Placeholder 2"/>
          <p:cNvSpPr>
            <a:spLocks noGrp="1"/>
          </p:cNvSpPr>
          <p:nvPr>
            <p:ph idx="1"/>
          </p:nvPr>
        </p:nvSpPr>
        <p:spPr/>
        <p:txBody>
          <a:bodyPr>
            <a:normAutofit/>
          </a:bodyPr>
          <a:lstStyle/>
          <a:p>
            <a:r>
              <a:rPr lang="en-US" dirty="0"/>
              <a:t>A confusion matrix is a table used to evaluate the performance of a classification model. It provides a detailed breakdown of the model's predictions compared to the actual outcomes. The matrix consists of four key components:</a:t>
            </a:r>
            <a:endParaRPr lang="en-US" dirty="0"/>
          </a:p>
          <a:p>
            <a:r>
              <a:rPr lang="en-US" dirty="0"/>
              <a:t>True Positives (TP): The number of correctly predicted positive cases.</a:t>
            </a:r>
            <a:endParaRPr lang="en-US" dirty="0"/>
          </a:p>
          <a:p>
            <a:r>
              <a:rPr lang="en-US" dirty="0"/>
              <a:t>True Negatives (TN): The number of correctly predicted negative cases.</a:t>
            </a:r>
            <a:endParaRPr lang="en-US" dirty="0"/>
          </a:p>
          <a:p>
            <a:r>
              <a:rPr lang="en-US" dirty="0"/>
              <a:t>False Positives (FP): The number of negative cases incorrectly predicted as positive (Type I error).</a:t>
            </a:r>
            <a:endParaRPr lang="en-US" dirty="0"/>
          </a:p>
          <a:p>
            <a:r>
              <a:rPr lang="en-US" dirty="0"/>
              <a:t>False Negatives (FN): The number of positive cases incorrectly predicted as negative (Type II error).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pic>
        <p:nvPicPr>
          <p:cNvPr id="5" name="Content Placeholder 4"/>
          <p:cNvPicPr>
            <a:picLocks noGrp="1" noChangeAspect="1"/>
          </p:cNvPicPr>
          <p:nvPr>
            <p:ph idx="1"/>
          </p:nvPr>
        </p:nvPicPr>
        <p:blipFill>
          <a:blip r:embed="rId1"/>
          <a:stretch>
            <a:fillRect/>
          </a:stretch>
        </p:blipFill>
        <p:spPr>
          <a:xfrm>
            <a:off x="2406060" y="2802939"/>
            <a:ext cx="5867634" cy="308139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US" dirty="0"/>
          </a:p>
        </p:txBody>
      </p:sp>
      <p:sp>
        <p:nvSpPr>
          <p:cNvPr id="3" name="Content Placeholder 2"/>
          <p:cNvSpPr>
            <a:spLocks noGrp="1"/>
          </p:cNvSpPr>
          <p:nvPr>
            <p:ph idx="1"/>
          </p:nvPr>
        </p:nvSpPr>
        <p:spPr>
          <a:xfrm>
            <a:off x="1154955" y="2603500"/>
            <a:ext cx="7467936" cy="3416300"/>
          </a:xfrm>
        </p:spPr>
        <p:txBody>
          <a:bodyPr>
            <a:normAutofit fontScale="77500" lnSpcReduction="20000"/>
          </a:bodyPr>
          <a:lstStyle/>
          <a:p>
            <a:r>
              <a:rPr lang="en-US" dirty="0"/>
              <a:t>High values on the diagonal indicate that the model performs very well in correctly classifying the activities.</a:t>
            </a:r>
            <a:endParaRPr lang="en-US" dirty="0"/>
          </a:p>
          <a:p>
            <a:r>
              <a:rPr lang="en-US" dirty="0"/>
              <a:t>Off-diagonal elements are relatively small, indicating few misclassifications.</a:t>
            </a:r>
            <a:endParaRPr lang="en-US" dirty="0"/>
          </a:p>
          <a:p>
            <a:r>
              <a:rPr lang="en-US" dirty="0"/>
              <a:t>Only a few instances of false positives and false negatives, which implies the model has high precision and recall.</a:t>
            </a:r>
            <a:endParaRPr lang="en-US" dirty="0"/>
          </a:p>
          <a:p>
            <a:r>
              <a:rPr lang="en-US" dirty="0"/>
              <a:t>For example, </a:t>
            </a:r>
            <a:br>
              <a:rPr lang="en-US" dirty="0"/>
            </a:br>
            <a:r>
              <a:rPr lang="en-US" dirty="0"/>
              <a:t>Activity 1 has only one misclassified instance as Activity 2. Activity 4 has 16 misclassified instances as Activity 5, which is the highest off-diagonal value in the matrix.</a:t>
            </a:r>
            <a:endParaRPr lang="en-US" dirty="0"/>
          </a:p>
          <a:p>
            <a:r>
              <a:rPr lang="en-US" dirty="0"/>
              <a:t>Activities 3 and 6 have no misclassifications. All instances of Activity 3 (262) and Activity 6 (435) are correctly classified.</a:t>
            </a:r>
            <a:endParaRPr lang="en-US" dirty="0"/>
          </a:p>
          <a:p>
            <a:r>
              <a:rPr lang="en-US" dirty="0"/>
              <a:t>Overall, the model exhibits strong performance in classifying the activities with high accuracy. The confusion between certain activities (particularly Activities 4 and 5) could be an area for further investigation and improvement. </a:t>
            </a:r>
            <a:endParaRPr lang="en-US" dirty="0"/>
          </a:p>
        </p:txBody>
      </p:sp>
      <p:pic>
        <p:nvPicPr>
          <p:cNvPr id="5" name="Picture 4"/>
          <p:cNvPicPr>
            <a:picLocks noChangeAspect="1"/>
          </p:cNvPicPr>
          <p:nvPr/>
        </p:nvPicPr>
        <p:blipFill>
          <a:blip r:embed="rId1"/>
          <a:stretch>
            <a:fillRect/>
          </a:stretch>
        </p:blipFill>
        <p:spPr>
          <a:xfrm>
            <a:off x="8515519" y="2603500"/>
            <a:ext cx="3460172" cy="1514168"/>
          </a:xfrm>
          <a:prstGeom prst="rect">
            <a:avLst/>
          </a:prstGeom>
        </p:spPr>
      </p:pic>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10874497" y="3412668"/>
              <a:ext cx="107640" cy="18720"/>
            </p14:xfrm>
          </p:contentPart>
        </mc:Choice>
        <mc:Fallback xmlns="">
          <p:pic>
            <p:nvPicPr>
              <p:cNvPr id="6" name="Ink 5"/>
            </p:nvPicPr>
            <p:blipFill>
              <a:blip r:embed="rId3"/>
            </p:blipFill>
            <p:spPr>
              <a:xfrm>
                <a:off x="10874497" y="3412668"/>
                <a:ext cx="107640" cy="187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10421977" y="3637668"/>
              <a:ext cx="172080" cy="20520"/>
            </p14:xfrm>
          </p:contentPart>
        </mc:Choice>
        <mc:Fallback xmlns="">
          <p:pic>
            <p:nvPicPr>
              <p:cNvPr id="7" name="Ink 6"/>
            </p:nvPicPr>
            <p:blipFill>
              <a:blip r:embed="rId5"/>
            </p:blipFill>
            <p:spPr>
              <a:xfrm>
                <a:off x="10421977" y="3637668"/>
                <a:ext cx="172080" cy="2052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report</a:t>
            </a:r>
            <a:endParaRPr lang="en-US" dirty="0"/>
          </a:p>
        </p:txBody>
      </p:sp>
      <p:sp>
        <p:nvSpPr>
          <p:cNvPr id="3" name="Content Placeholder 2"/>
          <p:cNvSpPr>
            <a:spLocks noGrp="1"/>
          </p:cNvSpPr>
          <p:nvPr>
            <p:ph idx="1"/>
          </p:nvPr>
        </p:nvSpPr>
        <p:spPr/>
        <p:txBody>
          <a:bodyPr/>
          <a:lstStyle/>
          <a:p>
            <a:r>
              <a:rPr lang="en-US" dirty="0"/>
              <a:t>Precision: Indicates how many of the predicted positive cases were actually positive.</a:t>
            </a:r>
            <a:endParaRPr lang="en-US" dirty="0"/>
          </a:p>
          <a:p>
            <a:r>
              <a:rPr lang="en-US" dirty="0"/>
              <a:t>Recall: Indicates how many of the actual positive cases were correctly identified.</a:t>
            </a:r>
            <a:endParaRPr lang="en-US" dirty="0"/>
          </a:p>
          <a:p>
            <a:r>
              <a:rPr lang="en-US" dirty="0"/>
              <a:t>F1 Score: The harmonic mean of precision and recall, providing a single metric that balances both concerns.</a:t>
            </a:r>
            <a:endParaRPr lang="en-US" dirty="0"/>
          </a:p>
          <a:p>
            <a:r>
              <a:rPr lang="en-US" dirty="0"/>
              <a:t>Support: Support is the number of actual occurrences of each class in the dataset.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report</a:t>
            </a:r>
            <a:endParaRPr lang="en-US" dirty="0"/>
          </a:p>
        </p:txBody>
      </p:sp>
      <p:pic>
        <p:nvPicPr>
          <p:cNvPr id="5" name="Content Placeholder 4"/>
          <p:cNvPicPr>
            <a:picLocks noGrp="1" noChangeAspect="1"/>
          </p:cNvPicPr>
          <p:nvPr>
            <p:ph idx="1"/>
          </p:nvPr>
        </p:nvPicPr>
        <p:blipFill>
          <a:blip r:embed="rId1"/>
          <a:stretch>
            <a:fillRect/>
          </a:stretch>
        </p:blipFill>
        <p:spPr>
          <a:xfrm>
            <a:off x="2221061" y="2357243"/>
            <a:ext cx="6913107" cy="433236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endParaRPr lang="en-US" dirty="0"/>
          </a:p>
        </p:txBody>
      </p:sp>
      <p:sp>
        <p:nvSpPr>
          <p:cNvPr id="3" name="Content Placeholder 2"/>
          <p:cNvSpPr>
            <a:spLocks noGrp="1"/>
          </p:cNvSpPr>
          <p:nvPr>
            <p:ph idx="1"/>
          </p:nvPr>
        </p:nvSpPr>
        <p:spPr>
          <a:xfrm>
            <a:off x="1154955" y="2603500"/>
            <a:ext cx="6533872" cy="3416300"/>
          </a:xfrm>
        </p:spPr>
        <p:txBody>
          <a:bodyPr>
            <a:normAutofit fontScale="85000" lnSpcReduction="20000"/>
          </a:bodyPr>
          <a:lstStyle/>
          <a:p>
            <a:r>
              <a:rPr lang="en-US" dirty="0"/>
              <a:t>Activity 1: Precision = 1.00, meaning all instances predicted as Activity 1 are actually Activity 1.</a:t>
            </a:r>
            <a:endParaRPr lang="en-US" dirty="0"/>
          </a:p>
          <a:p>
            <a:r>
              <a:rPr lang="en-US" dirty="0"/>
              <a:t>Activity 2: Precision = 0.99, indicating 1% of predictions for Activity 2 are incorrect.</a:t>
            </a:r>
            <a:endParaRPr lang="en-US" dirty="0"/>
          </a:p>
          <a:p>
            <a:r>
              <a:rPr lang="en-US" dirty="0"/>
              <a:t>Activity 3: Precision = 1.00, perfect precision.</a:t>
            </a:r>
            <a:endParaRPr lang="en-US" dirty="0"/>
          </a:p>
          <a:p>
            <a:r>
              <a:rPr lang="en-US" dirty="0"/>
              <a:t>Activity 4: Precision = 0.96, indicating some misclassification with other activities.</a:t>
            </a:r>
            <a:endParaRPr lang="en-US" dirty="0"/>
          </a:p>
          <a:p>
            <a:r>
              <a:rPr lang="en-US" dirty="0"/>
              <a:t>Activity 5: Precision = 0.97, similar slight misclassification as Activity 4.</a:t>
            </a:r>
            <a:endParaRPr lang="en-US" dirty="0"/>
          </a:p>
          <a:p>
            <a:r>
              <a:rPr lang="en-US" dirty="0"/>
              <a:t>Activity 6: Precision = 1.00, perfect precision.</a:t>
            </a:r>
            <a:endParaRPr lang="en-US" dirty="0"/>
          </a:p>
          <a:p>
            <a:r>
              <a:rPr lang="en-US" dirty="0"/>
              <a:t>High precision (close to 1.00) for most activities indicates that when the model predicts a specific activity, it is almost always correct.</a:t>
            </a:r>
            <a:endParaRPr lang="en-US" dirty="0"/>
          </a:p>
        </p:txBody>
      </p:sp>
      <p:pic>
        <p:nvPicPr>
          <p:cNvPr id="5" name="Picture 4"/>
          <p:cNvPicPr>
            <a:picLocks noChangeAspect="1"/>
          </p:cNvPicPr>
          <p:nvPr/>
        </p:nvPicPr>
        <p:blipFill>
          <a:blip r:embed="rId1"/>
          <a:stretch>
            <a:fillRect/>
          </a:stretch>
        </p:blipFill>
        <p:spPr>
          <a:xfrm>
            <a:off x="7688826" y="2603499"/>
            <a:ext cx="4316923" cy="24601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endParaRPr lang="en-US" dirty="0"/>
          </a:p>
        </p:txBody>
      </p:sp>
      <p:sp>
        <p:nvSpPr>
          <p:cNvPr id="3" name="Content Placeholder 2"/>
          <p:cNvSpPr>
            <a:spLocks noGrp="1"/>
          </p:cNvSpPr>
          <p:nvPr>
            <p:ph idx="1"/>
          </p:nvPr>
        </p:nvSpPr>
        <p:spPr>
          <a:xfrm>
            <a:off x="914401" y="2603500"/>
            <a:ext cx="7010400" cy="3416300"/>
          </a:xfrm>
        </p:spPr>
        <p:txBody>
          <a:bodyPr>
            <a:normAutofit fontScale="92500" lnSpcReduction="20000"/>
          </a:bodyPr>
          <a:lstStyle/>
          <a:p>
            <a:r>
              <a:rPr lang="en-US" dirty="0"/>
              <a:t>Activity 1: Recall = 1.00, meaning all actual instances of Activity 1 are correctly predicted.</a:t>
            </a:r>
            <a:endParaRPr lang="en-US" dirty="0"/>
          </a:p>
          <a:p>
            <a:r>
              <a:rPr lang="en-US" dirty="0"/>
              <a:t>Activity 2: Recall = 1.00, perfect recall.</a:t>
            </a:r>
            <a:endParaRPr lang="en-US" dirty="0"/>
          </a:p>
          <a:p>
            <a:r>
              <a:rPr lang="en-US" dirty="0"/>
              <a:t>Activity 3: Recall = 1.00, perfect recall.</a:t>
            </a:r>
            <a:endParaRPr lang="en-US" dirty="0"/>
          </a:p>
          <a:p>
            <a:r>
              <a:rPr lang="en-US" dirty="0"/>
              <a:t>Activity 4: Recall = 0.96, indicating some instances of Activity 4 are misclassified.</a:t>
            </a:r>
            <a:endParaRPr lang="en-US" dirty="0"/>
          </a:p>
          <a:p>
            <a:r>
              <a:rPr lang="en-US" dirty="0"/>
              <a:t>Activity 5: Recall = 0.96, similar to Activity 4, some instances are misclassified.</a:t>
            </a:r>
            <a:endParaRPr lang="en-US" dirty="0"/>
          </a:p>
          <a:p>
            <a:r>
              <a:rPr lang="en-US" dirty="0"/>
              <a:t>Activity 6: Recall = 1.00, perfect recall.</a:t>
            </a:r>
            <a:endParaRPr lang="en-US" dirty="0"/>
          </a:p>
          <a:p>
            <a:r>
              <a:rPr lang="en-US" dirty="0"/>
              <a:t>High recall (close to 1.00) for most activities indicates that the model is able to correctly identify nearly all instances of each activity.</a:t>
            </a:r>
            <a:endParaRPr lang="en-US" dirty="0"/>
          </a:p>
        </p:txBody>
      </p:sp>
      <p:pic>
        <p:nvPicPr>
          <p:cNvPr id="4" name="Picture 3"/>
          <p:cNvPicPr>
            <a:picLocks noChangeAspect="1"/>
          </p:cNvPicPr>
          <p:nvPr/>
        </p:nvPicPr>
        <p:blipFill>
          <a:blip r:embed="rId1"/>
          <a:stretch>
            <a:fillRect/>
          </a:stretch>
        </p:blipFill>
        <p:spPr>
          <a:xfrm>
            <a:off x="7757905" y="2603500"/>
            <a:ext cx="4316923" cy="24601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F1-Score</a:t>
            </a:r>
            <a:endParaRPr lang="en-US" dirty="0"/>
          </a:p>
        </p:txBody>
      </p:sp>
      <p:sp>
        <p:nvSpPr>
          <p:cNvPr id="3" name="Content Placeholder 2"/>
          <p:cNvSpPr>
            <a:spLocks noGrp="1"/>
          </p:cNvSpPr>
          <p:nvPr>
            <p:ph idx="1"/>
          </p:nvPr>
        </p:nvSpPr>
        <p:spPr>
          <a:xfrm>
            <a:off x="1154954" y="2603500"/>
            <a:ext cx="6002930" cy="3885790"/>
          </a:xfrm>
        </p:spPr>
        <p:txBody>
          <a:bodyPr>
            <a:normAutofit fontScale="92500" lnSpcReduction="10000"/>
          </a:bodyPr>
          <a:lstStyle/>
          <a:p>
            <a:r>
              <a:rPr lang="en-US" dirty="0"/>
              <a:t>Activity 1: F1-Score = 1.00, perfect balance between precision and recall.</a:t>
            </a:r>
            <a:endParaRPr lang="en-US" dirty="0"/>
          </a:p>
          <a:p>
            <a:r>
              <a:rPr lang="en-US" dirty="0"/>
              <a:t>Activity 2: F1-Score = 1.00, perfect balance.</a:t>
            </a:r>
            <a:endParaRPr lang="en-US" dirty="0"/>
          </a:p>
          <a:p>
            <a:r>
              <a:rPr lang="en-US" dirty="0"/>
              <a:t>Activity 3: F1-Score = 1.00, perfect balance.</a:t>
            </a:r>
            <a:endParaRPr lang="en-US" dirty="0"/>
          </a:p>
          <a:p>
            <a:r>
              <a:rPr lang="en-US" dirty="0"/>
              <a:t>Activity 4: F1-Score = 0.96, indicating a slight drop due to misclassification.</a:t>
            </a:r>
            <a:endParaRPr lang="en-US" dirty="0"/>
          </a:p>
          <a:p>
            <a:r>
              <a:rPr lang="en-US" dirty="0"/>
              <a:t>Activity 5: F1-Score = 0.96, similar to Activity 4.</a:t>
            </a:r>
            <a:endParaRPr lang="en-US" dirty="0"/>
          </a:p>
          <a:p>
            <a:r>
              <a:rPr lang="en-US" dirty="0"/>
              <a:t>Activity 6: F1-Score = 1.00, perfect balance</a:t>
            </a:r>
            <a:endParaRPr lang="en-US" dirty="0"/>
          </a:p>
          <a:p>
            <a:r>
              <a:rPr lang="en-US" dirty="0"/>
              <a:t>High F1-scores (close to 1.00) for most activities indicate a good balance between precision and recall, showing the model's overall effectiveness in classification.</a:t>
            </a:r>
            <a:endParaRPr lang="en-US" dirty="0"/>
          </a:p>
        </p:txBody>
      </p:sp>
      <p:pic>
        <p:nvPicPr>
          <p:cNvPr id="4" name="Picture 3"/>
          <p:cNvPicPr>
            <a:picLocks noChangeAspect="1"/>
          </p:cNvPicPr>
          <p:nvPr/>
        </p:nvPicPr>
        <p:blipFill>
          <a:blip r:embed="rId1"/>
          <a:stretch>
            <a:fillRect/>
          </a:stretch>
        </p:blipFill>
        <p:spPr>
          <a:xfrm>
            <a:off x="7236796" y="2603500"/>
            <a:ext cx="4316923" cy="24601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a:t>
            </a:r>
            <a:endParaRPr lang="en-US" dirty="0"/>
          </a:p>
        </p:txBody>
      </p:sp>
      <p:sp>
        <p:nvSpPr>
          <p:cNvPr id="3" name="Content Placeholder 2"/>
          <p:cNvSpPr>
            <a:spLocks noGrp="1"/>
          </p:cNvSpPr>
          <p:nvPr>
            <p:ph idx="1"/>
          </p:nvPr>
        </p:nvSpPr>
        <p:spPr>
          <a:xfrm>
            <a:off x="604348" y="2574003"/>
            <a:ext cx="7428608" cy="3416300"/>
          </a:xfrm>
        </p:spPr>
        <p:txBody>
          <a:bodyPr>
            <a:normAutofit lnSpcReduction="10000"/>
          </a:bodyPr>
          <a:lstStyle/>
          <a:p>
            <a:r>
              <a:rPr lang="en-US" dirty="0"/>
              <a:t>Activity 1: Support = 368, the model predicted 368 instances.</a:t>
            </a:r>
            <a:endParaRPr lang="en-US" dirty="0"/>
          </a:p>
          <a:p>
            <a:r>
              <a:rPr lang="en-US" dirty="0"/>
              <a:t>Activity 2: Support = 326, the model predicted 326 instances.</a:t>
            </a:r>
            <a:endParaRPr lang="en-US" dirty="0"/>
          </a:p>
          <a:p>
            <a:r>
              <a:rPr lang="en-US" dirty="0"/>
              <a:t>Activity 3: Support = 262, the model predicted 262 instances.</a:t>
            </a:r>
            <a:endParaRPr lang="en-US" dirty="0"/>
          </a:p>
          <a:p>
            <a:r>
              <a:rPr lang="en-US" dirty="0"/>
              <a:t>Activity 4: Support = 377, the model predicted 377 instances.</a:t>
            </a:r>
            <a:endParaRPr lang="en-US" dirty="0"/>
          </a:p>
          <a:p>
            <a:r>
              <a:rPr lang="en-US" dirty="0"/>
              <a:t>Activity 5: Support = 438, the model predicted 438 instances.</a:t>
            </a:r>
            <a:endParaRPr lang="en-US" dirty="0"/>
          </a:p>
          <a:p>
            <a:r>
              <a:rPr lang="en-US" dirty="0"/>
              <a:t>Activity 6: Support = 435, the model predicted 435 instances.</a:t>
            </a:r>
            <a:endParaRPr lang="en-US" dirty="0"/>
          </a:p>
          <a:p>
            <a:r>
              <a:rPr lang="en-US" dirty="0"/>
              <a:t>The support values show the number of instances for each activity in the test set, highlighting the distribution and ensuring that the model's performance is consistent across different activities</a:t>
            </a:r>
            <a:endParaRPr lang="en-US" dirty="0"/>
          </a:p>
        </p:txBody>
      </p:sp>
      <p:pic>
        <p:nvPicPr>
          <p:cNvPr id="4" name="Picture 3"/>
          <p:cNvPicPr>
            <a:picLocks noChangeAspect="1"/>
          </p:cNvPicPr>
          <p:nvPr/>
        </p:nvPicPr>
        <p:blipFill>
          <a:blip r:embed="rId1"/>
          <a:stretch>
            <a:fillRect/>
          </a:stretch>
        </p:blipFill>
        <p:spPr>
          <a:xfrm>
            <a:off x="7757905" y="2574003"/>
            <a:ext cx="4316923" cy="2460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Analysis</a:t>
            </a:r>
            <a:endParaRPr lang="en-US" dirty="0"/>
          </a:p>
        </p:txBody>
      </p:sp>
      <p:sp>
        <p:nvSpPr>
          <p:cNvPr id="3" name="Content Placeholder 2"/>
          <p:cNvSpPr>
            <a:spLocks noGrp="1"/>
          </p:cNvSpPr>
          <p:nvPr>
            <p:ph idx="1"/>
          </p:nvPr>
        </p:nvSpPr>
        <p:spPr/>
        <p:txBody>
          <a:bodyPr>
            <a:normAutofit lnSpcReduction="10000"/>
          </a:bodyPr>
          <a:lstStyle/>
          <a:p>
            <a:r>
              <a:rPr lang="en-US" dirty="0"/>
              <a:t>Given dataset has </a:t>
            </a:r>
            <a:endParaRPr lang="en-US" dirty="0"/>
          </a:p>
          <a:p>
            <a:pPr marL="0" indent="0">
              <a:buNone/>
            </a:pPr>
            <a:r>
              <a:rPr lang="en-US" sz="1600" kern="100" dirty="0">
                <a:effectLst/>
                <a:ea typeface="Aptos" panose="020B0004020202020204" pitchFamily="34" charset="0"/>
                <a:cs typeface="Times New Roman" panose="02020603050405020304" pitchFamily="18" charset="0"/>
              </a:rPr>
              <a:t>'features.txt': List of all features.</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'train/X_train.txt': Training set.</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'train/y_train.txt': Training labels.</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'test/X_test.txt': Test set.</a:t>
            </a:r>
            <a:endParaRPr lang="en-US" sz="1600" kern="100" dirty="0">
              <a:effectLst/>
              <a:ea typeface="Aptos" panose="020B0004020202020204" pitchFamily="34" charset="0"/>
              <a:cs typeface="Times New Roman" panose="02020603050405020304" pitchFamily="18" charset="0"/>
            </a:endParaRPr>
          </a:p>
          <a:p>
            <a:pPr marL="0" indent="0">
              <a:buNone/>
            </a:pP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'test/y_test.txt': Test labels.</a:t>
            </a:r>
            <a:br>
              <a:rPr lang="en-US" sz="1800" kern="100" dirty="0">
                <a:effectLst/>
                <a:latin typeface="Courier New" panose="02070309020205020404" pitchFamily="49" charset="0"/>
                <a:ea typeface="Aptos" panose="020B0004020202020204" pitchFamily="34" charset="0"/>
                <a:cs typeface="Times New Roman" panose="02020603050405020304" pitchFamily="18" charset="0"/>
              </a:rPr>
            </a:br>
            <a:endParaRPr lang="en-US" sz="1800" kern="100" dirty="0">
              <a:effectLst/>
              <a:latin typeface="Courier New" panose="02070309020205020404" pitchFamily="49" charset="0"/>
              <a:ea typeface="Aptos" panose="020B0004020202020204" pitchFamily="34" charset="0"/>
              <a:cs typeface="Times New Roman" panose="02020603050405020304" pitchFamily="18" charset="0"/>
            </a:endParaRPr>
          </a:p>
          <a:p>
            <a:pPr marL="0" indent="0">
              <a:buNone/>
            </a:pPr>
            <a:endParaRPr lang="en-US" sz="1800" kern="100" dirty="0">
              <a:effectLst/>
              <a:latin typeface="Consolas" panose="020B0609020204030204" pitchFamily="49" charset="0"/>
              <a:ea typeface="Aptos" panose="020B0004020202020204" pitchFamily="34" charset="0"/>
              <a:cs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r>
              <a:rPr lang="en-US" dirty="0"/>
              <a:t>Our model exhibits exceptional performance across all activities, boasting high precision, recall, and F1-scores. While there are slight dips in metrics for Activities 4 and 5, indicating minor misclassifications, the overall accuracy of </a:t>
            </a:r>
            <a:r>
              <a:rPr lang="en-US" b="1" dirty="0"/>
              <a:t>98%</a:t>
            </a:r>
            <a:r>
              <a:rPr lang="en-US" dirty="0"/>
              <a:t> underscores the robustness of our model in accurately recognizing and classifying various activities based on the dataset. </a:t>
            </a:r>
            <a:endParaRPr lang="en-US" dirty="0"/>
          </a:p>
          <a:p>
            <a:r>
              <a:rPr lang="en-US" dirty="0"/>
              <a:t>Moving forward, focusing on refining the model's handling of Activities 4 and 5 could lead to even greater performance improvements. Overall, our contactless employee check-in system, leveraging machine learning and gait analysis, promises efficient and accurate identification of employees, enhancing security and convenience within Stark Industries.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US" dirty="0"/>
          </a:p>
        </p:txBody>
      </p:sp>
      <p:sp>
        <p:nvSpPr>
          <p:cNvPr id="3" name="Content Placeholder 2"/>
          <p:cNvSpPr>
            <a:spLocks noGrp="1"/>
          </p:cNvSpPr>
          <p:nvPr>
            <p:ph idx="1"/>
          </p:nvPr>
        </p:nvSpPr>
        <p:spPr/>
        <p:txBody>
          <a:bodyPr/>
          <a:lstStyle/>
          <a:p>
            <a:r>
              <a:rPr lang="en-US" dirty="0"/>
              <a:t>Data Quality: Assuming the dataset is clean and accurately labeled.</a:t>
            </a:r>
            <a:endParaRPr lang="en-US" dirty="0"/>
          </a:p>
          <a:p>
            <a:r>
              <a:rPr lang="en-US" dirty="0"/>
              <a:t>Feature Independence: </a:t>
            </a:r>
            <a:r>
              <a:rPr lang="en-US" dirty="0" err="1"/>
              <a:t>Assumming</a:t>
            </a:r>
            <a:r>
              <a:rPr lang="en-US" dirty="0"/>
              <a:t> features are mostly independent, or regularization will manage dependencies.</a:t>
            </a:r>
            <a:endParaRPr lang="en-US" dirty="0"/>
          </a:p>
          <a:p>
            <a:r>
              <a:rPr lang="en-US" dirty="0"/>
              <a:t>Sufficient Data: Assuming the dataset size is adequate for training a reliable model.</a:t>
            </a:r>
            <a:endParaRPr lang="en-US" dirty="0"/>
          </a:p>
          <a:p>
            <a:r>
              <a:rPr lang="en-US" dirty="0"/>
              <a:t>Real-world Applicability: Assuming that the patterns in the dataset reflect real-world walking patterns of employees.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Logistic Regression</a:t>
            </a:r>
            <a:endParaRPr lang="en-US" dirty="0"/>
          </a:p>
        </p:txBody>
      </p:sp>
      <p:sp>
        <p:nvSpPr>
          <p:cNvPr id="3" name="Content Placeholder 2"/>
          <p:cNvSpPr>
            <a:spLocks noGrp="1"/>
          </p:cNvSpPr>
          <p:nvPr>
            <p:ph idx="1"/>
          </p:nvPr>
        </p:nvSpPr>
        <p:spPr/>
        <p:txBody>
          <a:bodyPr>
            <a:normAutofit lnSpcReduction="10000"/>
          </a:bodyPr>
          <a:lstStyle/>
          <a:p>
            <a:r>
              <a:rPr lang="en-US" dirty="0"/>
              <a:t>The dataset has 561 features, Logistic Regression can efficiently handle this number of features.</a:t>
            </a:r>
            <a:endParaRPr lang="en-US" dirty="0"/>
          </a:p>
          <a:p>
            <a:r>
              <a:rPr lang="en-US" dirty="0"/>
              <a:t>Baseline Performance: Good starting point for benchmarking other models.</a:t>
            </a:r>
            <a:endParaRPr lang="en-US" dirty="0"/>
          </a:p>
          <a:p>
            <a:r>
              <a:rPr lang="en-US" dirty="0"/>
              <a:t>Scalability: Efficiently handles high-dimensional data. Logistic Regression scales well with larger datasets. Given that the dataset contains data from multiple subjects and potentially large amounts of data per subject, Logistic Regression's scalability makes it a practical choice.</a:t>
            </a:r>
            <a:endParaRPr lang="en-US" dirty="0"/>
          </a:p>
          <a:p>
            <a:r>
              <a:rPr lang="en-US" dirty="0"/>
              <a:t>Robustness to Noise: Handles noisy data well, which is common in sensor data.</a:t>
            </a:r>
            <a:endParaRPr lang="en-US" dirty="0"/>
          </a:p>
          <a:p>
            <a:r>
              <a:rPr lang="en-US" dirty="0"/>
              <a:t>Quick Training: Faster to train compared to more complex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Preprocessing</a:t>
            </a:r>
            <a:endParaRPr lang="en-US" dirty="0"/>
          </a:p>
        </p:txBody>
      </p:sp>
      <p:sp>
        <p:nvSpPr>
          <p:cNvPr id="3" name="Content Placeholder 2"/>
          <p:cNvSpPr>
            <a:spLocks noGrp="1"/>
          </p:cNvSpPr>
          <p:nvPr>
            <p:ph idx="1"/>
          </p:nvPr>
        </p:nvSpPr>
        <p:spPr>
          <a:xfrm>
            <a:off x="1154954" y="2603500"/>
            <a:ext cx="9100091" cy="3416300"/>
          </a:xfrm>
        </p:spPr>
        <p:txBody>
          <a:bodyPr/>
          <a:lstStyle/>
          <a:p>
            <a:r>
              <a:rPr lang="en-US" dirty="0"/>
              <a:t>Load the dataset from Google Drive.</a:t>
            </a:r>
            <a:endParaRPr lang="en-US" dirty="0"/>
          </a:p>
          <a:p>
            <a:r>
              <a:rPr lang="en-US" dirty="0"/>
              <a:t>Unzip and read the training and test datasets.</a:t>
            </a:r>
            <a:endParaRPr lang="en-US" dirty="0"/>
          </a:p>
          <a:p>
            <a:r>
              <a:rPr lang="en-US" dirty="0"/>
              <a:t>Add 'Subject' and 'activity' columns to the </a:t>
            </a:r>
            <a:r>
              <a:rPr lang="en-US" dirty="0" err="1"/>
              <a:t>dataframes</a:t>
            </a:r>
            <a:r>
              <a:rPr lang="en-US" dirty="0"/>
              <a:t>.</a:t>
            </a:r>
            <a:endParaRPr lang="en-US" dirty="0"/>
          </a:p>
          <a:p>
            <a:r>
              <a:rPr lang="en-US" dirty="0"/>
              <a:t>Display the first few rows of the data to verify.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Preprocessing</a:t>
            </a:r>
            <a:endParaRPr lang="en-US" dirty="0"/>
          </a:p>
        </p:txBody>
      </p:sp>
      <p:sp>
        <p:nvSpPr>
          <p:cNvPr id="3" name="Content Placeholder 2"/>
          <p:cNvSpPr>
            <a:spLocks noGrp="1"/>
          </p:cNvSpPr>
          <p:nvPr>
            <p:ph idx="1"/>
          </p:nvPr>
        </p:nvSpPr>
        <p:spPr>
          <a:xfrm>
            <a:off x="1154954" y="2603500"/>
            <a:ext cx="9975161" cy="1113094"/>
          </a:xfrm>
        </p:spPr>
        <p:txBody>
          <a:bodyPr>
            <a:normAutofit/>
          </a:bodyPr>
          <a:lstStyle/>
          <a:p>
            <a:r>
              <a:rPr lang="en-US" dirty="0"/>
              <a:t>I have downloaded our dataset from this </a:t>
            </a:r>
            <a:r>
              <a:rPr lang="en-US" dirty="0">
                <a:hlinkClick r:id="rId1"/>
              </a:rPr>
              <a:t>link</a:t>
            </a:r>
            <a:r>
              <a:rPr lang="en-US" dirty="0"/>
              <a:t>.</a:t>
            </a:r>
            <a:endParaRPr lang="en-US" dirty="0"/>
          </a:p>
          <a:p>
            <a:r>
              <a:rPr lang="en-US" dirty="0"/>
              <a:t>Uploaded UCI HAR Dataset to google drive to use it in google collab notebook.</a:t>
            </a:r>
            <a:endParaRPr lang="en-US" dirty="0"/>
          </a:p>
        </p:txBody>
      </p:sp>
      <p:pic>
        <p:nvPicPr>
          <p:cNvPr id="5" name="Picture 4"/>
          <p:cNvPicPr>
            <a:picLocks noChangeAspect="1"/>
          </p:cNvPicPr>
          <p:nvPr/>
        </p:nvPicPr>
        <p:blipFill>
          <a:blip r:embed="rId2"/>
          <a:stretch>
            <a:fillRect/>
          </a:stretch>
        </p:blipFill>
        <p:spPr>
          <a:xfrm>
            <a:off x="532918" y="3919186"/>
            <a:ext cx="11126164" cy="7849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dataset from Google Drive</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1415882" y="3541963"/>
            <a:ext cx="8245555" cy="153937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Unzip the dataset</a:t>
            </a:r>
            <a:br>
              <a:rPr lang="en-US" dirty="0"/>
            </a:br>
            <a:endParaRPr lang="en-US" dirty="0"/>
          </a:p>
        </p:txBody>
      </p:sp>
      <p:pic>
        <p:nvPicPr>
          <p:cNvPr id="5" name="Content Placeholder 4"/>
          <p:cNvPicPr>
            <a:picLocks noGrp="1" noChangeAspect="1"/>
          </p:cNvPicPr>
          <p:nvPr>
            <p:ph idx="1"/>
          </p:nvPr>
        </p:nvPicPr>
        <p:blipFill>
          <a:blip r:embed="rId1"/>
          <a:stretch>
            <a:fillRect/>
          </a:stretch>
        </p:blipFill>
        <p:spPr>
          <a:xfrm>
            <a:off x="2902205" y="2693458"/>
            <a:ext cx="5091421" cy="131810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7942</Words>
  <Application>WPS Presentation</Application>
  <PresentationFormat>Widescreen</PresentationFormat>
  <Paragraphs>168</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Wingdings 3</vt:lpstr>
      <vt:lpstr>Arial</vt:lpstr>
      <vt:lpstr>Aptos</vt:lpstr>
      <vt:lpstr>Segoe Print</vt:lpstr>
      <vt:lpstr>Times New Roman</vt:lpstr>
      <vt:lpstr>Courier New</vt:lpstr>
      <vt:lpstr>Consolas</vt:lpstr>
      <vt:lpstr>Century Gothic</vt:lpstr>
      <vt:lpstr>Microsoft YaHei</vt:lpstr>
      <vt:lpstr>Arial Unicode MS</vt:lpstr>
      <vt:lpstr>Calibri</vt:lpstr>
      <vt:lpstr>Ion Boardroom</vt:lpstr>
      <vt:lpstr>Contactless Employee Check-In System</vt:lpstr>
      <vt:lpstr>Introduction</vt:lpstr>
      <vt:lpstr>Dataset Analysis</vt:lpstr>
      <vt:lpstr>Assumptions</vt:lpstr>
      <vt:lpstr>Choosing Logistic Regression</vt:lpstr>
      <vt:lpstr>Data Loading and Preprocessing</vt:lpstr>
      <vt:lpstr>Data Loading and Preprocessing</vt:lpstr>
      <vt:lpstr>Load the dataset from Google Drive </vt:lpstr>
      <vt:lpstr>Unzip the dataset </vt:lpstr>
      <vt:lpstr>Read the training and test datasets</vt:lpstr>
      <vt:lpstr>Saving dataframes to CSV files</vt:lpstr>
      <vt:lpstr>Read feature names</vt:lpstr>
      <vt:lpstr>Train-Test Split</vt:lpstr>
      <vt:lpstr>Split the dataset into training and testing sets </vt:lpstr>
      <vt:lpstr>Display shapes of the split datasets</vt:lpstr>
      <vt:lpstr>Model Training with Logistic Regression</vt:lpstr>
      <vt:lpstr>Model Training with Logistic Regression</vt:lpstr>
      <vt:lpstr>Accuracy on training data</vt:lpstr>
      <vt:lpstr>Accuracy on testing data</vt:lpstr>
      <vt:lpstr>Performance metrics</vt:lpstr>
      <vt:lpstr>Confusion matrix</vt:lpstr>
      <vt:lpstr>Confusion matrix</vt:lpstr>
      <vt:lpstr>Confusion matrix</vt:lpstr>
      <vt:lpstr>Classification report</vt:lpstr>
      <vt:lpstr>Classification report</vt:lpstr>
      <vt:lpstr>Precision</vt:lpstr>
      <vt:lpstr>Recall</vt:lpstr>
      <vt:lpstr>F1-Score</vt:lpstr>
      <vt:lpstr>Support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Contactless Employee Check-In System</dc:title>
  <dc:creator>Guru Saran</dc:creator>
  <cp:lastModifiedBy>guruz</cp:lastModifiedBy>
  <cp:revision>3</cp:revision>
  <dcterms:created xsi:type="dcterms:W3CDTF">2024-05-23T19:01:00Z</dcterms:created>
  <dcterms:modified xsi:type="dcterms:W3CDTF">2024-05-23T23:33:50Z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DD5896E4563D42EBA4720BF73F1BA43C_12</vt:lpwstr>
  </property>
  <property fmtid="{D5CDD505-2E9C-101B-9397-08002B2CF9AE}" pid="3" name="KSOProductBuildVer">
    <vt:lpwstr>1033-12.2.0.16909</vt:lpwstr>
  </property>
</Properties>
</file>