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hyperlink" Target="http://pccl.fr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pccl.fr" TargetMode="External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20</a:t>
            </a:r>
            <a:r>
              <a:rPr sz="5900"/>
              <a:t> : </a:t>
            </a:r>
            <a:r>
              <a:rPr sz="5900"/>
              <a:t>Détermination de constantes d’équilibre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03808" y="360375"/>
            <a:ext cx="1199718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Sens d’évolution d’une réaction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48" name="Group 48"/>
          <p:cNvGrpSpPr/>
          <p:nvPr/>
        </p:nvGrpSpPr>
        <p:grpSpPr>
          <a:xfrm>
            <a:off x="1651140" y="1633413"/>
            <a:ext cx="9702519" cy="6486774"/>
            <a:chOff x="0" y="0"/>
            <a:chExt cx="9702517" cy="6486773"/>
          </a:xfrm>
        </p:grpSpPr>
        <p:pic>
          <p:nvPicPr>
            <p:cNvPr id="46" name="Document 19062021_image1 3.jpg"/>
            <p:cNvPicPr/>
            <p:nvPr/>
          </p:nvPicPr>
          <p:blipFill>
            <a:blip r:embed="rId2">
              <a:extLst/>
            </a:blip>
            <a:srcRect l="83350" t="0" r="0" b="0"/>
            <a:stretch>
              <a:fillRect/>
            </a:stretch>
          </p:blipFill>
          <p:spPr>
            <a:xfrm rot="16200000">
              <a:off x="4207291" y="-4207292"/>
              <a:ext cx="1287936" cy="9702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Document 19062021_image1 3.jpg"/>
            <p:cNvPicPr/>
            <p:nvPr/>
          </p:nvPicPr>
          <p:blipFill>
            <a:blip r:embed="rId2">
              <a:extLst/>
            </a:blip>
            <a:srcRect l="0" t="0" r="32760" b="0"/>
            <a:stretch>
              <a:fillRect/>
            </a:stretch>
          </p:blipFill>
          <p:spPr>
            <a:xfrm rot="16200000">
              <a:off x="2250509" y="-965235"/>
              <a:ext cx="5201500" cy="9702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" name="Shape 49"/>
          <p:cNvSpPr/>
          <p:nvPr/>
        </p:nvSpPr>
        <p:spPr>
          <a:xfrm>
            <a:off x="8855215" y="9165635"/>
            <a:ext cx="39134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 PC PC*, A.Durupthy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4516135"/>
            <a:ext cx="11815573" cy="145259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409588" y="5416550"/>
            <a:ext cx="154589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Δ</a:t>
            </a:r>
            <a:r>
              <a:rPr sz="2300"/>
              <a:t>r</a:t>
            </a:r>
            <a:r>
              <a:rPr sz="3600"/>
              <a:t>G₁&gt;0</a:t>
            </a:r>
          </a:p>
        </p:txBody>
      </p:sp>
      <p:sp>
        <p:nvSpPr>
          <p:cNvPr id="54" name="Shape 54"/>
          <p:cNvSpPr/>
          <p:nvPr/>
        </p:nvSpPr>
        <p:spPr>
          <a:xfrm>
            <a:off x="7956299" y="5416550"/>
            <a:ext cx="1545668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Δ</a:t>
            </a:r>
            <a:r>
              <a:rPr sz="2300"/>
              <a:t>r</a:t>
            </a:r>
            <a:r>
              <a:rPr sz="3600"/>
              <a:t>G₂&lt;0</a:t>
            </a:r>
          </a:p>
        </p:txBody>
      </p:sp>
      <p:sp>
        <p:nvSpPr>
          <p:cNvPr id="55" name="Shape 55"/>
          <p:cNvSpPr/>
          <p:nvPr/>
        </p:nvSpPr>
        <p:spPr>
          <a:xfrm>
            <a:off x="255769" y="2555730"/>
            <a:ext cx="2096195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Résumé :</a:t>
            </a:r>
          </a:p>
        </p:txBody>
      </p:sp>
      <p:sp>
        <p:nvSpPr>
          <p:cNvPr id="56" name="Shape 56"/>
          <p:cNvSpPr/>
          <p:nvPr/>
        </p:nvSpPr>
        <p:spPr>
          <a:xfrm flipV="1">
            <a:off x="3898900" y="4577095"/>
            <a:ext cx="1270000" cy="1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7" name="Shape 57"/>
          <p:cNvSpPr/>
          <p:nvPr/>
        </p:nvSpPr>
        <p:spPr>
          <a:xfrm flipV="1">
            <a:off x="8458200" y="4577095"/>
            <a:ext cx="1270000" cy="1"/>
          </a:xfrm>
          <a:prstGeom prst="line">
            <a:avLst/>
          </a:prstGeom>
          <a:ln w="25400">
            <a:solidFill>
              <a:srgbClr val="941751"/>
            </a:solidFill>
            <a:head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8" name="Shape 58"/>
          <p:cNvSpPr/>
          <p:nvPr/>
        </p:nvSpPr>
        <p:spPr>
          <a:xfrm>
            <a:off x="3361266" y="5355166"/>
            <a:ext cx="2857766" cy="770468"/>
          </a:xfrm>
          <a:prstGeom prst="rect">
            <a:avLst/>
          </a:prstGeom>
          <a:ln w="38100">
            <a:solidFill>
              <a:srgbClr val="00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" name="Shape 59"/>
          <p:cNvSpPr/>
          <p:nvPr/>
        </p:nvSpPr>
        <p:spPr>
          <a:xfrm>
            <a:off x="7829417" y="5355166"/>
            <a:ext cx="2857765" cy="770468"/>
          </a:xfrm>
          <a:prstGeom prst="rect">
            <a:avLst/>
          </a:prstGeom>
          <a:ln w="381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503808" y="360375"/>
            <a:ext cx="1199718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Sens d’évolution d’une réaction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799" y="1457519"/>
            <a:ext cx="11437202" cy="683856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10552051" y="9227803"/>
            <a:ext cx="222965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914400">
              <a:defRPr sz="1800"/>
            </a:pPr>
            <a:r>
              <a:rPr spc="-1" sz="2500" u="sng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spc="-1" sz="25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spc="-1" sz="2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1" sz="2500"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pccl.fr</a:t>
            </a:r>
          </a:p>
        </p:txBody>
      </p:sp>
      <p:sp>
        <p:nvSpPr>
          <p:cNvPr id="65" name="Shape 65"/>
          <p:cNvSpPr/>
          <p:nvPr/>
        </p:nvSpPr>
        <p:spPr>
          <a:xfrm>
            <a:off x="1058400" y="2683799"/>
            <a:ext cx="126972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10312559" y="2683799"/>
            <a:ext cx="154440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7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7559" y="2010960"/>
            <a:ext cx="672841" cy="58392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21720" y="9115012"/>
            <a:ext cx="116825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Animation pile Daniell : http://www.pccl.fr/physique_chimie_college_lycee/lycee/terminale_TS/daniell.htm </a:t>
            </a:r>
          </a:p>
        </p:txBody>
      </p:sp>
      <p:sp>
        <p:nvSpPr>
          <p:cNvPr id="69" name="Shape 69"/>
          <p:cNvSpPr/>
          <p:nvPr/>
        </p:nvSpPr>
        <p:spPr>
          <a:xfrm>
            <a:off x="2549569" y="360375"/>
            <a:ext cx="7905662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6000"/>
              <a:t>II.1) Mesure de Δ</a:t>
            </a:r>
            <a:r>
              <a:rPr sz="4100"/>
              <a:t>r</a:t>
            </a:r>
            <a:r>
              <a:rPr sz="6000"/>
              <a:t>G°(T)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5">
            <a:extLst/>
          </a:blip>
          <a:srcRect l="0" t="0" r="0" b="58962"/>
          <a:stretch>
            <a:fillRect/>
          </a:stretch>
        </p:blipFill>
        <p:spPr>
          <a:xfrm>
            <a:off x="1477433" y="8098366"/>
            <a:ext cx="3675054" cy="939738"/>
          </a:xfrm>
          <a:prstGeom prst="rect">
            <a:avLst/>
          </a:prstGeom>
          <a:ln w="38100">
            <a:solidFill>
              <a:srgbClr val="929292"/>
            </a:solidFill>
            <a:miter lim="400000"/>
          </a:ln>
        </p:spPr>
      </p:pic>
      <p:pic>
        <p:nvPicPr>
          <p:cNvPr id="71" name="pasted-image.png"/>
          <p:cNvPicPr/>
          <p:nvPr/>
        </p:nvPicPr>
        <p:blipFill>
          <a:blip r:embed="rId5">
            <a:extLst/>
          </a:blip>
          <a:srcRect l="0" t="54038" r="0" b="13158"/>
          <a:stretch>
            <a:fillRect/>
          </a:stretch>
        </p:blipFill>
        <p:spPr>
          <a:xfrm>
            <a:off x="7725833" y="8050410"/>
            <a:ext cx="3675056" cy="751180"/>
          </a:xfrm>
          <a:prstGeom prst="rect">
            <a:avLst/>
          </a:prstGeom>
          <a:ln w="38100">
            <a:solidFill>
              <a:srgbClr val="FF9300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85" name="Group 85"/>
          <p:cNvGrpSpPr/>
          <p:nvPr/>
        </p:nvGrpSpPr>
        <p:grpSpPr>
          <a:xfrm>
            <a:off x="403099" y="1328390"/>
            <a:ext cx="11875744" cy="7444496"/>
            <a:chOff x="0" y="0"/>
            <a:chExt cx="11875742" cy="7444495"/>
          </a:xfrm>
        </p:grpSpPr>
        <p:grpSp>
          <p:nvGrpSpPr>
            <p:cNvPr id="83" name="Group 83"/>
            <p:cNvGrpSpPr/>
            <p:nvPr/>
          </p:nvGrpSpPr>
          <p:grpSpPr>
            <a:xfrm>
              <a:off x="0" y="0"/>
              <a:ext cx="11875743" cy="7444496"/>
              <a:chOff x="0" y="0"/>
              <a:chExt cx="11875742" cy="7444495"/>
            </a:xfrm>
          </p:grpSpPr>
          <p:pic>
            <p:nvPicPr>
              <p:cNvPr id="74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1875743" cy="74444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" name="Shape 75"/>
              <p:cNvSpPr/>
              <p:nvPr/>
            </p:nvSpPr>
            <p:spPr>
              <a:xfrm>
                <a:off x="7757856" y="5433067"/>
                <a:ext cx="818240" cy="98514"/>
              </a:xfrm>
              <a:prstGeom prst="rect">
                <a:avLst/>
              </a:prstGeom>
              <a:solidFill>
                <a:srgbClr val="E5E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624225" y="5521967"/>
                <a:ext cx="818240" cy="98514"/>
              </a:xfrm>
              <a:prstGeom prst="rect">
                <a:avLst/>
              </a:prstGeom>
              <a:solidFill>
                <a:srgbClr val="E2E7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624225" y="5598167"/>
                <a:ext cx="818240" cy="98514"/>
              </a:xfrm>
              <a:prstGeom prst="rect">
                <a:avLst/>
              </a:prstGeom>
              <a:solidFill>
                <a:srgbClr val="DFE4E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7757856" y="5687067"/>
                <a:ext cx="818240" cy="98513"/>
              </a:xfrm>
              <a:prstGeom prst="rect">
                <a:avLst/>
              </a:prstGeom>
              <a:solidFill>
                <a:srgbClr val="DEE2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7757856" y="5763267"/>
                <a:ext cx="818240" cy="98513"/>
              </a:xfrm>
              <a:prstGeom prst="rect">
                <a:avLst/>
              </a:prstGeom>
              <a:solidFill>
                <a:srgbClr val="DBE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7757856" y="5852167"/>
                <a:ext cx="818240" cy="98513"/>
              </a:xfrm>
              <a:prstGeom prst="rect">
                <a:avLst/>
              </a:prstGeom>
              <a:solidFill>
                <a:srgbClr val="D9DF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7757856" y="5941067"/>
                <a:ext cx="818240" cy="98513"/>
              </a:xfrm>
              <a:prstGeom prst="rect">
                <a:avLst/>
              </a:prstGeom>
              <a:solidFill>
                <a:srgbClr val="D7DD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7757856" y="6017267"/>
                <a:ext cx="818240" cy="98513"/>
              </a:xfrm>
              <a:prstGeom prst="rect">
                <a:avLst/>
              </a:pr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pic>
          <p:nvPicPr>
            <p:cNvPr id="84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93925" y="577366"/>
              <a:ext cx="5461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" name="Shape 86"/>
          <p:cNvSpPr/>
          <p:nvPr/>
        </p:nvSpPr>
        <p:spPr>
          <a:xfrm>
            <a:off x="10687518" y="100736"/>
            <a:ext cx="222965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914400">
              <a:defRPr sz="1800"/>
            </a:pPr>
            <a:r>
              <a:rPr spc="-1" sz="2500" u="sng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spc="-1" sz="25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spc="-1" sz="2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1" sz="2500"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rPr>
              <a:t>pccl.fr</a:t>
            </a:r>
          </a:p>
        </p:txBody>
      </p:sp>
      <p:sp>
        <p:nvSpPr>
          <p:cNvPr id="87" name="Shape 87"/>
          <p:cNvSpPr/>
          <p:nvPr/>
        </p:nvSpPr>
        <p:spPr>
          <a:xfrm>
            <a:off x="2549569" y="360375"/>
            <a:ext cx="7905662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6000"/>
              <a:t>II.1) Mesure de Δ</a:t>
            </a:r>
            <a:r>
              <a:rPr sz="4100"/>
              <a:t>r</a:t>
            </a:r>
            <a:r>
              <a:rPr sz="6000"/>
              <a:t>G°(T)</a:t>
            </a:r>
          </a:p>
        </p:txBody>
      </p:sp>
      <p:pic>
        <p:nvPicPr>
          <p:cNvPr id="88" name="pasted-image.png"/>
          <p:cNvPicPr/>
          <p:nvPr/>
        </p:nvPicPr>
        <p:blipFill>
          <a:blip r:embed="rId5">
            <a:extLst/>
          </a:blip>
          <a:srcRect l="0" t="0" r="0" b="58962"/>
          <a:stretch>
            <a:fillRect/>
          </a:stretch>
        </p:blipFill>
        <p:spPr>
          <a:xfrm>
            <a:off x="1379239" y="8684286"/>
            <a:ext cx="3675055" cy="939738"/>
          </a:xfrm>
          <a:prstGeom prst="rect">
            <a:avLst/>
          </a:prstGeom>
          <a:ln w="38100">
            <a:solidFill>
              <a:srgbClr val="929292"/>
            </a:solidFill>
            <a:miter lim="400000"/>
          </a:ln>
        </p:spPr>
      </p:pic>
      <p:pic>
        <p:nvPicPr>
          <p:cNvPr id="89" name="pasted-image.png"/>
          <p:cNvPicPr/>
          <p:nvPr/>
        </p:nvPicPr>
        <p:blipFill>
          <a:blip r:embed="rId5">
            <a:extLst/>
          </a:blip>
          <a:srcRect l="0" t="54038" r="0" b="13158"/>
          <a:stretch>
            <a:fillRect/>
          </a:stretch>
        </p:blipFill>
        <p:spPr>
          <a:xfrm>
            <a:off x="7627639" y="8778543"/>
            <a:ext cx="3675056" cy="751181"/>
          </a:xfrm>
          <a:prstGeom prst="rect">
            <a:avLst/>
          </a:prstGeom>
          <a:ln w="38100">
            <a:solidFill>
              <a:srgbClr val="FF9300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8461" y="373075"/>
            <a:ext cx="11707877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quotient réactionnel</a:t>
            </a:r>
          </a:p>
        </p:txBody>
      </p:sp>
      <p:sp>
        <p:nvSpPr>
          <p:cNvPr id="92" name="Shape 9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3" name="Shape 93"/>
          <p:cNvSpPr/>
          <p:nvPr/>
        </p:nvSpPr>
        <p:spPr>
          <a:xfrm>
            <a:off x="246496" y="8631227"/>
            <a:ext cx="5908899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714" y="1786466"/>
            <a:ext cx="11379372" cy="631402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4300277" y="5602816"/>
            <a:ext cx="20674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V₀=10mL </a:t>
            </a:r>
          </a:p>
        </p:txBody>
      </p:sp>
      <p:sp>
        <p:nvSpPr>
          <p:cNvPr id="96" name="Shape 96"/>
          <p:cNvSpPr/>
          <p:nvPr/>
        </p:nvSpPr>
        <p:spPr>
          <a:xfrm>
            <a:off x="9707987" y="5475816"/>
            <a:ext cx="2275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V</a:t>
            </a:r>
            <a:r>
              <a:rPr sz="2300"/>
              <a:t>f</a:t>
            </a:r>
            <a:r>
              <a:rPr sz="3600"/>
              <a:t>=100mL 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3">
            <a:extLst/>
          </a:blip>
          <a:srcRect l="5937" t="24618" r="75546" b="66347"/>
          <a:stretch>
            <a:fillRect/>
          </a:stretch>
        </p:blipFill>
        <p:spPr>
          <a:xfrm>
            <a:off x="1717873" y="3439120"/>
            <a:ext cx="2010570" cy="51170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3368962" y="3663949"/>
            <a:ext cx="54340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(aq)</a:t>
            </a:r>
          </a:p>
        </p:txBody>
      </p:sp>
      <p:sp>
        <p:nvSpPr>
          <p:cNvPr id="99" name="Shape 99"/>
          <p:cNvSpPr/>
          <p:nvPr/>
        </p:nvSpPr>
        <p:spPr>
          <a:xfrm>
            <a:off x="3896256" y="3415506"/>
            <a:ext cx="18933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à 0,1mol/L</a:t>
            </a:r>
          </a:p>
        </p:txBody>
      </p:sp>
      <p:sp>
        <p:nvSpPr>
          <p:cNvPr id="100" name="Shape 100"/>
          <p:cNvSpPr/>
          <p:nvPr/>
        </p:nvSpPr>
        <p:spPr>
          <a:xfrm>
            <a:off x="2995215" y="3828388"/>
            <a:ext cx="406519" cy="1161125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246496" y="8631227"/>
            <a:ext cx="5908899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150" y="2044700"/>
            <a:ext cx="10858500" cy="566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3368962" y="3663949"/>
            <a:ext cx="54340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(aq)</a:t>
            </a:r>
          </a:p>
        </p:txBody>
      </p:sp>
      <p:sp>
        <p:nvSpPr>
          <p:cNvPr id="106" name="Shape 106"/>
          <p:cNvSpPr/>
          <p:nvPr/>
        </p:nvSpPr>
        <p:spPr>
          <a:xfrm>
            <a:off x="648461" y="373075"/>
            <a:ext cx="11707877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quotient réactionnel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75839"/>
            <a:ext cx="13004800" cy="52019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648461" y="373075"/>
            <a:ext cx="11707877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quotient réactionnel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