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13004800" cy="9753600"/>
  <p:notesSz cx="6858000" cy="9144000"/>
  <p:defaultTextStyle>
    <a:lvl1pPr algn="ctr" defTabSz="584200">
      <a:defRPr sz="3600">
        <a:latin typeface="+mj-lt"/>
        <a:ea typeface="+mj-ea"/>
        <a:cs typeface="+mj-cs"/>
        <a:sym typeface="Helvetica"/>
      </a:defRPr>
    </a:lvl1pPr>
    <a:lvl2pPr algn="ctr" defTabSz="584200">
      <a:defRPr sz="3600">
        <a:latin typeface="+mj-lt"/>
        <a:ea typeface="+mj-ea"/>
        <a:cs typeface="+mj-cs"/>
        <a:sym typeface="Helvetica"/>
      </a:defRPr>
    </a:lvl2pPr>
    <a:lvl3pPr algn="ctr" defTabSz="584200">
      <a:defRPr sz="3600">
        <a:latin typeface="+mj-lt"/>
        <a:ea typeface="+mj-ea"/>
        <a:cs typeface="+mj-cs"/>
        <a:sym typeface="Helvetica"/>
      </a:defRPr>
    </a:lvl3pPr>
    <a:lvl4pPr algn="ctr" defTabSz="584200">
      <a:defRPr sz="3600">
        <a:latin typeface="+mj-lt"/>
        <a:ea typeface="+mj-ea"/>
        <a:cs typeface="+mj-cs"/>
        <a:sym typeface="Helvetica"/>
      </a:defRPr>
    </a:lvl4pPr>
    <a:lvl5pPr algn="ctr" defTabSz="584200">
      <a:defRPr sz="3600">
        <a:latin typeface="+mj-lt"/>
        <a:ea typeface="+mj-ea"/>
        <a:cs typeface="+mj-cs"/>
        <a:sym typeface="Helvetica"/>
      </a:defRPr>
    </a:lvl5pPr>
    <a:lvl6pPr algn="ctr" defTabSz="584200">
      <a:defRPr sz="3600">
        <a:latin typeface="+mj-lt"/>
        <a:ea typeface="+mj-ea"/>
        <a:cs typeface="+mj-cs"/>
        <a:sym typeface="Helvetica"/>
      </a:defRPr>
    </a:lvl6pPr>
    <a:lvl7pPr algn="ctr" defTabSz="584200">
      <a:defRPr sz="3600">
        <a:latin typeface="+mj-lt"/>
        <a:ea typeface="+mj-ea"/>
        <a:cs typeface="+mj-cs"/>
        <a:sym typeface="Helvetica"/>
      </a:defRPr>
    </a:lvl7pPr>
    <a:lvl8pPr algn="ctr" defTabSz="584200">
      <a:defRPr sz="3600">
        <a:latin typeface="+mj-lt"/>
        <a:ea typeface="+mj-ea"/>
        <a:cs typeface="+mj-cs"/>
        <a:sym typeface="Helvetica"/>
      </a:defRPr>
    </a:lvl8pPr>
    <a:lvl9pPr algn="ctr" defTabSz="584200">
      <a:defRPr sz="3600"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Texte du titre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xfrm>
            <a:off x="1270000" y="4279900"/>
            <a:ext cx="10464800" cy="38608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6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6000"/>
              <a:t>Texte du titre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952500" y="93506"/>
            <a:ext cx="11099800" cy="2860988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1pPr>
            <a:lvl2pPr marL="889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2pPr>
            <a:lvl3pPr marL="1333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3pPr>
            <a:lvl4pPr marL="1778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4pPr>
            <a:lvl5pPr marL="2222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3429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1pPr>
            <a:lvl2pPr marL="6858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2pPr>
            <a:lvl3pPr marL="10287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3pPr>
            <a:lvl4pPr marL="13716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4pPr>
            <a:lvl5pPr marL="17145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1pPr>
            <a:lvl2pPr marL="889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2pPr>
            <a:lvl3pPr marL="1333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3pPr>
            <a:lvl4pPr marL="1778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4pPr>
            <a:lvl5pPr marL="2222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94079" y="1464733"/>
            <a:ext cx="11216642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 anchor="ctr">
            <a:normAutofit fontScale="100000" lnSpcReduction="0"/>
          </a:bodyPr>
          <a:lstStyle/>
          <a:p>
            <a:pPr lvl="0">
              <a:defRPr sz="1800"/>
            </a:pPr>
            <a:r>
              <a:rPr sz="6200"/>
              <a:t>Texte du titre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94079" y="3166533"/>
            <a:ext cx="11216642" cy="5367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normAutofit fontScale="100000" lnSpcReduction="0"/>
          </a:bodyPr>
          <a:lstStyle/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9184640" y="8024622"/>
            <a:ext cx="2926081" cy="338837"/>
          </a:xfrm>
          <a:prstGeom prst="rect">
            <a:avLst/>
          </a:prstGeom>
          <a:ln w="12700">
            <a:miter lim="400000"/>
          </a:ln>
        </p:spPr>
        <p:txBody>
          <a:bodyPr lIns="48767" tIns="48767" rIns="48767" bIns="48767" anchor="ctr">
            <a:spAutoFit/>
          </a:bodyPr>
          <a:lstStyle>
            <a:lvl1pPr algn="r" defTabSz="91440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spd="med" advClick="1"/>
  <p:txStyles>
    <p:titleStyle>
      <a:lvl1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1pPr>
      <a:lvl2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2pPr>
      <a:lvl3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3pPr>
      <a:lvl4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4pPr>
      <a:lvl5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5pPr>
      <a:lvl6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6pPr>
      <a:lvl7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7pPr>
      <a:lvl8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8pPr>
      <a:lvl9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310242" indent="-310242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1pPr>
      <a:lvl2pPr marL="819150" indent="-36195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2pPr>
      <a:lvl3pPr marL="1348739" indent="-434339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3pPr>
      <a:lvl4pPr marL="18542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4pPr>
      <a:lvl5pPr marL="23114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5pPr>
      <a:lvl6pPr marL="27686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6pPr>
      <a:lvl7pPr marL="32258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7pPr>
      <a:lvl8pPr marL="36830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8pPr>
      <a:lvl9pPr marL="41402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hyperlink" Target="https://www.shop-pharmacie.fr" TargetMode="External"/><Relationship Id="rId4" Type="http://schemas.openxmlformats.org/officeDocument/2006/relationships/image" Target="../media/image1.tif"/><Relationship Id="rId5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hyperlink" Target="http://physicus.free.fr" TargetMode="Externa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hyperlink" Target="http://mediachimie.org" TargetMode="Externa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xfrm>
            <a:off x="715389" y="935818"/>
            <a:ext cx="11574023" cy="2621530"/>
          </a:xfrm>
          <a:prstGeom prst="rect">
            <a:avLst/>
          </a:prstGeom>
          <a:ln w="25400">
            <a:solidFill/>
          </a:ln>
        </p:spPr>
        <p:txBody>
          <a:bodyPr anchor="ctr"/>
          <a:lstStyle/>
          <a:p>
            <a:pPr lvl="0">
              <a:defRPr sz="1800"/>
            </a:pPr>
            <a:r>
              <a:rPr sz="5900"/>
              <a:t>LC</a:t>
            </a:r>
            <a:r>
              <a:rPr sz="5900"/>
              <a:t>13</a:t>
            </a:r>
            <a:r>
              <a:rPr sz="5900"/>
              <a:t> : </a:t>
            </a:r>
            <a:r>
              <a:rPr sz="5900"/>
              <a:t>Stratégie de synthèse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702690" y="4523937"/>
            <a:ext cx="11599420" cy="4543313"/>
          </a:xfrm>
          <a:prstGeom prst="rect">
            <a:avLst/>
          </a:prstGeom>
        </p:spPr>
        <p:txBody>
          <a:bodyPr/>
          <a:lstStyle/>
          <a:p>
            <a:pPr lvl="0" algn="l" defTabSz="338835">
              <a:defRPr sz="1800"/>
            </a:pPr>
            <a:r>
              <a:rPr b="1" sz="3400" u="sng"/>
              <a:t>Niveau </a:t>
            </a:r>
            <a:r>
              <a:rPr sz="3400"/>
              <a:t>: Lycée </a:t>
            </a:r>
          </a:p>
          <a:p>
            <a:pPr lvl="0" algn="l" defTabSz="338835">
              <a:defRPr sz="1800"/>
            </a:pPr>
            <a:r>
              <a:rPr b="1" sz="3400" u="sng"/>
              <a:t>Prérequis</a:t>
            </a:r>
            <a:r>
              <a:rPr sz="3400"/>
              <a:t> :</a:t>
            </a:r>
          </a:p>
        </p:txBody>
      </p:sp>
      <p:sp>
        <p:nvSpPr>
          <p:cNvPr id="39" name="Shape 39"/>
          <p:cNvSpPr/>
          <p:nvPr>
            <p:ph type="sldNum" sz="quarter" idx="4294967295"/>
          </p:nvPr>
        </p:nvSpPr>
        <p:spPr>
          <a:xfrm>
            <a:off x="6375348" y="9251950"/>
            <a:ext cx="241403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1654047" y="360375"/>
            <a:ext cx="969670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I.2) Protection, déprotection </a:t>
            </a:r>
          </a:p>
        </p:txBody>
      </p:sp>
      <p:sp>
        <p:nvSpPr>
          <p:cNvPr id="155" name="Shape 155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156" name="pasted-image.png"/>
          <p:cNvPicPr/>
          <p:nvPr/>
        </p:nvPicPr>
        <p:blipFill>
          <a:blip r:embed="rId2">
            <a:extLst/>
          </a:blip>
          <a:srcRect l="0" t="0" r="62112" b="66273"/>
          <a:stretch>
            <a:fillRect/>
          </a:stretch>
        </p:blipFill>
        <p:spPr>
          <a:xfrm>
            <a:off x="5075870" y="2438400"/>
            <a:ext cx="3387434" cy="1541998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57"/>
          <p:cNvSpPr/>
          <p:nvPr/>
        </p:nvSpPr>
        <p:spPr>
          <a:xfrm>
            <a:off x="5431169" y="1819415"/>
            <a:ext cx="2367180" cy="673101"/>
          </a:xfrm>
          <a:prstGeom prst="rect">
            <a:avLst/>
          </a:prstGeom>
          <a:ln w="25400"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Précurseur</a:t>
            </a:r>
          </a:p>
        </p:txBody>
      </p:sp>
      <p:sp>
        <p:nvSpPr>
          <p:cNvPr id="158" name="Shape 158"/>
          <p:cNvSpPr/>
          <p:nvPr/>
        </p:nvSpPr>
        <p:spPr>
          <a:xfrm>
            <a:off x="6352506" y="2533640"/>
            <a:ext cx="1235614" cy="1516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365C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59" name="Shape 159"/>
          <p:cNvSpPr/>
          <p:nvPr/>
        </p:nvSpPr>
        <p:spPr>
          <a:xfrm>
            <a:off x="7321599" y="2447221"/>
            <a:ext cx="253773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365C0"/>
                </a:solidFill>
              </a:rPr>
              <a:t>groupement ester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1654047" y="360375"/>
            <a:ext cx="969670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I.2) Protection, déprotection </a:t>
            </a:r>
          </a:p>
        </p:txBody>
      </p:sp>
      <p:sp>
        <p:nvSpPr>
          <p:cNvPr id="162" name="Shape 162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163" name="pasted-image.png"/>
          <p:cNvPicPr/>
          <p:nvPr/>
        </p:nvPicPr>
        <p:blipFill>
          <a:blip r:embed="rId2">
            <a:extLst/>
          </a:blip>
          <a:srcRect l="0" t="0" r="62112" b="66273"/>
          <a:stretch>
            <a:fillRect/>
          </a:stretch>
        </p:blipFill>
        <p:spPr>
          <a:xfrm>
            <a:off x="5075870" y="2438400"/>
            <a:ext cx="3387434" cy="1541998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ape 164"/>
          <p:cNvSpPr/>
          <p:nvPr/>
        </p:nvSpPr>
        <p:spPr>
          <a:xfrm>
            <a:off x="5431169" y="1819415"/>
            <a:ext cx="2367180" cy="673101"/>
          </a:xfrm>
          <a:prstGeom prst="rect">
            <a:avLst/>
          </a:prstGeom>
          <a:ln w="25400"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Précurseur</a:t>
            </a:r>
          </a:p>
        </p:txBody>
      </p:sp>
      <p:sp>
        <p:nvSpPr>
          <p:cNvPr id="165" name="Shape 165"/>
          <p:cNvSpPr/>
          <p:nvPr/>
        </p:nvSpPr>
        <p:spPr>
          <a:xfrm>
            <a:off x="6352506" y="2533640"/>
            <a:ext cx="1235614" cy="1516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365C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66" name="Shape 166"/>
          <p:cNvSpPr/>
          <p:nvPr/>
        </p:nvSpPr>
        <p:spPr>
          <a:xfrm>
            <a:off x="7321599" y="2447221"/>
            <a:ext cx="253773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365C0"/>
                </a:solidFill>
              </a:rPr>
              <a:t>groupement ester</a:t>
            </a:r>
          </a:p>
        </p:txBody>
      </p:sp>
      <p:sp>
        <p:nvSpPr>
          <p:cNvPr id="167" name="Shape 167"/>
          <p:cNvSpPr/>
          <p:nvPr/>
        </p:nvSpPr>
        <p:spPr>
          <a:xfrm>
            <a:off x="5376828" y="2533640"/>
            <a:ext cx="1235614" cy="1516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68" name="Shape 168"/>
          <p:cNvSpPr/>
          <p:nvPr/>
        </p:nvSpPr>
        <p:spPr>
          <a:xfrm>
            <a:off x="3145463" y="2447221"/>
            <a:ext cx="253773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82506"/>
                </a:solidFill>
              </a:rPr>
              <a:t>groupement cétone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1654047" y="360375"/>
            <a:ext cx="969670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I.2) Protection, déprotection </a:t>
            </a:r>
          </a:p>
        </p:txBody>
      </p:sp>
      <p:sp>
        <p:nvSpPr>
          <p:cNvPr id="171" name="Shape 171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172" name="pasted-image.png"/>
          <p:cNvPicPr/>
          <p:nvPr/>
        </p:nvPicPr>
        <p:blipFill>
          <a:blip r:embed="rId2">
            <a:extLst/>
          </a:blip>
          <a:srcRect l="0" t="0" r="62112" b="66273"/>
          <a:stretch>
            <a:fillRect/>
          </a:stretch>
        </p:blipFill>
        <p:spPr>
          <a:xfrm>
            <a:off x="5075870" y="2438400"/>
            <a:ext cx="3387434" cy="1541998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Shape 173"/>
          <p:cNvSpPr/>
          <p:nvPr/>
        </p:nvSpPr>
        <p:spPr>
          <a:xfrm>
            <a:off x="5431169" y="1819415"/>
            <a:ext cx="2367180" cy="673101"/>
          </a:xfrm>
          <a:prstGeom prst="rect">
            <a:avLst/>
          </a:prstGeom>
          <a:ln w="25400"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Précurseur</a:t>
            </a:r>
          </a:p>
        </p:txBody>
      </p:sp>
      <p:sp>
        <p:nvSpPr>
          <p:cNvPr id="174" name="Shape 174"/>
          <p:cNvSpPr/>
          <p:nvPr/>
        </p:nvSpPr>
        <p:spPr>
          <a:xfrm>
            <a:off x="6352506" y="2533640"/>
            <a:ext cx="1235614" cy="1516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365C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75" name="Shape 175"/>
          <p:cNvSpPr/>
          <p:nvPr/>
        </p:nvSpPr>
        <p:spPr>
          <a:xfrm>
            <a:off x="7321599" y="2447221"/>
            <a:ext cx="253773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365C0"/>
                </a:solidFill>
              </a:rPr>
              <a:t>groupement ester</a:t>
            </a:r>
          </a:p>
        </p:txBody>
      </p:sp>
      <p:sp>
        <p:nvSpPr>
          <p:cNvPr id="176" name="Shape 176"/>
          <p:cNvSpPr/>
          <p:nvPr/>
        </p:nvSpPr>
        <p:spPr>
          <a:xfrm>
            <a:off x="5376828" y="2533640"/>
            <a:ext cx="1235614" cy="1516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77" name="Shape 177"/>
          <p:cNvSpPr/>
          <p:nvPr/>
        </p:nvSpPr>
        <p:spPr>
          <a:xfrm>
            <a:off x="3145463" y="2447221"/>
            <a:ext cx="253773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82506"/>
                </a:solidFill>
              </a:rPr>
              <a:t>groupement cétone</a:t>
            </a:r>
          </a:p>
        </p:txBody>
      </p:sp>
      <p:pic>
        <p:nvPicPr>
          <p:cNvPr id="178" name="pasted-image.png"/>
          <p:cNvPicPr/>
          <p:nvPr/>
        </p:nvPicPr>
        <p:blipFill>
          <a:blip r:embed="rId2">
            <a:extLst/>
          </a:blip>
          <a:srcRect l="18966" t="44193" r="68103" b="44193"/>
          <a:stretch>
            <a:fillRect/>
          </a:stretch>
        </p:blipFill>
        <p:spPr>
          <a:xfrm>
            <a:off x="3405981" y="4182812"/>
            <a:ext cx="1156098" cy="530945"/>
          </a:xfrm>
          <a:prstGeom prst="rect">
            <a:avLst/>
          </a:prstGeom>
          <a:ln w="38100">
            <a:solidFill>
              <a:srgbClr val="C82506"/>
            </a:solidFill>
          </a:ln>
        </p:spPr>
      </p:pic>
      <p:sp>
        <p:nvSpPr>
          <p:cNvPr id="179" name="Shape 179"/>
          <p:cNvSpPr/>
          <p:nvPr/>
        </p:nvSpPr>
        <p:spPr>
          <a:xfrm flipH="1">
            <a:off x="4325256" y="4163833"/>
            <a:ext cx="861944" cy="861944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1654047" y="360375"/>
            <a:ext cx="969670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I.2) Protection, déprotection </a:t>
            </a:r>
          </a:p>
        </p:txBody>
      </p:sp>
      <p:sp>
        <p:nvSpPr>
          <p:cNvPr id="182" name="Shape 182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183" name="pasted-image.png"/>
          <p:cNvPicPr/>
          <p:nvPr/>
        </p:nvPicPr>
        <p:blipFill>
          <a:blip r:embed="rId2">
            <a:extLst/>
          </a:blip>
          <a:srcRect l="0" t="0" r="62112" b="66273"/>
          <a:stretch>
            <a:fillRect/>
          </a:stretch>
        </p:blipFill>
        <p:spPr>
          <a:xfrm>
            <a:off x="5075870" y="2438400"/>
            <a:ext cx="3387434" cy="1541998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hape 184"/>
          <p:cNvSpPr/>
          <p:nvPr/>
        </p:nvSpPr>
        <p:spPr>
          <a:xfrm>
            <a:off x="5431169" y="1819415"/>
            <a:ext cx="2367180" cy="673101"/>
          </a:xfrm>
          <a:prstGeom prst="rect">
            <a:avLst/>
          </a:prstGeom>
          <a:ln w="25400"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Précurseur</a:t>
            </a:r>
          </a:p>
        </p:txBody>
      </p:sp>
      <p:sp>
        <p:nvSpPr>
          <p:cNvPr id="185" name="Shape 185"/>
          <p:cNvSpPr/>
          <p:nvPr/>
        </p:nvSpPr>
        <p:spPr>
          <a:xfrm>
            <a:off x="6352506" y="2533640"/>
            <a:ext cx="1235614" cy="1516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365C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86" name="Shape 186"/>
          <p:cNvSpPr/>
          <p:nvPr/>
        </p:nvSpPr>
        <p:spPr>
          <a:xfrm>
            <a:off x="7321599" y="2447221"/>
            <a:ext cx="253773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365C0"/>
                </a:solidFill>
              </a:rPr>
              <a:t>groupement ester</a:t>
            </a:r>
          </a:p>
        </p:txBody>
      </p:sp>
      <p:sp>
        <p:nvSpPr>
          <p:cNvPr id="187" name="Shape 187"/>
          <p:cNvSpPr/>
          <p:nvPr/>
        </p:nvSpPr>
        <p:spPr>
          <a:xfrm>
            <a:off x="5376828" y="2533640"/>
            <a:ext cx="1235614" cy="1516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88" name="Shape 188"/>
          <p:cNvSpPr/>
          <p:nvPr/>
        </p:nvSpPr>
        <p:spPr>
          <a:xfrm>
            <a:off x="3145463" y="2447221"/>
            <a:ext cx="253773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82506"/>
                </a:solidFill>
              </a:rPr>
              <a:t>groupement cétone</a:t>
            </a:r>
          </a:p>
        </p:txBody>
      </p:sp>
      <p:pic>
        <p:nvPicPr>
          <p:cNvPr id="189" name="pasted-image.png"/>
          <p:cNvPicPr/>
          <p:nvPr/>
        </p:nvPicPr>
        <p:blipFill>
          <a:blip r:embed="rId2">
            <a:extLst/>
          </a:blip>
          <a:srcRect l="18966" t="44193" r="68103" b="44193"/>
          <a:stretch>
            <a:fillRect/>
          </a:stretch>
        </p:blipFill>
        <p:spPr>
          <a:xfrm>
            <a:off x="3405981" y="4182812"/>
            <a:ext cx="1156098" cy="530945"/>
          </a:xfrm>
          <a:prstGeom prst="rect">
            <a:avLst/>
          </a:prstGeom>
          <a:ln w="38100">
            <a:solidFill>
              <a:srgbClr val="C82506"/>
            </a:solidFill>
          </a:ln>
        </p:spPr>
      </p:pic>
      <p:sp>
        <p:nvSpPr>
          <p:cNvPr id="190" name="Shape 190"/>
          <p:cNvSpPr/>
          <p:nvPr/>
        </p:nvSpPr>
        <p:spPr>
          <a:xfrm flipH="1">
            <a:off x="4325256" y="4163833"/>
            <a:ext cx="861944" cy="861944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pic>
        <p:nvPicPr>
          <p:cNvPr id="191" name="pasted-image.png"/>
          <p:cNvPicPr/>
          <p:nvPr/>
        </p:nvPicPr>
        <p:blipFill>
          <a:blip r:embed="rId2">
            <a:extLst/>
          </a:blip>
          <a:srcRect l="0" t="66714" r="63534" b="0"/>
          <a:stretch>
            <a:fillRect/>
          </a:stretch>
        </p:blipFill>
        <p:spPr>
          <a:xfrm>
            <a:off x="2784168" y="5497517"/>
            <a:ext cx="3260329" cy="1521819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hape 192"/>
          <p:cNvSpPr/>
          <p:nvPr/>
        </p:nvSpPr>
        <p:spPr>
          <a:xfrm>
            <a:off x="4074973" y="5376332"/>
            <a:ext cx="1235614" cy="1516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365C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93" name="Shape 193"/>
          <p:cNvSpPr/>
          <p:nvPr/>
        </p:nvSpPr>
        <p:spPr>
          <a:xfrm>
            <a:off x="3841799" y="7243347"/>
            <a:ext cx="253773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365C0"/>
                </a:solidFill>
              </a:rPr>
              <a:t>groupement ester</a:t>
            </a:r>
          </a:p>
        </p:txBody>
      </p:sp>
      <p:sp>
        <p:nvSpPr>
          <p:cNvPr id="194" name="Shape 194"/>
          <p:cNvSpPr/>
          <p:nvPr/>
        </p:nvSpPr>
        <p:spPr>
          <a:xfrm>
            <a:off x="3111493" y="5394191"/>
            <a:ext cx="899461" cy="91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882B"/>
            </a:solidFill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00882B"/>
                </a:solidFill>
              </a:defRPr>
            </a:pPr>
          </a:p>
        </p:txBody>
      </p:sp>
      <p:sp>
        <p:nvSpPr>
          <p:cNvPr id="195" name="Shape 195"/>
          <p:cNvSpPr/>
          <p:nvPr/>
        </p:nvSpPr>
        <p:spPr>
          <a:xfrm>
            <a:off x="522435" y="5880214"/>
            <a:ext cx="253773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000">
                <a:solidFill>
                  <a:srgbClr val="00882B"/>
                </a:solidFill>
              </a:rPr>
              <a:t>groupement </a:t>
            </a:r>
            <a:endParaRPr sz="3000">
              <a:solidFill>
                <a:srgbClr val="00882B"/>
              </a:solidFill>
            </a:endParaRPr>
          </a:p>
          <a:p>
            <a:pPr lvl="0">
              <a:defRPr sz="1800"/>
            </a:pPr>
            <a:r>
              <a:rPr sz="3000">
                <a:solidFill>
                  <a:srgbClr val="00882B"/>
                </a:solidFill>
              </a:rPr>
              <a:t>hydroxyle</a:t>
            </a:r>
          </a:p>
        </p:txBody>
      </p:sp>
      <p:sp>
        <p:nvSpPr>
          <p:cNvPr id="196" name="Shape 196"/>
          <p:cNvSpPr/>
          <p:nvPr/>
        </p:nvSpPr>
        <p:spPr>
          <a:xfrm>
            <a:off x="2487789" y="8239561"/>
            <a:ext cx="3853086" cy="1156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900">
                <a:latin typeface="ITF Devanagari"/>
                <a:ea typeface="ITF Devanagari"/>
                <a:cs typeface="ITF Devanagari"/>
                <a:sym typeface="ITF Devanagari"/>
              </a:defRPr>
            </a:lvl1pPr>
          </a:lstStyle>
          <a:p>
            <a:pPr lvl="0">
              <a:defRPr sz="1800"/>
            </a:pPr>
            <a:r>
              <a:rPr sz="2900"/>
              <a:t>3-hydroxybutanoate d’éthyle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1654047" y="360375"/>
            <a:ext cx="969670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I.2) Protection, déprotection </a:t>
            </a:r>
          </a:p>
        </p:txBody>
      </p:sp>
      <p:sp>
        <p:nvSpPr>
          <p:cNvPr id="199" name="Shape 199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200" name="pasted-image.png"/>
          <p:cNvPicPr/>
          <p:nvPr/>
        </p:nvPicPr>
        <p:blipFill>
          <a:blip r:embed="rId2">
            <a:extLst/>
          </a:blip>
          <a:srcRect l="0" t="0" r="62112" b="66273"/>
          <a:stretch>
            <a:fillRect/>
          </a:stretch>
        </p:blipFill>
        <p:spPr>
          <a:xfrm>
            <a:off x="5075870" y="2438400"/>
            <a:ext cx="3387434" cy="1541998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hape 201"/>
          <p:cNvSpPr/>
          <p:nvPr/>
        </p:nvSpPr>
        <p:spPr>
          <a:xfrm>
            <a:off x="5431169" y="1819415"/>
            <a:ext cx="2367180" cy="673101"/>
          </a:xfrm>
          <a:prstGeom prst="rect">
            <a:avLst/>
          </a:prstGeom>
          <a:ln w="25400"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Précurseur</a:t>
            </a:r>
          </a:p>
        </p:txBody>
      </p:sp>
      <p:sp>
        <p:nvSpPr>
          <p:cNvPr id="202" name="Shape 202"/>
          <p:cNvSpPr/>
          <p:nvPr/>
        </p:nvSpPr>
        <p:spPr>
          <a:xfrm>
            <a:off x="6352506" y="2533640"/>
            <a:ext cx="1235614" cy="1516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365C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03" name="Shape 203"/>
          <p:cNvSpPr/>
          <p:nvPr/>
        </p:nvSpPr>
        <p:spPr>
          <a:xfrm>
            <a:off x="7321599" y="2447221"/>
            <a:ext cx="253773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365C0"/>
                </a:solidFill>
              </a:rPr>
              <a:t>groupement ester</a:t>
            </a:r>
          </a:p>
        </p:txBody>
      </p:sp>
      <p:sp>
        <p:nvSpPr>
          <p:cNvPr id="204" name="Shape 204"/>
          <p:cNvSpPr/>
          <p:nvPr/>
        </p:nvSpPr>
        <p:spPr>
          <a:xfrm>
            <a:off x="5376828" y="2533640"/>
            <a:ext cx="1235614" cy="1516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05" name="Shape 205"/>
          <p:cNvSpPr/>
          <p:nvPr/>
        </p:nvSpPr>
        <p:spPr>
          <a:xfrm>
            <a:off x="3145463" y="2447221"/>
            <a:ext cx="253773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82506"/>
                </a:solidFill>
              </a:rPr>
              <a:t>groupement cétone</a:t>
            </a:r>
          </a:p>
        </p:txBody>
      </p:sp>
      <p:pic>
        <p:nvPicPr>
          <p:cNvPr id="206" name="pasted-image.png"/>
          <p:cNvPicPr/>
          <p:nvPr/>
        </p:nvPicPr>
        <p:blipFill>
          <a:blip r:embed="rId2">
            <a:extLst/>
          </a:blip>
          <a:srcRect l="18966" t="44193" r="68103" b="44193"/>
          <a:stretch>
            <a:fillRect/>
          </a:stretch>
        </p:blipFill>
        <p:spPr>
          <a:xfrm>
            <a:off x="3405981" y="4182812"/>
            <a:ext cx="1156098" cy="530945"/>
          </a:xfrm>
          <a:prstGeom prst="rect">
            <a:avLst/>
          </a:prstGeom>
          <a:ln w="38100">
            <a:solidFill>
              <a:srgbClr val="C82506"/>
            </a:solidFill>
          </a:ln>
        </p:spPr>
      </p:pic>
      <p:pic>
        <p:nvPicPr>
          <p:cNvPr id="207" name="pasted-image.png"/>
          <p:cNvPicPr/>
          <p:nvPr/>
        </p:nvPicPr>
        <p:blipFill>
          <a:blip r:embed="rId2">
            <a:extLst/>
          </a:blip>
          <a:srcRect l="40667" t="6067" r="46934" b="82837"/>
          <a:stretch>
            <a:fillRect/>
          </a:stretch>
        </p:blipFill>
        <p:spPr>
          <a:xfrm>
            <a:off x="8368902" y="4209601"/>
            <a:ext cx="1108407" cy="507274"/>
          </a:xfrm>
          <a:prstGeom prst="rect">
            <a:avLst/>
          </a:prstGeom>
          <a:ln w="38100">
            <a:solidFill>
              <a:srgbClr val="773F9B"/>
            </a:solidFill>
          </a:ln>
        </p:spPr>
      </p:pic>
      <p:sp>
        <p:nvSpPr>
          <p:cNvPr id="208" name="Shape 208"/>
          <p:cNvSpPr/>
          <p:nvPr/>
        </p:nvSpPr>
        <p:spPr>
          <a:xfrm flipH="1">
            <a:off x="4325256" y="4163833"/>
            <a:ext cx="861944" cy="861944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09" name="Shape 209"/>
          <p:cNvSpPr/>
          <p:nvPr/>
        </p:nvSpPr>
        <p:spPr>
          <a:xfrm>
            <a:off x="7669590" y="4163833"/>
            <a:ext cx="861943" cy="861944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pic>
        <p:nvPicPr>
          <p:cNvPr id="210" name="pasted-image.png"/>
          <p:cNvPicPr/>
          <p:nvPr/>
        </p:nvPicPr>
        <p:blipFill>
          <a:blip r:embed="rId2">
            <a:extLst/>
          </a:blip>
          <a:srcRect l="0" t="66714" r="63534" b="0"/>
          <a:stretch>
            <a:fillRect/>
          </a:stretch>
        </p:blipFill>
        <p:spPr>
          <a:xfrm>
            <a:off x="2784168" y="5497517"/>
            <a:ext cx="3260329" cy="1521819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/>
          <p:nvPr/>
        </p:nvSpPr>
        <p:spPr>
          <a:xfrm>
            <a:off x="4074973" y="5376332"/>
            <a:ext cx="1235614" cy="1516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365C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12" name="Shape 212"/>
          <p:cNvSpPr/>
          <p:nvPr/>
        </p:nvSpPr>
        <p:spPr>
          <a:xfrm>
            <a:off x="3841799" y="7243347"/>
            <a:ext cx="253773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365C0"/>
                </a:solidFill>
              </a:rPr>
              <a:t>groupement ester</a:t>
            </a:r>
          </a:p>
        </p:txBody>
      </p:sp>
      <p:sp>
        <p:nvSpPr>
          <p:cNvPr id="213" name="Shape 213"/>
          <p:cNvSpPr/>
          <p:nvPr/>
        </p:nvSpPr>
        <p:spPr>
          <a:xfrm>
            <a:off x="3111493" y="5394191"/>
            <a:ext cx="899461" cy="91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882B"/>
            </a:solidFill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00882B"/>
                </a:solidFill>
              </a:defRPr>
            </a:pPr>
          </a:p>
        </p:txBody>
      </p:sp>
      <p:sp>
        <p:nvSpPr>
          <p:cNvPr id="214" name="Shape 214"/>
          <p:cNvSpPr/>
          <p:nvPr/>
        </p:nvSpPr>
        <p:spPr>
          <a:xfrm>
            <a:off x="522435" y="5880214"/>
            <a:ext cx="253773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000">
                <a:solidFill>
                  <a:srgbClr val="00882B"/>
                </a:solidFill>
              </a:rPr>
              <a:t>groupement </a:t>
            </a:r>
            <a:endParaRPr sz="3000">
              <a:solidFill>
                <a:srgbClr val="00882B"/>
              </a:solidFill>
            </a:endParaRPr>
          </a:p>
          <a:p>
            <a:pPr lvl="0">
              <a:defRPr sz="1800"/>
            </a:pPr>
            <a:r>
              <a:rPr sz="3000">
                <a:solidFill>
                  <a:srgbClr val="00882B"/>
                </a:solidFill>
              </a:rPr>
              <a:t>hydroxyle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1654047" y="360375"/>
            <a:ext cx="969670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I.2) Protection, déprotection </a:t>
            </a:r>
          </a:p>
        </p:txBody>
      </p:sp>
      <p:sp>
        <p:nvSpPr>
          <p:cNvPr id="217" name="Shape 217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218" name="pasted-image.png"/>
          <p:cNvPicPr/>
          <p:nvPr/>
        </p:nvPicPr>
        <p:blipFill>
          <a:blip r:embed="rId2">
            <a:extLst/>
          </a:blip>
          <a:srcRect l="0" t="0" r="62112" b="66273"/>
          <a:stretch>
            <a:fillRect/>
          </a:stretch>
        </p:blipFill>
        <p:spPr>
          <a:xfrm>
            <a:off x="5075870" y="2438400"/>
            <a:ext cx="3387434" cy="1541998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Shape 219"/>
          <p:cNvSpPr/>
          <p:nvPr/>
        </p:nvSpPr>
        <p:spPr>
          <a:xfrm>
            <a:off x="5431169" y="1819415"/>
            <a:ext cx="2367180" cy="673101"/>
          </a:xfrm>
          <a:prstGeom prst="rect">
            <a:avLst/>
          </a:prstGeom>
          <a:ln w="25400"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Précurseur</a:t>
            </a:r>
          </a:p>
        </p:txBody>
      </p:sp>
      <p:sp>
        <p:nvSpPr>
          <p:cNvPr id="220" name="Shape 220"/>
          <p:cNvSpPr/>
          <p:nvPr/>
        </p:nvSpPr>
        <p:spPr>
          <a:xfrm>
            <a:off x="6352506" y="2533640"/>
            <a:ext cx="1235614" cy="1516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365C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21" name="Shape 221"/>
          <p:cNvSpPr/>
          <p:nvPr/>
        </p:nvSpPr>
        <p:spPr>
          <a:xfrm>
            <a:off x="7321599" y="2447221"/>
            <a:ext cx="253773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365C0"/>
                </a:solidFill>
              </a:rPr>
              <a:t>groupement ester</a:t>
            </a:r>
          </a:p>
        </p:txBody>
      </p:sp>
      <p:sp>
        <p:nvSpPr>
          <p:cNvPr id="222" name="Shape 222"/>
          <p:cNvSpPr/>
          <p:nvPr/>
        </p:nvSpPr>
        <p:spPr>
          <a:xfrm>
            <a:off x="5376828" y="2533640"/>
            <a:ext cx="1235614" cy="1516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23" name="Shape 223"/>
          <p:cNvSpPr/>
          <p:nvPr/>
        </p:nvSpPr>
        <p:spPr>
          <a:xfrm>
            <a:off x="3145463" y="2447221"/>
            <a:ext cx="253773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82506"/>
                </a:solidFill>
              </a:rPr>
              <a:t>groupement cétone</a:t>
            </a:r>
          </a:p>
        </p:txBody>
      </p:sp>
      <p:pic>
        <p:nvPicPr>
          <p:cNvPr id="224" name="pasted-image.png"/>
          <p:cNvPicPr/>
          <p:nvPr/>
        </p:nvPicPr>
        <p:blipFill>
          <a:blip r:embed="rId2">
            <a:extLst/>
          </a:blip>
          <a:srcRect l="18966" t="44193" r="68103" b="44193"/>
          <a:stretch>
            <a:fillRect/>
          </a:stretch>
        </p:blipFill>
        <p:spPr>
          <a:xfrm>
            <a:off x="3405981" y="4182812"/>
            <a:ext cx="1156098" cy="530945"/>
          </a:xfrm>
          <a:prstGeom prst="rect">
            <a:avLst/>
          </a:prstGeom>
          <a:ln w="38100">
            <a:solidFill>
              <a:srgbClr val="C82506"/>
            </a:solidFill>
          </a:ln>
        </p:spPr>
      </p:pic>
      <p:pic>
        <p:nvPicPr>
          <p:cNvPr id="225" name="pasted-image.png"/>
          <p:cNvPicPr/>
          <p:nvPr/>
        </p:nvPicPr>
        <p:blipFill>
          <a:blip r:embed="rId2">
            <a:extLst/>
          </a:blip>
          <a:srcRect l="40667" t="6067" r="46934" b="82837"/>
          <a:stretch>
            <a:fillRect/>
          </a:stretch>
        </p:blipFill>
        <p:spPr>
          <a:xfrm>
            <a:off x="8368902" y="4209601"/>
            <a:ext cx="1108407" cy="507274"/>
          </a:xfrm>
          <a:prstGeom prst="rect">
            <a:avLst/>
          </a:prstGeom>
          <a:ln w="38100">
            <a:solidFill>
              <a:srgbClr val="773F9B"/>
            </a:solidFill>
          </a:ln>
        </p:spPr>
      </p:pic>
      <p:sp>
        <p:nvSpPr>
          <p:cNvPr id="226" name="Shape 226"/>
          <p:cNvSpPr/>
          <p:nvPr/>
        </p:nvSpPr>
        <p:spPr>
          <a:xfrm flipH="1">
            <a:off x="4325256" y="4163833"/>
            <a:ext cx="861944" cy="861944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27" name="Shape 227"/>
          <p:cNvSpPr/>
          <p:nvPr/>
        </p:nvSpPr>
        <p:spPr>
          <a:xfrm>
            <a:off x="7669590" y="4163833"/>
            <a:ext cx="861943" cy="861944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pic>
        <p:nvPicPr>
          <p:cNvPr id="228" name="pasted-image.png"/>
          <p:cNvPicPr/>
          <p:nvPr/>
        </p:nvPicPr>
        <p:blipFill>
          <a:blip r:embed="rId2">
            <a:extLst/>
          </a:blip>
          <a:srcRect l="0" t="66714" r="63534" b="0"/>
          <a:stretch>
            <a:fillRect/>
          </a:stretch>
        </p:blipFill>
        <p:spPr>
          <a:xfrm>
            <a:off x="2784168" y="5497517"/>
            <a:ext cx="3260329" cy="15218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pasted-image.png"/>
          <p:cNvPicPr/>
          <p:nvPr/>
        </p:nvPicPr>
        <p:blipFill>
          <a:blip r:embed="rId2">
            <a:extLst/>
          </a:blip>
          <a:srcRect l="64073" t="0" r="7328" b="65211"/>
          <a:stretch>
            <a:fillRect/>
          </a:stretch>
        </p:blipFill>
        <p:spPr>
          <a:xfrm>
            <a:off x="7489758" y="5463188"/>
            <a:ext cx="2556869" cy="1590543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Shape 230"/>
          <p:cNvSpPr/>
          <p:nvPr/>
        </p:nvSpPr>
        <p:spPr>
          <a:xfrm>
            <a:off x="4074973" y="5376332"/>
            <a:ext cx="1235614" cy="1516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365C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31" name="Shape 231"/>
          <p:cNvSpPr/>
          <p:nvPr/>
        </p:nvSpPr>
        <p:spPr>
          <a:xfrm>
            <a:off x="3841799" y="7243347"/>
            <a:ext cx="253773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365C0"/>
                </a:solidFill>
              </a:rPr>
              <a:t>groupement ester</a:t>
            </a:r>
          </a:p>
        </p:txBody>
      </p:sp>
      <p:sp>
        <p:nvSpPr>
          <p:cNvPr id="232" name="Shape 232"/>
          <p:cNvSpPr/>
          <p:nvPr/>
        </p:nvSpPr>
        <p:spPr>
          <a:xfrm>
            <a:off x="3111493" y="5394191"/>
            <a:ext cx="899461" cy="91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882B"/>
            </a:solidFill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00882B"/>
                </a:solidFill>
              </a:defRPr>
            </a:pPr>
          </a:p>
        </p:txBody>
      </p:sp>
      <p:sp>
        <p:nvSpPr>
          <p:cNvPr id="233" name="Shape 233"/>
          <p:cNvSpPr/>
          <p:nvPr/>
        </p:nvSpPr>
        <p:spPr>
          <a:xfrm>
            <a:off x="522435" y="5880214"/>
            <a:ext cx="253773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000">
                <a:solidFill>
                  <a:srgbClr val="00882B"/>
                </a:solidFill>
              </a:rPr>
              <a:t>groupement </a:t>
            </a:r>
            <a:endParaRPr sz="3000">
              <a:solidFill>
                <a:srgbClr val="00882B"/>
              </a:solidFill>
            </a:endParaRPr>
          </a:p>
          <a:p>
            <a:pPr lvl="0">
              <a:defRPr sz="1800"/>
            </a:pPr>
            <a:r>
              <a:rPr sz="3000">
                <a:solidFill>
                  <a:srgbClr val="00882B"/>
                </a:solidFill>
              </a:rPr>
              <a:t>hydroxyle</a:t>
            </a:r>
          </a:p>
        </p:txBody>
      </p:sp>
      <p:sp>
        <p:nvSpPr>
          <p:cNvPr id="234" name="Shape 234"/>
          <p:cNvSpPr/>
          <p:nvPr/>
        </p:nvSpPr>
        <p:spPr>
          <a:xfrm>
            <a:off x="9097426" y="6232391"/>
            <a:ext cx="899461" cy="91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882B"/>
            </a:solidFill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00882B"/>
                </a:solidFill>
              </a:defRPr>
            </a:pPr>
          </a:p>
        </p:txBody>
      </p:sp>
      <p:sp>
        <p:nvSpPr>
          <p:cNvPr id="235" name="Shape 235"/>
          <p:cNvSpPr/>
          <p:nvPr/>
        </p:nvSpPr>
        <p:spPr>
          <a:xfrm>
            <a:off x="7811819" y="5475888"/>
            <a:ext cx="899461" cy="91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882B"/>
            </a:solidFill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00882B"/>
                </a:solidFill>
              </a:defRPr>
            </a:pPr>
          </a:p>
        </p:txBody>
      </p:sp>
      <p:sp>
        <p:nvSpPr>
          <p:cNvPr id="236" name="Shape 236"/>
          <p:cNvSpPr/>
          <p:nvPr/>
        </p:nvSpPr>
        <p:spPr>
          <a:xfrm>
            <a:off x="8863427" y="5182977"/>
            <a:ext cx="253773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000">
                <a:solidFill>
                  <a:srgbClr val="00882B"/>
                </a:solidFill>
              </a:rPr>
              <a:t>groupements </a:t>
            </a:r>
            <a:endParaRPr sz="3000">
              <a:solidFill>
                <a:srgbClr val="00882B"/>
              </a:solidFill>
            </a:endParaRPr>
          </a:p>
          <a:p>
            <a:pPr lvl="0">
              <a:defRPr sz="1800"/>
            </a:pPr>
            <a:r>
              <a:rPr sz="3000">
                <a:solidFill>
                  <a:srgbClr val="00882B"/>
                </a:solidFill>
              </a:rPr>
              <a:t>hydroxyle</a:t>
            </a:r>
          </a:p>
        </p:txBody>
      </p:sp>
      <p:sp>
        <p:nvSpPr>
          <p:cNvPr id="237" name="Shape 237"/>
          <p:cNvSpPr/>
          <p:nvPr/>
        </p:nvSpPr>
        <p:spPr>
          <a:xfrm>
            <a:off x="6996596" y="7180205"/>
            <a:ext cx="3853086" cy="610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900">
                <a:latin typeface="ITF Devanagari"/>
                <a:ea typeface="ITF Devanagari"/>
                <a:cs typeface="ITF Devanagari"/>
                <a:sym typeface="ITF Devanagari"/>
              </a:defRPr>
            </a:lvl1pPr>
          </a:lstStyle>
          <a:p>
            <a:pPr lvl="0">
              <a:defRPr sz="1800"/>
            </a:pPr>
            <a:r>
              <a:rPr sz="2900"/>
              <a:t>3-hydroxybutan-1-ol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1654047" y="360375"/>
            <a:ext cx="969670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I.2) Protection, déprotection </a:t>
            </a:r>
          </a:p>
        </p:txBody>
      </p:sp>
      <p:sp>
        <p:nvSpPr>
          <p:cNvPr id="240" name="Shape 240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241" name="pasted-image.png"/>
          <p:cNvPicPr/>
          <p:nvPr/>
        </p:nvPicPr>
        <p:blipFill>
          <a:blip r:embed="rId2">
            <a:extLst/>
          </a:blip>
          <a:srcRect l="0" t="0" r="62112" b="66273"/>
          <a:stretch>
            <a:fillRect/>
          </a:stretch>
        </p:blipFill>
        <p:spPr>
          <a:xfrm>
            <a:off x="5075870" y="2438400"/>
            <a:ext cx="3387434" cy="1541998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Shape 242"/>
          <p:cNvSpPr/>
          <p:nvPr/>
        </p:nvSpPr>
        <p:spPr>
          <a:xfrm>
            <a:off x="5431169" y="1819415"/>
            <a:ext cx="2367180" cy="673101"/>
          </a:xfrm>
          <a:prstGeom prst="rect">
            <a:avLst/>
          </a:prstGeom>
          <a:ln w="25400"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Précurseur</a:t>
            </a:r>
          </a:p>
        </p:txBody>
      </p:sp>
      <p:sp>
        <p:nvSpPr>
          <p:cNvPr id="243" name="Shape 243"/>
          <p:cNvSpPr/>
          <p:nvPr/>
        </p:nvSpPr>
        <p:spPr>
          <a:xfrm>
            <a:off x="6352506" y="2533640"/>
            <a:ext cx="1235614" cy="1516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365C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44" name="Shape 244"/>
          <p:cNvSpPr/>
          <p:nvPr/>
        </p:nvSpPr>
        <p:spPr>
          <a:xfrm>
            <a:off x="7321599" y="2447221"/>
            <a:ext cx="253773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365C0"/>
                </a:solidFill>
              </a:rPr>
              <a:t>groupement ester</a:t>
            </a:r>
          </a:p>
        </p:txBody>
      </p:sp>
      <p:sp>
        <p:nvSpPr>
          <p:cNvPr id="245" name="Shape 245"/>
          <p:cNvSpPr/>
          <p:nvPr/>
        </p:nvSpPr>
        <p:spPr>
          <a:xfrm>
            <a:off x="5376828" y="2533640"/>
            <a:ext cx="1235614" cy="1516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46" name="Shape 246"/>
          <p:cNvSpPr/>
          <p:nvPr/>
        </p:nvSpPr>
        <p:spPr>
          <a:xfrm>
            <a:off x="3145463" y="2447221"/>
            <a:ext cx="253773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82506"/>
                </a:solidFill>
              </a:rPr>
              <a:t>groupement cétone</a:t>
            </a:r>
          </a:p>
        </p:txBody>
      </p:sp>
      <p:pic>
        <p:nvPicPr>
          <p:cNvPr id="247" name="pasted-image.png"/>
          <p:cNvPicPr/>
          <p:nvPr/>
        </p:nvPicPr>
        <p:blipFill>
          <a:blip r:embed="rId2">
            <a:extLst/>
          </a:blip>
          <a:srcRect l="18966" t="44193" r="68103" b="44193"/>
          <a:stretch>
            <a:fillRect/>
          </a:stretch>
        </p:blipFill>
        <p:spPr>
          <a:xfrm>
            <a:off x="3405981" y="4182812"/>
            <a:ext cx="1156098" cy="530945"/>
          </a:xfrm>
          <a:prstGeom prst="rect">
            <a:avLst/>
          </a:prstGeom>
          <a:ln w="38100">
            <a:solidFill>
              <a:srgbClr val="C82506"/>
            </a:solidFill>
          </a:ln>
        </p:spPr>
      </p:pic>
      <p:pic>
        <p:nvPicPr>
          <p:cNvPr id="248" name="pasted-image.png"/>
          <p:cNvPicPr/>
          <p:nvPr/>
        </p:nvPicPr>
        <p:blipFill>
          <a:blip r:embed="rId2">
            <a:extLst/>
          </a:blip>
          <a:srcRect l="40667" t="6067" r="46934" b="82837"/>
          <a:stretch>
            <a:fillRect/>
          </a:stretch>
        </p:blipFill>
        <p:spPr>
          <a:xfrm>
            <a:off x="8368902" y="4209601"/>
            <a:ext cx="1108407" cy="507274"/>
          </a:xfrm>
          <a:prstGeom prst="rect">
            <a:avLst/>
          </a:prstGeom>
          <a:ln w="38100">
            <a:solidFill>
              <a:srgbClr val="773F9B"/>
            </a:solidFill>
          </a:ln>
        </p:spPr>
      </p:pic>
      <p:sp>
        <p:nvSpPr>
          <p:cNvPr id="249" name="Shape 249"/>
          <p:cNvSpPr/>
          <p:nvPr/>
        </p:nvSpPr>
        <p:spPr>
          <a:xfrm flipH="1">
            <a:off x="4325256" y="4163833"/>
            <a:ext cx="861944" cy="861944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50" name="Shape 250"/>
          <p:cNvSpPr/>
          <p:nvPr/>
        </p:nvSpPr>
        <p:spPr>
          <a:xfrm>
            <a:off x="7669590" y="4163833"/>
            <a:ext cx="861943" cy="861944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pic>
        <p:nvPicPr>
          <p:cNvPr id="251" name="pasted-image.png"/>
          <p:cNvPicPr/>
          <p:nvPr/>
        </p:nvPicPr>
        <p:blipFill>
          <a:blip r:embed="rId2">
            <a:extLst/>
          </a:blip>
          <a:srcRect l="0" t="66714" r="63534" b="0"/>
          <a:stretch>
            <a:fillRect/>
          </a:stretch>
        </p:blipFill>
        <p:spPr>
          <a:xfrm>
            <a:off x="2784168" y="5497517"/>
            <a:ext cx="3260329" cy="15218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pasted-image.png"/>
          <p:cNvPicPr/>
          <p:nvPr/>
        </p:nvPicPr>
        <p:blipFill>
          <a:blip r:embed="rId2">
            <a:extLst/>
          </a:blip>
          <a:srcRect l="64073" t="0" r="7328" b="65211"/>
          <a:stretch>
            <a:fillRect/>
          </a:stretch>
        </p:blipFill>
        <p:spPr>
          <a:xfrm>
            <a:off x="7489758" y="5463188"/>
            <a:ext cx="2556869" cy="1590543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Shape 253"/>
          <p:cNvSpPr/>
          <p:nvPr/>
        </p:nvSpPr>
        <p:spPr>
          <a:xfrm>
            <a:off x="4074973" y="5376332"/>
            <a:ext cx="1235614" cy="1516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365C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54" name="Shape 254"/>
          <p:cNvSpPr/>
          <p:nvPr/>
        </p:nvSpPr>
        <p:spPr>
          <a:xfrm>
            <a:off x="3841799" y="7243347"/>
            <a:ext cx="253773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365C0"/>
                </a:solidFill>
              </a:rPr>
              <a:t>groupement ester</a:t>
            </a:r>
          </a:p>
        </p:txBody>
      </p:sp>
      <p:sp>
        <p:nvSpPr>
          <p:cNvPr id="255" name="Shape 255"/>
          <p:cNvSpPr/>
          <p:nvPr/>
        </p:nvSpPr>
        <p:spPr>
          <a:xfrm>
            <a:off x="3111493" y="5394191"/>
            <a:ext cx="899461" cy="91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882B"/>
            </a:solidFill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00882B"/>
                </a:solidFill>
              </a:defRPr>
            </a:pPr>
          </a:p>
        </p:txBody>
      </p:sp>
      <p:sp>
        <p:nvSpPr>
          <p:cNvPr id="256" name="Shape 256"/>
          <p:cNvSpPr/>
          <p:nvPr/>
        </p:nvSpPr>
        <p:spPr>
          <a:xfrm>
            <a:off x="522435" y="5880214"/>
            <a:ext cx="253773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000">
                <a:solidFill>
                  <a:srgbClr val="00882B"/>
                </a:solidFill>
              </a:rPr>
              <a:t>groupement </a:t>
            </a:r>
            <a:endParaRPr sz="3000">
              <a:solidFill>
                <a:srgbClr val="00882B"/>
              </a:solidFill>
            </a:endParaRPr>
          </a:p>
          <a:p>
            <a:pPr lvl="0">
              <a:defRPr sz="1800"/>
            </a:pPr>
            <a:r>
              <a:rPr sz="3000">
                <a:solidFill>
                  <a:srgbClr val="00882B"/>
                </a:solidFill>
              </a:rPr>
              <a:t>hydroxyle</a:t>
            </a:r>
          </a:p>
        </p:txBody>
      </p:sp>
      <p:sp>
        <p:nvSpPr>
          <p:cNvPr id="257" name="Shape 257"/>
          <p:cNvSpPr/>
          <p:nvPr/>
        </p:nvSpPr>
        <p:spPr>
          <a:xfrm>
            <a:off x="9097426" y="6232391"/>
            <a:ext cx="899461" cy="91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882B"/>
            </a:solidFill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00882B"/>
                </a:solidFill>
              </a:defRPr>
            </a:pPr>
          </a:p>
        </p:txBody>
      </p:sp>
      <p:sp>
        <p:nvSpPr>
          <p:cNvPr id="258" name="Shape 258"/>
          <p:cNvSpPr/>
          <p:nvPr/>
        </p:nvSpPr>
        <p:spPr>
          <a:xfrm>
            <a:off x="7811819" y="5475888"/>
            <a:ext cx="899461" cy="91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882B"/>
            </a:solidFill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00882B"/>
                </a:solidFill>
              </a:defRPr>
            </a:pPr>
          </a:p>
        </p:txBody>
      </p:sp>
      <p:sp>
        <p:nvSpPr>
          <p:cNvPr id="259" name="Shape 259"/>
          <p:cNvSpPr/>
          <p:nvPr/>
        </p:nvSpPr>
        <p:spPr>
          <a:xfrm>
            <a:off x="8863427" y="5182977"/>
            <a:ext cx="253773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000">
                <a:solidFill>
                  <a:srgbClr val="00882B"/>
                </a:solidFill>
              </a:rPr>
              <a:t>groupements </a:t>
            </a:r>
            <a:endParaRPr sz="3000">
              <a:solidFill>
                <a:srgbClr val="00882B"/>
              </a:solidFill>
            </a:endParaRPr>
          </a:p>
          <a:p>
            <a:pPr lvl="0">
              <a:defRPr sz="1800"/>
            </a:pPr>
            <a:r>
              <a:rPr sz="3000">
                <a:solidFill>
                  <a:srgbClr val="00882B"/>
                </a:solidFill>
              </a:rPr>
              <a:t>hydroxyle</a:t>
            </a:r>
          </a:p>
        </p:txBody>
      </p:sp>
      <p:sp>
        <p:nvSpPr>
          <p:cNvPr id="260" name="Shape 260"/>
          <p:cNvSpPr/>
          <p:nvPr/>
        </p:nvSpPr>
        <p:spPr>
          <a:xfrm>
            <a:off x="2059209" y="8543142"/>
            <a:ext cx="3506167" cy="660401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chimiosélectivité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/>
        </p:nvSpPr>
        <p:spPr>
          <a:xfrm>
            <a:off x="1654047" y="360375"/>
            <a:ext cx="969670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I.2) Protection, déprotection </a:t>
            </a:r>
          </a:p>
        </p:txBody>
      </p:sp>
      <p:sp>
        <p:nvSpPr>
          <p:cNvPr id="263" name="Shape 263"/>
          <p:cNvSpPr/>
          <p:nvPr>
            <p:ph type="sldNum" sz="quarter" idx="4294967295"/>
          </p:nvPr>
        </p:nvSpPr>
        <p:spPr>
          <a:xfrm>
            <a:off x="12494631" y="9334968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264" name="pasted-image.png"/>
          <p:cNvPicPr/>
          <p:nvPr/>
        </p:nvPicPr>
        <p:blipFill>
          <a:blip r:embed="rId2">
            <a:extLst/>
          </a:blip>
          <a:srcRect l="0" t="0" r="62112" b="66273"/>
          <a:stretch>
            <a:fillRect/>
          </a:stretch>
        </p:blipFill>
        <p:spPr>
          <a:xfrm>
            <a:off x="5075870" y="2438400"/>
            <a:ext cx="3387434" cy="1541998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Shape 265"/>
          <p:cNvSpPr/>
          <p:nvPr/>
        </p:nvSpPr>
        <p:spPr>
          <a:xfrm>
            <a:off x="5431169" y="1819415"/>
            <a:ext cx="2367180" cy="673101"/>
          </a:xfrm>
          <a:prstGeom prst="rect">
            <a:avLst/>
          </a:prstGeom>
          <a:ln w="25400"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Précurseur</a:t>
            </a:r>
          </a:p>
        </p:txBody>
      </p:sp>
      <p:sp>
        <p:nvSpPr>
          <p:cNvPr id="266" name="Shape 266"/>
          <p:cNvSpPr/>
          <p:nvPr/>
        </p:nvSpPr>
        <p:spPr>
          <a:xfrm>
            <a:off x="6352506" y="2533640"/>
            <a:ext cx="1235614" cy="1516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365C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67" name="Shape 267"/>
          <p:cNvSpPr/>
          <p:nvPr/>
        </p:nvSpPr>
        <p:spPr>
          <a:xfrm>
            <a:off x="5376828" y="2533640"/>
            <a:ext cx="1235614" cy="1516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pic>
        <p:nvPicPr>
          <p:cNvPr id="268" name="pasted-image.png"/>
          <p:cNvPicPr/>
          <p:nvPr/>
        </p:nvPicPr>
        <p:blipFill>
          <a:blip r:embed="rId2">
            <a:extLst/>
          </a:blip>
          <a:srcRect l="18966" t="44193" r="68103" b="44193"/>
          <a:stretch>
            <a:fillRect/>
          </a:stretch>
        </p:blipFill>
        <p:spPr>
          <a:xfrm>
            <a:off x="3456781" y="3439174"/>
            <a:ext cx="1156098" cy="530944"/>
          </a:xfrm>
          <a:prstGeom prst="rect">
            <a:avLst/>
          </a:prstGeom>
          <a:ln w="38100">
            <a:solidFill>
              <a:srgbClr val="C82506"/>
            </a:solidFill>
          </a:ln>
        </p:spPr>
      </p:pic>
      <p:pic>
        <p:nvPicPr>
          <p:cNvPr id="269" name="pasted-image.png"/>
          <p:cNvPicPr/>
          <p:nvPr/>
        </p:nvPicPr>
        <p:blipFill>
          <a:blip r:embed="rId2">
            <a:extLst/>
          </a:blip>
          <a:srcRect l="40667" t="6067" r="46934" b="82837"/>
          <a:stretch>
            <a:fillRect/>
          </a:stretch>
        </p:blipFill>
        <p:spPr>
          <a:xfrm>
            <a:off x="8637320" y="3451080"/>
            <a:ext cx="1108407" cy="507274"/>
          </a:xfrm>
          <a:prstGeom prst="rect">
            <a:avLst/>
          </a:prstGeom>
          <a:ln w="38100">
            <a:solidFill>
              <a:srgbClr val="773F9B"/>
            </a:solidFill>
          </a:ln>
        </p:spPr>
      </p:pic>
      <p:sp>
        <p:nvSpPr>
          <p:cNvPr id="270" name="Shape 270"/>
          <p:cNvSpPr/>
          <p:nvPr/>
        </p:nvSpPr>
        <p:spPr>
          <a:xfrm flipH="1">
            <a:off x="3983713" y="4015492"/>
            <a:ext cx="1104763" cy="515160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71" name="Shape 271"/>
          <p:cNvSpPr/>
          <p:nvPr/>
        </p:nvSpPr>
        <p:spPr>
          <a:xfrm>
            <a:off x="7971513" y="4015492"/>
            <a:ext cx="1104763" cy="515160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pic>
        <p:nvPicPr>
          <p:cNvPr id="272" name="pasted-image.png"/>
          <p:cNvPicPr/>
          <p:nvPr/>
        </p:nvPicPr>
        <p:blipFill>
          <a:blip r:embed="rId2">
            <a:extLst/>
          </a:blip>
          <a:srcRect l="0" t="66714" r="63534" b="0"/>
          <a:stretch>
            <a:fillRect/>
          </a:stretch>
        </p:blipFill>
        <p:spPr>
          <a:xfrm>
            <a:off x="582834" y="4182735"/>
            <a:ext cx="3260329" cy="15218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pasted-image.png"/>
          <p:cNvPicPr/>
          <p:nvPr/>
        </p:nvPicPr>
        <p:blipFill>
          <a:blip r:embed="rId2">
            <a:extLst/>
          </a:blip>
          <a:srcRect l="64073" t="0" r="7328" b="65211"/>
          <a:stretch>
            <a:fillRect/>
          </a:stretch>
        </p:blipFill>
        <p:spPr>
          <a:xfrm>
            <a:off x="9250825" y="4095591"/>
            <a:ext cx="2556869" cy="1590543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Shape 274"/>
          <p:cNvSpPr/>
          <p:nvPr/>
        </p:nvSpPr>
        <p:spPr>
          <a:xfrm>
            <a:off x="1873640" y="4061549"/>
            <a:ext cx="1235614" cy="1516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365C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75" name="Shape 275"/>
          <p:cNvSpPr/>
          <p:nvPr/>
        </p:nvSpPr>
        <p:spPr>
          <a:xfrm>
            <a:off x="910159" y="4079408"/>
            <a:ext cx="899461" cy="91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882B"/>
            </a:solidFill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00882B"/>
                </a:solidFill>
              </a:defRPr>
            </a:pPr>
          </a:p>
        </p:txBody>
      </p:sp>
      <p:sp>
        <p:nvSpPr>
          <p:cNvPr id="276" name="Shape 276"/>
          <p:cNvSpPr/>
          <p:nvPr/>
        </p:nvSpPr>
        <p:spPr>
          <a:xfrm>
            <a:off x="10858493" y="4864794"/>
            <a:ext cx="899461" cy="91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882B"/>
            </a:solidFill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00882B"/>
                </a:solidFill>
              </a:defRPr>
            </a:pPr>
          </a:p>
        </p:txBody>
      </p:sp>
      <p:sp>
        <p:nvSpPr>
          <p:cNvPr id="277" name="Shape 277"/>
          <p:cNvSpPr/>
          <p:nvPr/>
        </p:nvSpPr>
        <p:spPr>
          <a:xfrm>
            <a:off x="9572886" y="4108291"/>
            <a:ext cx="899461" cy="91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882B"/>
            </a:solidFill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00882B"/>
                </a:solidFill>
              </a:defRPr>
            </a:pPr>
          </a:p>
        </p:txBody>
      </p:sp>
      <p:sp>
        <p:nvSpPr>
          <p:cNvPr id="278" name="Shape 278"/>
          <p:cNvSpPr/>
          <p:nvPr/>
        </p:nvSpPr>
        <p:spPr>
          <a:xfrm>
            <a:off x="2627746" y="9000059"/>
            <a:ext cx="79740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 u="sng"/>
              <a:t>Comment obtenir ce produit d’intérêt</a:t>
            </a:r>
            <a:r>
              <a:rPr sz="3600"/>
              <a:t> ?</a:t>
            </a:r>
          </a:p>
        </p:txBody>
      </p:sp>
      <p:grpSp>
        <p:nvGrpSpPr>
          <p:cNvPr id="282" name="Group 282"/>
          <p:cNvGrpSpPr/>
          <p:nvPr/>
        </p:nvGrpSpPr>
        <p:grpSpPr>
          <a:xfrm>
            <a:off x="5083774" y="6897550"/>
            <a:ext cx="3371520" cy="1835532"/>
            <a:chOff x="0" y="0"/>
            <a:chExt cx="3371519" cy="1835531"/>
          </a:xfrm>
        </p:grpSpPr>
        <p:pic>
          <p:nvPicPr>
            <p:cNvPr id="279" name="pasted-image.png"/>
            <p:cNvPicPr/>
            <p:nvPr/>
          </p:nvPicPr>
          <p:blipFill>
            <a:blip r:embed="rId3">
              <a:extLst/>
            </a:blip>
            <a:srcRect l="63683" t="57296" r="0" b="11332"/>
            <a:stretch>
              <a:fillRect/>
            </a:stretch>
          </p:blipFill>
          <p:spPr>
            <a:xfrm>
              <a:off x="0" y="151927"/>
              <a:ext cx="3371520" cy="14343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0" name="Shape 280"/>
            <p:cNvSpPr/>
            <p:nvPr/>
          </p:nvSpPr>
          <p:spPr>
            <a:xfrm>
              <a:off x="129332" y="0"/>
              <a:ext cx="1235614" cy="1516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C8250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1889055" y="921131"/>
              <a:ext cx="899461" cy="91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882B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00882B"/>
                  </a:solidFill>
                </a:defRPr>
              </a:pPr>
            </a:p>
          </p:txBody>
        </p:sp>
      </p:grpSp>
      <p:sp>
        <p:nvSpPr>
          <p:cNvPr id="283" name="Shape 283"/>
          <p:cNvSpPr/>
          <p:nvPr/>
        </p:nvSpPr>
        <p:spPr>
          <a:xfrm>
            <a:off x="6614758" y="4080766"/>
            <a:ext cx="1" cy="3117189"/>
          </a:xfrm>
          <a:prstGeom prst="line">
            <a:avLst/>
          </a:prstGeom>
          <a:ln w="38100">
            <a:solidFill/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84" name="Shape 284"/>
          <p:cNvSpPr/>
          <p:nvPr/>
        </p:nvSpPr>
        <p:spPr>
          <a:xfrm>
            <a:off x="2586663" y="7307315"/>
            <a:ext cx="253773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82506"/>
                </a:solidFill>
              </a:rPr>
              <a:t>groupement cétone</a:t>
            </a:r>
          </a:p>
        </p:txBody>
      </p:sp>
      <p:sp>
        <p:nvSpPr>
          <p:cNvPr id="285" name="Shape 285"/>
          <p:cNvSpPr/>
          <p:nvPr/>
        </p:nvSpPr>
        <p:spPr>
          <a:xfrm>
            <a:off x="7930570" y="7307315"/>
            <a:ext cx="253773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000">
                <a:solidFill>
                  <a:srgbClr val="00882B"/>
                </a:solidFill>
              </a:rPr>
              <a:t>groupement </a:t>
            </a:r>
            <a:endParaRPr sz="3000">
              <a:solidFill>
                <a:srgbClr val="00882B"/>
              </a:solidFill>
            </a:endParaRPr>
          </a:p>
          <a:p>
            <a:pPr lvl="0">
              <a:defRPr sz="1800"/>
            </a:pPr>
            <a:r>
              <a:rPr sz="3000">
                <a:solidFill>
                  <a:srgbClr val="00882B"/>
                </a:solidFill>
              </a:rPr>
              <a:t>hydroxyle</a:t>
            </a:r>
          </a:p>
        </p:txBody>
      </p:sp>
      <p:sp>
        <p:nvSpPr>
          <p:cNvPr id="286" name="Shape 286"/>
          <p:cNvSpPr/>
          <p:nvPr/>
        </p:nvSpPr>
        <p:spPr>
          <a:xfrm>
            <a:off x="4575857" y="8491719"/>
            <a:ext cx="3853086" cy="610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900">
                <a:latin typeface="ITF Devanagari"/>
                <a:ea typeface="ITF Devanagari"/>
                <a:cs typeface="ITF Devanagari"/>
                <a:sym typeface="ITF Devanagari"/>
              </a:defRPr>
            </a:lvl1pPr>
          </a:lstStyle>
          <a:p>
            <a:pPr lvl="0">
              <a:defRPr sz="1800"/>
            </a:pPr>
            <a:r>
              <a:rPr sz="2900"/>
              <a:t>3-oxobutan-1-ol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1654047" y="360375"/>
            <a:ext cx="969670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I.2) Protection, déprotection </a:t>
            </a:r>
          </a:p>
        </p:txBody>
      </p:sp>
      <p:sp>
        <p:nvSpPr>
          <p:cNvPr id="289" name="Shape 289"/>
          <p:cNvSpPr/>
          <p:nvPr>
            <p:ph type="sldNum" sz="quarter" idx="4294967295"/>
          </p:nvPr>
        </p:nvSpPr>
        <p:spPr>
          <a:xfrm>
            <a:off x="12494631" y="9334968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90" name="Shape 290"/>
          <p:cNvSpPr/>
          <p:nvPr/>
        </p:nvSpPr>
        <p:spPr>
          <a:xfrm>
            <a:off x="307100" y="1650993"/>
            <a:ext cx="91609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 u="sng"/>
              <a:t>Pour se faire on protège puis on déprotège</a:t>
            </a:r>
            <a:r>
              <a:rPr sz="3600"/>
              <a:t> :</a:t>
            </a:r>
          </a:p>
        </p:txBody>
      </p:sp>
      <p:sp>
        <p:nvSpPr>
          <p:cNvPr id="291" name="Shape 291"/>
          <p:cNvSpPr/>
          <p:nvPr/>
        </p:nvSpPr>
        <p:spPr>
          <a:xfrm>
            <a:off x="1739703" y="4833549"/>
            <a:ext cx="2367179" cy="673101"/>
          </a:xfrm>
          <a:prstGeom prst="rect">
            <a:avLst/>
          </a:prstGeom>
          <a:ln w="25400"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Précurseur</a:t>
            </a:r>
          </a:p>
        </p:txBody>
      </p:sp>
      <p:pic>
        <p:nvPicPr>
          <p:cNvPr id="292" name="pasted-image.png"/>
          <p:cNvPicPr/>
          <p:nvPr/>
        </p:nvPicPr>
        <p:blipFill>
          <a:blip r:embed="rId2">
            <a:extLst/>
          </a:blip>
          <a:srcRect l="0" t="7445" r="38726" b="66336"/>
          <a:stretch>
            <a:fillRect/>
          </a:stretch>
        </p:blipFill>
        <p:spPr>
          <a:xfrm>
            <a:off x="1454384" y="3439186"/>
            <a:ext cx="5688477" cy="119869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Shape 293"/>
          <p:cNvSpPr/>
          <p:nvPr/>
        </p:nvSpPr>
        <p:spPr>
          <a:xfrm>
            <a:off x="2793325" y="3280238"/>
            <a:ext cx="1235614" cy="1516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365C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94" name="Shape 294"/>
          <p:cNvSpPr/>
          <p:nvPr/>
        </p:nvSpPr>
        <p:spPr>
          <a:xfrm>
            <a:off x="1817646" y="3280238"/>
            <a:ext cx="1235614" cy="1516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1654047" y="360375"/>
            <a:ext cx="969670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I.2) Protection, déprotection </a:t>
            </a:r>
          </a:p>
        </p:txBody>
      </p:sp>
      <p:sp>
        <p:nvSpPr>
          <p:cNvPr id="297" name="Shape 297"/>
          <p:cNvSpPr/>
          <p:nvPr>
            <p:ph type="sldNum" sz="quarter" idx="4294967295"/>
          </p:nvPr>
        </p:nvSpPr>
        <p:spPr>
          <a:xfrm>
            <a:off x="12494631" y="9334968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98" name="Shape 298"/>
          <p:cNvSpPr/>
          <p:nvPr/>
        </p:nvSpPr>
        <p:spPr>
          <a:xfrm>
            <a:off x="307100" y="1650993"/>
            <a:ext cx="91609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 u="sng"/>
              <a:t>Pour se faire on protège puis on déprotège</a:t>
            </a:r>
            <a:r>
              <a:rPr sz="3600"/>
              <a:t> :</a:t>
            </a:r>
          </a:p>
        </p:txBody>
      </p:sp>
      <p:pic>
        <p:nvPicPr>
          <p:cNvPr id="299" name="pasted-image.png"/>
          <p:cNvPicPr/>
          <p:nvPr/>
        </p:nvPicPr>
        <p:blipFill>
          <a:blip r:embed="rId2">
            <a:extLst/>
          </a:blip>
          <a:srcRect l="0" t="7445" r="0" b="66336"/>
          <a:stretch>
            <a:fillRect/>
          </a:stretch>
        </p:blipFill>
        <p:spPr>
          <a:xfrm>
            <a:off x="1454384" y="3439186"/>
            <a:ext cx="9283701" cy="1198696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Shape 300"/>
          <p:cNvSpPr/>
          <p:nvPr/>
        </p:nvSpPr>
        <p:spPr>
          <a:xfrm>
            <a:off x="2793325" y="3280238"/>
            <a:ext cx="1235614" cy="1516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365C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01" name="Shape 301"/>
          <p:cNvSpPr/>
          <p:nvPr/>
        </p:nvSpPr>
        <p:spPr>
          <a:xfrm>
            <a:off x="1817646" y="3280238"/>
            <a:ext cx="1235614" cy="1516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02" name="Shape 302"/>
          <p:cNvSpPr/>
          <p:nvPr/>
        </p:nvSpPr>
        <p:spPr>
          <a:xfrm>
            <a:off x="7413162" y="3361928"/>
            <a:ext cx="1231305" cy="1066139"/>
          </a:xfrm>
          <a:prstGeom prst="rect">
            <a:avLst/>
          </a:prstGeom>
          <a:ln w="25400">
            <a:solidFill>
              <a:srgbClr val="C82506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03" name="Shape 303"/>
          <p:cNvSpPr/>
          <p:nvPr/>
        </p:nvSpPr>
        <p:spPr>
          <a:xfrm>
            <a:off x="6759946" y="2360939"/>
            <a:ext cx="253773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82506"/>
                </a:solidFill>
              </a:rPr>
              <a:t>groupe protecteur 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84241" y="360375"/>
            <a:ext cx="407771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Introduction</a:t>
            </a:r>
          </a:p>
        </p:txBody>
      </p:sp>
      <p:sp>
        <p:nvSpPr>
          <p:cNvPr id="42" name="Shape 42"/>
          <p:cNvSpPr/>
          <p:nvPr>
            <p:ph type="sldNum" sz="quarter" idx="4294967295"/>
          </p:nvPr>
        </p:nvSpPr>
        <p:spPr>
          <a:xfrm>
            <a:off x="6502398" y="9241149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3" name="Shape 43"/>
          <p:cNvSpPr/>
          <p:nvPr/>
        </p:nvSpPr>
        <p:spPr>
          <a:xfrm>
            <a:off x="503193" y="7259166"/>
            <a:ext cx="11998412" cy="1028701"/>
          </a:xfrm>
          <a:prstGeom prst="rect">
            <a:avLst/>
          </a:prstGeom>
          <a:ln w="63500">
            <a:solidFill>
              <a:srgbClr val="C8250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2800" u="sng"/>
              <a:t>Problématique</a:t>
            </a:r>
            <a:r>
              <a:rPr sz="2800"/>
              <a:t> : Quelles sont les stratégies de synthèse à mettre en œuvre pour produire de l’aspirine ? </a:t>
            </a:r>
          </a:p>
        </p:txBody>
      </p:sp>
      <p:pic>
        <p:nvPicPr>
          <p:cNvPr id="44" name="image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5024" y="352754"/>
            <a:ext cx="3036885" cy="3036885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/>
          <p:nvPr/>
        </p:nvSpPr>
        <p:spPr>
          <a:xfrm>
            <a:off x="175820" y="9272899"/>
            <a:ext cx="326669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1400" u="sng">
                <a:solidFill>
                  <a:srgbClr val="A7A7A7"/>
                </a:solidFill>
              </a:rPr>
              <a:t>Source</a:t>
            </a:r>
            <a:r>
              <a:rPr sz="1400">
                <a:solidFill>
                  <a:srgbClr val="A7A7A7"/>
                </a:solidFill>
              </a:rPr>
              <a:t> : </a:t>
            </a:r>
            <a:r>
              <a:rPr sz="1400">
                <a:solidFill>
                  <a:srgbClr val="A7A7A7"/>
                </a:solidFill>
                <a:hlinkClick r:id="rId3" invalidUrl="" action="" tgtFrame="" tooltip="" history="1" highlightClick="0" endSnd="0"/>
              </a:rPr>
              <a:t>https://www.shop-pharmacie.fr</a:t>
            </a:r>
            <a:r>
              <a:rPr sz="1400">
                <a:solidFill>
                  <a:srgbClr val="A7A7A7"/>
                </a:solidFill>
              </a:rPr>
              <a:t> </a:t>
            </a:r>
          </a:p>
        </p:txBody>
      </p:sp>
      <p:grpSp>
        <p:nvGrpSpPr>
          <p:cNvPr id="53" name="Group 53"/>
          <p:cNvGrpSpPr/>
          <p:nvPr/>
        </p:nvGrpSpPr>
        <p:grpSpPr>
          <a:xfrm>
            <a:off x="-2" y="3015652"/>
            <a:ext cx="13004801" cy="3722296"/>
            <a:chOff x="0" y="0"/>
            <a:chExt cx="13004800" cy="3722294"/>
          </a:xfrm>
        </p:grpSpPr>
        <p:sp>
          <p:nvSpPr>
            <p:cNvPr id="46" name="Shape 46"/>
            <p:cNvSpPr/>
            <p:nvPr/>
          </p:nvSpPr>
          <p:spPr>
            <a:xfrm>
              <a:off x="4061873" y="241255"/>
              <a:ext cx="1501747" cy="56248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7158585" y="3290494"/>
              <a:ext cx="2878697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 lvl="0">
                <a:defRPr sz="1800"/>
              </a:pPr>
              <a:r>
                <a:rPr sz="2200"/>
                <a:t>acide acétylsalicylique</a:t>
              </a:r>
            </a:p>
          </p:txBody>
        </p:sp>
        <p:sp>
          <p:nvSpPr>
            <p:cNvPr id="48" name="Shape 48"/>
            <p:cNvSpPr/>
            <p:nvPr/>
          </p:nvSpPr>
          <p:spPr>
            <a:xfrm>
              <a:off x="3480144" y="3290494"/>
              <a:ext cx="2817442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 lvl="0">
                <a:defRPr sz="1800"/>
              </a:pPr>
              <a:r>
                <a:rPr sz="2200"/>
                <a:t>anhydride éthanoïque</a:t>
              </a:r>
            </a:p>
          </p:txBody>
        </p:sp>
        <p:sp>
          <p:nvSpPr>
            <p:cNvPr id="49" name="Shape 49"/>
            <p:cNvSpPr/>
            <p:nvPr/>
          </p:nvSpPr>
          <p:spPr>
            <a:xfrm>
              <a:off x="10675879" y="3290494"/>
              <a:ext cx="2258232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 lvl="0">
                <a:defRPr sz="1800"/>
              </a:pPr>
              <a:r>
                <a:rPr sz="2200"/>
                <a:t>acide éthanoïque</a:t>
              </a:r>
            </a:p>
          </p:txBody>
        </p:sp>
        <p:pic>
          <p:nvPicPr>
            <p:cNvPr id="50" name="pasted-image.ti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3004800" cy="3383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" name="image4.png"/>
            <p:cNvPicPr/>
            <p:nvPr/>
          </p:nvPicPr>
          <p:blipFill>
            <a:blip r:embed="rId5">
              <a:extLst/>
            </a:blip>
            <a:srcRect l="0" t="0" r="79892" b="0"/>
            <a:stretch>
              <a:fillRect/>
            </a:stretch>
          </p:blipFill>
          <p:spPr>
            <a:xfrm>
              <a:off x="6399996" y="1131231"/>
              <a:ext cx="462032" cy="4318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2" name="Shape 52"/>
            <p:cNvSpPr/>
            <p:nvPr/>
          </p:nvSpPr>
          <p:spPr>
            <a:xfrm>
              <a:off x="470327" y="3290494"/>
              <a:ext cx="214881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 lvl="0">
                <a:defRPr sz="1800"/>
              </a:pPr>
              <a:r>
                <a:rPr sz="2200"/>
                <a:t>acide salicylique</a:t>
              </a:r>
            </a:p>
          </p:txBody>
        </p:sp>
      </p:grpSp>
      <p:sp>
        <p:nvSpPr>
          <p:cNvPr id="54" name="Shape 54"/>
          <p:cNvSpPr/>
          <p:nvPr/>
        </p:nvSpPr>
        <p:spPr>
          <a:xfrm>
            <a:off x="6122327" y="4597404"/>
            <a:ext cx="1015073" cy="1"/>
          </a:xfrm>
          <a:prstGeom prst="line">
            <a:avLst/>
          </a:prstGeom>
          <a:ln w="254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55" name="Shape 55"/>
          <p:cNvSpPr/>
          <p:nvPr/>
        </p:nvSpPr>
        <p:spPr>
          <a:xfrm>
            <a:off x="6090163" y="4684809"/>
            <a:ext cx="1015073" cy="1"/>
          </a:xfrm>
          <a:prstGeom prst="line">
            <a:avLst/>
          </a:prstGeom>
          <a:ln w="25400">
            <a:solidFill/>
            <a:head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/>
        </p:nvSpPr>
        <p:spPr>
          <a:xfrm>
            <a:off x="1654047" y="360375"/>
            <a:ext cx="969670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I.2) Protection, déprotection </a:t>
            </a:r>
          </a:p>
        </p:txBody>
      </p:sp>
      <p:sp>
        <p:nvSpPr>
          <p:cNvPr id="306" name="Shape 306"/>
          <p:cNvSpPr/>
          <p:nvPr>
            <p:ph type="sldNum" sz="quarter" idx="4294967295"/>
          </p:nvPr>
        </p:nvSpPr>
        <p:spPr>
          <a:xfrm>
            <a:off x="12494631" y="9334968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307" name="Shape 307"/>
          <p:cNvSpPr/>
          <p:nvPr/>
        </p:nvSpPr>
        <p:spPr>
          <a:xfrm>
            <a:off x="307100" y="1650993"/>
            <a:ext cx="91609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 u="sng"/>
              <a:t>Pour se faire on protège puis on déprotège</a:t>
            </a:r>
            <a:r>
              <a:rPr sz="3600"/>
              <a:t> :</a:t>
            </a:r>
          </a:p>
        </p:txBody>
      </p:sp>
      <p:pic>
        <p:nvPicPr>
          <p:cNvPr id="308" name="pasted-image.png"/>
          <p:cNvPicPr/>
          <p:nvPr/>
        </p:nvPicPr>
        <p:blipFill>
          <a:blip r:embed="rId2">
            <a:extLst/>
          </a:blip>
          <a:srcRect l="0" t="7445" r="0" b="66336"/>
          <a:stretch>
            <a:fillRect/>
          </a:stretch>
        </p:blipFill>
        <p:spPr>
          <a:xfrm>
            <a:off x="1454384" y="3439186"/>
            <a:ext cx="9283701" cy="1198696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Shape 309"/>
          <p:cNvSpPr/>
          <p:nvPr/>
        </p:nvSpPr>
        <p:spPr>
          <a:xfrm>
            <a:off x="2793325" y="3280238"/>
            <a:ext cx="1235614" cy="1516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365C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10" name="Shape 310"/>
          <p:cNvSpPr/>
          <p:nvPr/>
        </p:nvSpPr>
        <p:spPr>
          <a:xfrm>
            <a:off x="1817646" y="3280238"/>
            <a:ext cx="1235614" cy="1516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11" name="Shape 311"/>
          <p:cNvSpPr/>
          <p:nvPr/>
        </p:nvSpPr>
        <p:spPr>
          <a:xfrm>
            <a:off x="7413162" y="3361928"/>
            <a:ext cx="1231305" cy="1066139"/>
          </a:xfrm>
          <a:prstGeom prst="rect">
            <a:avLst/>
          </a:prstGeom>
          <a:ln w="25400">
            <a:solidFill>
              <a:srgbClr val="C82506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12" name="Shape 312"/>
          <p:cNvSpPr/>
          <p:nvPr/>
        </p:nvSpPr>
        <p:spPr>
          <a:xfrm>
            <a:off x="6759946" y="2360939"/>
            <a:ext cx="253773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82506"/>
                </a:solidFill>
              </a:rPr>
              <a:t>groupe protecteur </a:t>
            </a:r>
          </a:p>
        </p:txBody>
      </p:sp>
      <p:sp>
        <p:nvSpPr>
          <p:cNvPr id="313" name="Shape 313"/>
          <p:cNvSpPr/>
          <p:nvPr/>
        </p:nvSpPr>
        <p:spPr>
          <a:xfrm>
            <a:off x="4567079" y="4890699"/>
            <a:ext cx="278737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000">
                <a:solidFill>
                  <a:srgbClr val="FF93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000">
                <a:solidFill>
                  <a:srgbClr val="FF9300"/>
                </a:solidFill>
              </a:rPr>
              <a:t>PROTECTION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1654047" y="360375"/>
            <a:ext cx="969670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I.2) Protection, déprotection </a:t>
            </a:r>
          </a:p>
        </p:txBody>
      </p:sp>
      <p:sp>
        <p:nvSpPr>
          <p:cNvPr id="316" name="Shape 316"/>
          <p:cNvSpPr/>
          <p:nvPr>
            <p:ph type="sldNum" sz="quarter" idx="4294967295"/>
          </p:nvPr>
        </p:nvSpPr>
        <p:spPr>
          <a:xfrm>
            <a:off x="12494631" y="9334968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317" name="Shape 317"/>
          <p:cNvSpPr/>
          <p:nvPr/>
        </p:nvSpPr>
        <p:spPr>
          <a:xfrm>
            <a:off x="307100" y="1650993"/>
            <a:ext cx="91609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 u="sng"/>
              <a:t>Pour se faire on protège puis on déprotège</a:t>
            </a:r>
            <a:r>
              <a:rPr sz="3600"/>
              <a:t> :</a:t>
            </a:r>
          </a:p>
        </p:txBody>
      </p:sp>
      <p:pic>
        <p:nvPicPr>
          <p:cNvPr id="318" name="pasted-image.png"/>
          <p:cNvPicPr/>
          <p:nvPr/>
        </p:nvPicPr>
        <p:blipFill>
          <a:blip r:embed="rId2">
            <a:extLst/>
          </a:blip>
          <a:srcRect l="0" t="7445" r="0" b="66336"/>
          <a:stretch>
            <a:fillRect/>
          </a:stretch>
        </p:blipFill>
        <p:spPr>
          <a:xfrm>
            <a:off x="1454384" y="3439186"/>
            <a:ext cx="9283701" cy="1198696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Shape 319"/>
          <p:cNvSpPr/>
          <p:nvPr/>
        </p:nvSpPr>
        <p:spPr>
          <a:xfrm>
            <a:off x="2793325" y="3280238"/>
            <a:ext cx="1235614" cy="1516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365C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20" name="Shape 320"/>
          <p:cNvSpPr/>
          <p:nvPr/>
        </p:nvSpPr>
        <p:spPr>
          <a:xfrm>
            <a:off x="1817646" y="3280238"/>
            <a:ext cx="1235614" cy="1516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21" name="Shape 321"/>
          <p:cNvSpPr/>
          <p:nvPr/>
        </p:nvSpPr>
        <p:spPr>
          <a:xfrm>
            <a:off x="7413162" y="3361928"/>
            <a:ext cx="1231305" cy="1066139"/>
          </a:xfrm>
          <a:prstGeom prst="rect">
            <a:avLst/>
          </a:prstGeom>
          <a:ln w="25400">
            <a:solidFill>
              <a:srgbClr val="C82506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22" name="Shape 322"/>
          <p:cNvSpPr/>
          <p:nvPr/>
        </p:nvSpPr>
        <p:spPr>
          <a:xfrm>
            <a:off x="6759946" y="2360939"/>
            <a:ext cx="253773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82506"/>
                </a:solidFill>
              </a:rPr>
              <a:t>groupe protecteur </a:t>
            </a:r>
          </a:p>
        </p:txBody>
      </p:sp>
      <p:sp>
        <p:nvSpPr>
          <p:cNvPr id="323" name="Shape 323"/>
          <p:cNvSpPr/>
          <p:nvPr/>
        </p:nvSpPr>
        <p:spPr>
          <a:xfrm>
            <a:off x="4567079" y="4890699"/>
            <a:ext cx="278737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000">
                <a:solidFill>
                  <a:srgbClr val="FF93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000">
                <a:solidFill>
                  <a:srgbClr val="FF9300"/>
                </a:solidFill>
              </a:rPr>
              <a:t>PROTECTION</a:t>
            </a:r>
          </a:p>
        </p:txBody>
      </p:sp>
      <p:pic>
        <p:nvPicPr>
          <p:cNvPr id="324" name="pasted-image.png"/>
          <p:cNvPicPr/>
          <p:nvPr/>
        </p:nvPicPr>
        <p:blipFill>
          <a:blip r:embed="rId3">
            <a:extLst/>
          </a:blip>
          <a:srcRect l="40667" t="6067" r="46934" b="82837"/>
          <a:stretch>
            <a:fillRect/>
          </a:stretch>
        </p:blipFill>
        <p:spPr>
          <a:xfrm>
            <a:off x="9517854" y="5394437"/>
            <a:ext cx="1108407" cy="507273"/>
          </a:xfrm>
          <a:prstGeom prst="rect">
            <a:avLst/>
          </a:prstGeom>
          <a:ln w="38100">
            <a:solidFill>
              <a:srgbClr val="773F9B"/>
            </a:solidFill>
          </a:ln>
        </p:spPr>
      </p:pic>
      <p:sp>
        <p:nvSpPr>
          <p:cNvPr id="325" name="Shape 325"/>
          <p:cNvSpPr/>
          <p:nvPr/>
        </p:nvSpPr>
        <p:spPr>
          <a:xfrm>
            <a:off x="9173779" y="5027515"/>
            <a:ext cx="1" cy="1736500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pic>
        <p:nvPicPr>
          <p:cNvPr id="326" name="pasted-image.png"/>
          <p:cNvPicPr/>
          <p:nvPr/>
        </p:nvPicPr>
        <p:blipFill>
          <a:blip r:embed="rId2">
            <a:extLst/>
          </a:blip>
          <a:srcRect l="62671" t="65865" r="0" b="0"/>
          <a:stretch>
            <a:fillRect/>
          </a:stretch>
        </p:blipFill>
        <p:spPr>
          <a:xfrm>
            <a:off x="7687204" y="7005465"/>
            <a:ext cx="3465513" cy="1560646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Shape 327"/>
          <p:cNvSpPr/>
          <p:nvPr/>
        </p:nvSpPr>
        <p:spPr>
          <a:xfrm>
            <a:off x="7895762" y="7252652"/>
            <a:ext cx="1231305" cy="1066140"/>
          </a:xfrm>
          <a:prstGeom prst="rect">
            <a:avLst/>
          </a:prstGeom>
          <a:ln w="25400">
            <a:solidFill>
              <a:srgbClr val="C82506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28" name="Shape 328"/>
          <p:cNvSpPr/>
          <p:nvPr/>
        </p:nvSpPr>
        <p:spPr>
          <a:xfrm>
            <a:off x="8423658" y="3256905"/>
            <a:ext cx="1235614" cy="1516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365C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29" name="Shape 329"/>
          <p:cNvSpPr/>
          <p:nvPr/>
        </p:nvSpPr>
        <p:spPr>
          <a:xfrm>
            <a:off x="9571559" y="7624927"/>
            <a:ext cx="899461" cy="91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882B"/>
            </a:solidFill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00882B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1654047" y="360375"/>
            <a:ext cx="969670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I.2) Protection, déprotection </a:t>
            </a:r>
          </a:p>
        </p:txBody>
      </p:sp>
      <p:sp>
        <p:nvSpPr>
          <p:cNvPr id="332" name="Shape 332"/>
          <p:cNvSpPr/>
          <p:nvPr>
            <p:ph type="sldNum" sz="quarter" idx="4294967295"/>
          </p:nvPr>
        </p:nvSpPr>
        <p:spPr>
          <a:xfrm>
            <a:off x="12494631" y="9334968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333" name="Shape 333"/>
          <p:cNvSpPr/>
          <p:nvPr/>
        </p:nvSpPr>
        <p:spPr>
          <a:xfrm>
            <a:off x="307100" y="1650993"/>
            <a:ext cx="91609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 u="sng"/>
              <a:t>Pour se faire on protège puis on déprotège</a:t>
            </a:r>
            <a:r>
              <a:rPr sz="3600"/>
              <a:t> :</a:t>
            </a:r>
          </a:p>
        </p:txBody>
      </p:sp>
      <p:pic>
        <p:nvPicPr>
          <p:cNvPr id="334" name="pasted-image.png"/>
          <p:cNvPicPr/>
          <p:nvPr/>
        </p:nvPicPr>
        <p:blipFill>
          <a:blip r:embed="rId2">
            <a:extLst/>
          </a:blip>
          <a:srcRect l="0" t="7445" r="0" b="66336"/>
          <a:stretch>
            <a:fillRect/>
          </a:stretch>
        </p:blipFill>
        <p:spPr>
          <a:xfrm>
            <a:off x="1454384" y="3439186"/>
            <a:ext cx="9283701" cy="1198696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Shape 335"/>
          <p:cNvSpPr/>
          <p:nvPr/>
        </p:nvSpPr>
        <p:spPr>
          <a:xfrm>
            <a:off x="2793325" y="3280238"/>
            <a:ext cx="1235614" cy="1516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365C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36" name="Shape 336"/>
          <p:cNvSpPr/>
          <p:nvPr/>
        </p:nvSpPr>
        <p:spPr>
          <a:xfrm>
            <a:off x="1817646" y="3280238"/>
            <a:ext cx="1235614" cy="1516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37" name="Shape 337"/>
          <p:cNvSpPr/>
          <p:nvPr/>
        </p:nvSpPr>
        <p:spPr>
          <a:xfrm>
            <a:off x="7413162" y="3361928"/>
            <a:ext cx="1231305" cy="1066139"/>
          </a:xfrm>
          <a:prstGeom prst="rect">
            <a:avLst/>
          </a:prstGeom>
          <a:ln w="25400">
            <a:solidFill>
              <a:srgbClr val="C82506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38" name="Shape 338"/>
          <p:cNvSpPr/>
          <p:nvPr/>
        </p:nvSpPr>
        <p:spPr>
          <a:xfrm>
            <a:off x="6759946" y="2360939"/>
            <a:ext cx="253773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82506"/>
                </a:solidFill>
              </a:rPr>
              <a:t>groupe protecteur </a:t>
            </a:r>
          </a:p>
        </p:txBody>
      </p:sp>
      <p:sp>
        <p:nvSpPr>
          <p:cNvPr id="339" name="Shape 339"/>
          <p:cNvSpPr/>
          <p:nvPr/>
        </p:nvSpPr>
        <p:spPr>
          <a:xfrm>
            <a:off x="4567079" y="4890699"/>
            <a:ext cx="278737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000">
                <a:solidFill>
                  <a:srgbClr val="FF93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000">
                <a:solidFill>
                  <a:srgbClr val="FF9300"/>
                </a:solidFill>
              </a:rPr>
              <a:t>PROTECTION</a:t>
            </a:r>
          </a:p>
        </p:txBody>
      </p:sp>
      <p:pic>
        <p:nvPicPr>
          <p:cNvPr id="340" name="pasted-image.png"/>
          <p:cNvPicPr/>
          <p:nvPr/>
        </p:nvPicPr>
        <p:blipFill>
          <a:blip r:embed="rId3">
            <a:extLst/>
          </a:blip>
          <a:srcRect l="40667" t="6067" r="46934" b="82837"/>
          <a:stretch>
            <a:fillRect/>
          </a:stretch>
        </p:blipFill>
        <p:spPr>
          <a:xfrm>
            <a:off x="9517854" y="5394437"/>
            <a:ext cx="1108407" cy="507273"/>
          </a:xfrm>
          <a:prstGeom prst="rect">
            <a:avLst/>
          </a:prstGeom>
          <a:ln w="38100">
            <a:solidFill>
              <a:srgbClr val="773F9B"/>
            </a:solidFill>
          </a:ln>
        </p:spPr>
      </p:pic>
      <p:sp>
        <p:nvSpPr>
          <p:cNvPr id="341" name="Shape 341"/>
          <p:cNvSpPr/>
          <p:nvPr/>
        </p:nvSpPr>
        <p:spPr>
          <a:xfrm>
            <a:off x="9173779" y="5027515"/>
            <a:ext cx="1" cy="1736500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pic>
        <p:nvPicPr>
          <p:cNvPr id="342" name="pasted-image.png"/>
          <p:cNvPicPr/>
          <p:nvPr/>
        </p:nvPicPr>
        <p:blipFill>
          <a:blip r:embed="rId2">
            <a:extLst/>
          </a:blip>
          <a:srcRect l="62671" t="65865" r="0" b="0"/>
          <a:stretch>
            <a:fillRect/>
          </a:stretch>
        </p:blipFill>
        <p:spPr>
          <a:xfrm>
            <a:off x="7687204" y="7005465"/>
            <a:ext cx="3465513" cy="1560646"/>
          </a:xfrm>
          <a:prstGeom prst="rect">
            <a:avLst/>
          </a:prstGeom>
          <a:ln w="12700">
            <a:miter lim="400000"/>
          </a:ln>
        </p:spPr>
      </p:pic>
      <p:sp>
        <p:nvSpPr>
          <p:cNvPr id="343" name="Shape 343"/>
          <p:cNvSpPr/>
          <p:nvPr/>
        </p:nvSpPr>
        <p:spPr>
          <a:xfrm>
            <a:off x="7895762" y="7252652"/>
            <a:ext cx="1231305" cy="1066140"/>
          </a:xfrm>
          <a:prstGeom prst="rect">
            <a:avLst/>
          </a:prstGeom>
          <a:ln w="25400">
            <a:solidFill>
              <a:srgbClr val="C82506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44" name="Shape 344"/>
          <p:cNvSpPr/>
          <p:nvPr/>
        </p:nvSpPr>
        <p:spPr>
          <a:xfrm>
            <a:off x="8423658" y="3256905"/>
            <a:ext cx="1235614" cy="1516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365C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45" name="Shape 345"/>
          <p:cNvSpPr/>
          <p:nvPr/>
        </p:nvSpPr>
        <p:spPr>
          <a:xfrm>
            <a:off x="9571559" y="7624927"/>
            <a:ext cx="899461" cy="91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882B"/>
            </a:solidFill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00882B"/>
                </a:solidFill>
              </a:defRPr>
            </a:pPr>
          </a:p>
        </p:txBody>
      </p:sp>
      <p:pic>
        <p:nvPicPr>
          <p:cNvPr id="346" name="pasted-image.png"/>
          <p:cNvPicPr/>
          <p:nvPr/>
        </p:nvPicPr>
        <p:blipFill>
          <a:blip r:embed="rId2">
            <a:extLst/>
          </a:blip>
          <a:srcRect l="0" t="62990" r="36933" b="0"/>
          <a:stretch>
            <a:fillRect/>
          </a:stretch>
        </p:blipFill>
        <p:spPr>
          <a:xfrm>
            <a:off x="1608872" y="6783109"/>
            <a:ext cx="5854899" cy="1692078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Shape 347"/>
          <p:cNvSpPr/>
          <p:nvPr/>
        </p:nvSpPr>
        <p:spPr>
          <a:xfrm>
            <a:off x="4732866" y="6019800"/>
            <a:ext cx="2512338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48" name="Shape 348"/>
          <p:cNvSpPr/>
          <p:nvPr/>
        </p:nvSpPr>
        <p:spPr>
          <a:xfrm>
            <a:off x="4086690" y="7624927"/>
            <a:ext cx="899461" cy="91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882B"/>
            </a:solidFill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00882B"/>
                </a:solidFill>
              </a:defRPr>
            </a:pPr>
          </a:p>
        </p:txBody>
      </p:sp>
      <p:sp>
        <p:nvSpPr>
          <p:cNvPr id="349" name="Shape 349"/>
          <p:cNvSpPr/>
          <p:nvPr/>
        </p:nvSpPr>
        <p:spPr>
          <a:xfrm>
            <a:off x="2486513" y="6795809"/>
            <a:ext cx="1235614" cy="1516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/>
        </p:nvSpPr>
        <p:spPr>
          <a:xfrm>
            <a:off x="1654047" y="360375"/>
            <a:ext cx="969670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I.2) Protection, déprotection </a:t>
            </a:r>
          </a:p>
        </p:txBody>
      </p:sp>
      <p:sp>
        <p:nvSpPr>
          <p:cNvPr id="352" name="Shape 352"/>
          <p:cNvSpPr/>
          <p:nvPr>
            <p:ph type="sldNum" sz="quarter" idx="4294967295"/>
          </p:nvPr>
        </p:nvSpPr>
        <p:spPr>
          <a:xfrm>
            <a:off x="12494631" y="9334968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353" name="Shape 353"/>
          <p:cNvSpPr/>
          <p:nvPr/>
        </p:nvSpPr>
        <p:spPr>
          <a:xfrm>
            <a:off x="307100" y="1650993"/>
            <a:ext cx="91609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 u="sng"/>
              <a:t>Pour se faire on protège puis on déprotège</a:t>
            </a:r>
            <a:r>
              <a:rPr sz="3600"/>
              <a:t> :</a:t>
            </a:r>
          </a:p>
        </p:txBody>
      </p:sp>
      <p:pic>
        <p:nvPicPr>
          <p:cNvPr id="354" name="pasted-image.png"/>
          <p:cNvPicPr/>
          <p:nvPr/>
        </p:nvPicPr>
        <p:blipFill>
          <a:blip r:embed="rId2">
            <a:extLst/>
          </a:blip>
          <a:srcRect l="0" t="7445" r="0" b="66336"/>
          <a:stretch>
            <a:fillRect/>
          </a:stretch>
        </p:blipFill>
        <p:spPr>
          <a:xfrm>
            <a:off x="1454384" y="3439186"/>
            <a:ext cx="9283701" cy="1198696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Shape 355"/>
          <p:cNvSpPr/>
          <p:nvPr/>
        </p:nvSpPr>
        <p:spPr>
          <a:xfrm>
            <a:off x="2793325" y="3280238"/>
            <a:ext cx="1235614" cy="1516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365C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56" name="Shape 356"/>
          <p:cNvSpPr/>
          <p:nvPr/>
        </p:nvSpPr>
        <p:spPr>
          <a:xfrm>
            <a:off x="1817646" y="3280238"/>
            <a:ext cx="1235614" cy="1516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57" name="Shape 357"/>
          <p:cNvSpPr/>
          <p:nvPr/>
        </p:nvSpPr>
        <p:spPr>
          <a:xfrm>
            <a:off x="7413162" y="3361928"/>
            <a:ext cx="1231305" cy="1066139"/>
          </a:xfrm>
          <a:prstGeom prst="rect">
            <a:avLst/>
          </a:prstGeom>
          <a:ln w="25400">
            <a:solidFill>
              <a:srgbClr val="C82506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58" name="Shape 358"/>
          <p:cNvSpPr/>
          <p:nvPr/>
        </p:nvSpPr>
        <p:spPr>
          <a:xfrm>
            <a:off x="6759946" y="2360939"/>
            <a:ext cx="253773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82506"/>
                </a:solidFill>
              </a:rPr>
              <a:t>groupe protecteur </a:t>
            </a:r>
          </a:p>
        </p:txBody>
      </p:sp>
      <p:sp>
        <p:nvSpPr>
          <p:cNvPr id="359" name="Shape 359"/>
          <p:cNvSpPr/>
          <p:nvPr/>
        </p:nvSpPr>
        <p:spPr>
          <a:xfrm>
            <a:off x="4567079" y="4890699"/>
            <a:ext cx="278737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000">
                <a:solidFill>
                  <a:srgbClr val="FF93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000">
                <a:solidFill>
                  <a:srgbClr val="FF9300"/>
                </a:solidFill>
              </a:rPr>
              <a:t>PROTECTION</a:t>
            </a:r>
          </a:p>
        </p:txBody>
      </p:sp>
      <p:pic>
        <p:nvPicPr>
          <p:cNvPr id="360" name="pasted-image.png"/>
          <p:cNvPicPr/>
          <p:nvPr/>
        </p:nvPicPr>
        <p:blipFill>
          <a:blip r:embed="rId3">
            <a:extLst/>
          </a:blip>
          <a:srcRect l="40667" t="6067" r="46934" b="82837"/>
          <a:stretch>
            <a:fillRect/>
          </a:stretch>
        </p:blipFill>
        <p:spPr>
          <a:xfrm>
            <a:off x="9517854" y="5394437"/>
            <a:ext cx="1108407" cy="507273"/>
          </a:xfrm>
          <a:prstGeom prst="rect">
            <a:avLst/>
          </a:prstGeom>
          <a:ln w="38100">
            <a:solidFill>
              <a:srgbClr val="773F9B"/>
            </a:solidFill>
          </a:ln>
        </p:spPr>
      </p:pic>
      <p:sp>
        <p:nvSpPr>
          <p:cNvPr id="361" name="Shape 361"/>
          <p:cNvSpPr/>
          <p:nvPr/>
        </p:nvSpPr>
        <p:spPr>
          <a:xfrm>
            <a:off x="9173779" y="5027515"/>
            <a:ext cx="1" cy="1736500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pic>
        <p:nvPicPr>
          <p:cNvPr id="362" name="pasted-image.png"/>
          <p:cNvPicPr/>
          <p:nvPr/>
        </p:nvPicPr>
        <p:blipFill>
          <a:blip r:embed="rId2">
            <a:extLst/>
          </a:blip>
          <a:srcRect l="62671" t="65865" r="0" b="0"/>
          <a:stretch>
            <a:fillRect/>
          </a:stretch>
        </p:blipFill>
        <p:spPr>
          <a:xfrm>
            <a:off x="7687204" y="7005465"/>
            <a:ext cx="3465513" cy="1560646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Shape 363"/>
          <p:cNvSpPr/>
          <p:nvPr/>
        </p:nvSpPr>
        <p:spPr>
          <a:xfrm>
            <a:off x="7895762" y="7252652"/>
            <a:ext cx="1231305" cy="1066140"/>
          </a:xfrm>
          <a:prstGeom prst="rect">
            <a:avLst/>
          </a:prstGeom>
          <a:ln w="25400">
            <a:solidFill>
              <a:srgbClr val="C82506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64" name="Shape 364"/>
          <p:cNvSpPr/>
          <p:nvPr/>
        </p:nvSpPr>
        <p:spPr>
          <a:xfrm>
            <a:off x="8423658" y="3256905"/>
            <a:ext cx="1235614" cy="1516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365C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65" name="Shape 365"/>
          <p:cNvSpPr/>
          <p:nvPr/>
        </p:nvSpPr>
        <p:spPr>
          <a:xfrm>
            <a:off x="9571559" y="7624927"/>
            <a:ext cx="899461" cy="91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882B"/>
            </a:solidFill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00882B"/>
                </a:solidFill>
              </a:defRPr>
            </a:pPr>
          </a:p>
        </p:txBody>
      </p:sp>
      <p:pic>
        <p:nvPicPr>
          <p:cNvPr id="366" name="pasted-image.png"/>
          <p:cNvPicPr/>
          <p:nvPr/>
        </p:nvPicPr>
        <p:blipFill>
          <a:blip r:embed="rId2">
            <a:extLst/>
          </a:blip>
          <a:srcRect l="0" t="62990" r="36933" b="0"/>
          <a:stretch>
            <a:fillRect/>
          </a:stretch>
        </p:blipFill>
        <p:spPr>
          <a:xfrm>
            <a:off x="1608872" y="6783109"/>
            <a:ext cx="5854899" cy="1692078"/>
          </a:xfrm>
          <a:prstGeom prst="rect">
            <a:avLst/>
          </a:prstGeom>
          <a:ln w="12700">
            <a:miter lim="400000"/>
          </a:ln>
        </p:spPr>
      </p:pic>
      <p:sp>
        <p:nvSpPr>
          <p:cNvPr id="367" name="Shape 367"/>
          <p:cNvSpPr/>
          <p:nvPr/>
        </p:nvSpPr>
        <p:spPr>
          <a:xfrm>
            <a:off x="4732866" y="6019800"/>
            <a:ext cx="2512338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68" name="Shape 368"/>
          <p:cNvSpPr/>
          <p:nvPr/>
        </p:nvSpPr>
        <p:spPr>
          <a:xfrm>
            <a:off x="4086690" y="7624927"/>
            <a:ext cx="899461" cy="91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882B"/>
            </a:solidFill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00882B"/>
                </a:solidFill>
              </a:defRPr>
            </a:pPr>
          </a:p>
        </p:txBody>
      </p:sp>
      <p:sp>
        <p:nvSpPr>
          <p:cNvPr id="369" name="Shape 369"/>
          <p:cNvSpPr/>
          <p:nvPr/>
        </p:nvSpPr>
        <p:spPr>
          <a:xfrm>
            <a:off x="2486513" y="6795809"/>
            <a:ext cx="1235614" cy="1516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70" name="Shape 370"/>
          <p:cNvSpPr/>
          <p:nvPr/>
        </p:nvSpPr>
        <p:spPr>
          <a:xfrm>
            <a:off x="4444081" y="6643299"/>
            <a:ext cx="330430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000">
                <a:solidFill>
                  <a:srgbClr val="FF93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000">
                <a:solidFill>
                  <a:srgbClr val="FF9300"/>
                </a:solidFill>
              </a:rPr>
              <a:t>DEPROTECTION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/>
        </p:nvSpPr>
        <p:spPr>
          <a:xfrm>
            <a:off x="524763" y="145226"/>
            <a:ext cx="11955273" cy="18415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I.3) Protocole et caractérisation du produit </a:t>
            </a:r>
          </a:p>
        </p:txBody>
      </p:sp>
      <p:sp>
        <p:nvSpPr>
          <p:cNvPr id="373" name="Shape 373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grpSp>
        <p:nvGrpSpPr>
          <p:cNvPr id="388" name="Group 388"/>
          <p:cNvGrpSpPr/>
          <p:nvPr/>
        </p:nvGrpSpPr>
        <p:grpSpPr>
          <a:xfrm>
            <a:off x="7110178" y="2141974"/>
            <a:ext cx="5608258" cy="7139317"/>
            <a:chOff x="0" y="0"/>
            <a:chExt cx="5608256" cy="7139315"/>
          </a:xfrm>
        </p:grpSpPr>
        <p:pic>
          <p:nvPicPr>
            <p:cNvPr id="374" name="pasted-image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160753" cy="71393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5" name="Shape 375"/>
            <p:cNvSpPr/>
            <p:nvPr/>
          </p:nvSpPr>
          <p:spPr>
            <a:xfrm>
              <a:off x="4047984" y="1662038"/>
              <a:ext cx="1560273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pic>
          <p:nvPicPr>
            <p:cNvPr id="376" name="pasted-image.png"/>
            <p:cNvPicPr/>
            <p:nvPr/>
          </p:nvPicPr>
          <p:blipFill>
            <a:blip r:embed="rId2">
              <a:extLst/>
            </a:blip>
            <a:srcRect l="37744" t="43508" r="50896" b="51989"/>
            <a:stretch>
              <a:fillRect/>
            </a:stretch>
          </p:blipFill>
          <p:spPr>
            <a:xfrm>
              <a:off x="4092009" y="2251568"/>
              <a:ext cx="586203" cy="3214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7" name="Shape 377"/>
            <p:cNvSpPr/>
            <p:nvPr/>
          </p:nvSpPr>
          <p:spPr>
            <a:xfrm>
              <a:off x="2910938" y="3469950"/>
              <a:ext cx="1560273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2050310" y="5417928"/>
              <a:ext cx="2166663" cy="32146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1058195" y="5315963"/>
              <a:ext cx="265950" cy="279401"/>
            </a:xfrm>
            <a:prstGeom prst="rect">
              <a:avLst/>
            </a:prstGeom>
            <a:solidFill>
              <a:srgbClr val="D4C6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1007395" y="5264411"/>
              <a:ext cx="265950" cy="279401"/>
            </a:xfrm>
            <a:prstGeom prst="rect">
              <a:avLst/>
            </a:prstGeom>
            <a:solidFill>
              <a:srgbClr val="D4C6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1096295" y="5277111"/>
              <a:ext cx="265950" cy="279401"/>
            </a:xfrm>
            <a:prstGeom prst="rect">
              <a:avLst/>
            </a:prstGeom>
            <a:solidFill>
              <a:srgbClr val="D4C6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1241226" y="5239011"/>
              <a:ext cx="265950" cy="279401"/>
            </a:xfrm>
            <a:prstGeom prst="rect">
              <a:avLst/>
            </a:prstGeom>
            <a:solidFill>
              <a:srgbClr val="D4C6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809966" y="5153852"/>
              <a:ext cx="762408" cy="449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4C6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1741867" y="5328663"/>
              <a:ext cx="265950" cy="279401"/>
            </a:xfrm>
            <a:prstGeom prst="rect">
              <a:avLst/>
            </a:prstGeom>
            <a:solidFill>
              <a:srgbClr val="C5C5C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1645768" y="5438962"/>
              <a:ext cx="265950" cy="279401"/>
            </a:xfrm>
            <a:prstGeom prst="rect">
              <a:avLst/>
            </a:prstGeom>
            <a:solidFill>
              <a:srgbClr val="C5C5C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1560603" y="5498247"/>
              <a:ext cx="265950" cy="279401"/>
            </a:xfrm>
            <a:prstGeom prst="rect">
              <a:avLst/>
            </a:prstGeom>
            <a:solidFill>
              <a:srgbClr val="C5C5C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2476339" y="5328663"/>
              <a:ext cx="441995" cy="2794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389" name="Shape 389"/>
          <p:cNvSpPr/>
          <p:nvPr/>
        </p:nvSpPr>
        <p:spPr>
          <a:xfrm>
            <a:off x="116584" y="4948158"/>
            <a:ext cx="7185907" cy="2832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just">
              <a:defRPr sz="1800"/>
            </a:pPr>
            <a:r>
              <a:rPr sz="3600" u="sng"/>
              <a:t>Dans le ballon se trouve</a:t>
            </a:r>
            <a:r>
              <a:rPr sz="3600"/>
              <a:t> : </a:t>
            </a:r>
            <a:endParaRPr sz="3600"/>
          </a:p>
          <a:p>
            <a:pPr lvl="0" marL="863600" indent="-228600" algn="just">
              <a:buSzPct val="100000"/>
              <a:buChar char="•"/>
              <a:defRPr sz="1800"/>
            </a:pPr>
            <a:r>
              <a:rPr sz="3600"/>
              <a:t>5g d’</a:t>
            </a:r>
            <a:r>
              <a:rPr b="1" sz="3600"/>
              <a:t>acide salicylique</a:t>
            </a:r>
            <a:endParaRPr sz="3600"/>
          </a:p>
          <a:p>
            <a:pPr lvl="0" marL="863600" indent="-228600" algn="just">
              <a:buSzPct val="100000"/>
              <a:buChar char="•"/>
              <a:defRPr sz="1800"/>
            </a:pPr>
            <a:r>
              <a:rPr sz="3600"/>
              <a:t>7mL d’</a:t>
            </a:r>
            <a:r>
              <a:rPr b="1" sz="3600"/>
              <a:t>anhydride éthanoïque</a:t>
            </a:r>
            <a:endParaRPr sz="3600"/>
          </a:p>
          <a:p>
            <a:pPr lvl="0" marL="863600" indent="-228600" algn="just">
              <a:buSzPct val="100000"/>
              <a:buChar char="•"/>
              <a:defRPr sz="1800"/>
            </a:pPr>
            <a:r>
              <a:rPr sz="3600"/>
              <a:t>quelques gouttes d’</a:t>
            </a:r>
            <a:r>
              <a:rPr b="1" sz="3600"/>
              <a:t>acide sulfurique</a:t>
            </a:r>
          </a:p>
        </p:txBody>
      </p:sp>
      <p:sp>
        <p:nvSpPr>
          <p:cNvPr id="390" name="Shape 390"/>
          <p:cNvSpPr/>
          <p:nvPr/>
        </p:nvSpPr>
        <p:spPr>
          <a:xfrm>
            <a:off x="9517896" y="9165635"/>
            <a:ext cx="318074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>
                <a:solidFill>
                  <a:srgbClr val="535353"/>
                </a:solidFill>
              </a:rPr>
              <a:t>Source : </a:t>
            </a:r>
            <a:r>
              <a:rPr>
                <a:solidFill>
                  <a:srgbClr val="535353"/>
                </a:solidFill>
                <a:hlinkClick r:id="rId3" invalidUrl="" action="" tgtFrame="" tooltip="" history="1" highlightClick="0" endSnd="0"/>
              </a:rPr>
              <a:t>http://physicus.free.fr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/>
        </p:nvSpPr>
        <p:spPr>
          <a:xfrm>
            <a:off x="524763" y="145226"/>
            <a:ext cx="11955273" cy="18415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I.3) Protocole et caractérisation du produit </a:t>
            </a:r>
          </a:p>
        </p:txBody>
      </p:sp>
      <p:sp>
        <p:nvSpPr>
          <p:cNvPr id="393" name="Shape 393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39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184" y="3609050"/>
            <a:ext cx="7006181" cy="4716025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Shape 395"/>
          <p:cNvSpPr/>
          <p:nvPr/>
        </p:nvSpPr>
        <p:spPr>
          <a:xfrm>
            <a:off x="232981" y="5236900"/>
            <a:ext cx="1560274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96" name="Shape 396"/>
          <p:cNvSpPr/>
          <p:nvPr/>
        </p:nvSpPr>
        <p:spPr>
          <a:xfrm>
            <a:off x="6491950" y="5108401"/>
            <a:ext cx="1560273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97" name="Shape 397"/>
          <p:cNvSpPr/>
          <p:nvPr/>
        </p:nvSpPr>
        <p:spPr>
          <a:xfrm flipH="1">
            <a:off x="6165519" y="3212070"/>
            <a:ext cx="956630" cy="956630"/>
          </a:xfrm>
          <a:prstGeom prst="line">
            <a:avLst/>
          </a:prstGeom>
          <a:ln w="25400">
            <a:solidFill>
              <a:srgbClr val="02519A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398" name="Shape 398"/>
          <p:cNvSpPr/>
          <p:nvPr/>
        </p:nvSpPr>
        <p:spPr>
          <a:xfrm>
            <a:off x="7120656" y="2147765"/>
            <a:ext cx="4242791" cy="2311401"/>
          </a:xfrm>
          <a:prstGeom prst="rect">
            <a:avLst/>
          </a:prstGeom>
          <a:ln w="25400">
            <a:solidFill>
              <a:srgbClr val="02519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Acide acétylsalicylique</a:t>
            </a:r>
            <a:endParaRPr sz="3600"/>
          </a:p>
          <a:p>
            <a:pPr lvl="0">
              <a:defRPr sz="1800"/>
            </a:pPr>
            <a:r>
              <a:rPr sz="3600"/>
              <a:t>+</a:t>
            </a:r>
            <a:endParaRPr sz="3600"/>
          </a:p>
          <a:p>
            <a:pPr lvl="0">
              <a:defRPr sz="1800"/>
            </a:pPr>
            <a:r>
              <a:rPr sz="3600"/>
              <a:t>Acide éthanoïque</a:t>
            </a:r>
          </a:p>
        </p:txBody>
      </p:sp>
      <p:sp>
        <p:nvSpPr>
          <p:cNvPr id="399" name="Shape 399"/>
          <p:cNvSpPr/>
          <p:nvPr/>
        </p:nvSpPr>
        <p:spPr>
          <a:xfrm flipH="1">
            <a:off x="4523404" y="6606764"/>
            <a:ext cx="843123" cy="1"/>
          </a:xfrm>
          <a:prstGeom prst="line">
            <a:avLst/>
          </a:prstGeom>
          <a:ln w="254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400" name="Shape 400"/>
          <p:cNvSpPr/>
          <p:nvPr/>
        </p:nvSpPr>
        <p:spPr>
          <a:xfrm>
            <a:off x="4164829" y="6602544"/>
            <a:ext cx="156027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>
                <a:latin typeface="ITF Devanagari"/>
                <a:ea typeface="ITF Devanagari"/>
                <a:cs typeface="ITF Devanagari"/>
                <a:sym typeface="ITF Devanagari"/>
              </a:defRPr>
            </a:lvl1pPr>
          </a:lstStyle>
          <a:p>
            <a:pPr lvl="0">
              <a:defRPr sz="1800"/>
            </a:pPr>
            <a:r>
              <a:rPr sz="2000"/>
              <a:t>Aspiration</a:t>
            </a:r>
          </a:p>
        </p:txBody>
      </p:sp>
      <p:sp>
        <p:nvSpPr>
          <p:cNvPr id="401" name="Shape 401"/>
          <p:cNvSpPr/>
          <p:nvPr/>
        </p:nvSpPr>
        <p:spPr>
          <a:xfrm flipH="1">
            <a:off x="6936445" y="7552848"/>
            <a:ext cx="843123" cy="1"/>
          </a:xfrm>
          <a:prstGeom prst="line">
            <a:avLst/>
          </a:prstGeom>
          <a:ln w="254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402" name="Shape 402"/>
          <p:cNvSpPr/>
          <p:nvPr/>
        </p:nvSpPr>
        <p:spPr>
          <a:xfrm>
            <a:off x="7710838" y="7318102"/>
            <a:ext cx="15602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>
                <a:latin typeface="ITF Devanagari"/>
                <a:ea typeface="ITF Devanagari"/>
                <a:cs typeface="ITF Devanagari"/>
                <a:sym typeface="ITF Devanagari"/>
              </a:defRPr>
            </a:lvl1pPr>
          </a:lstStyle>
          <a:p>
            <a:pPr lvl="0">
              <a:defRPr sz="1800"/>
            </a:pPr>
            <a:r>
              <a:rPr sz="2000"/>
              <a:t>Fiole à vide</a:t>
            </a:r>
          </a:p>
        </p:txBody>
      </p:sp>
      <p:sp>
        <p:nvSpPr>
          <p:cNvPr id="403" name="Shape 403"/>
          <p:cNvSpPr/>
          <p:nvPr/>
        </p:nvSpPr>
        <p:spPr>
          <a:xfrm flipH="1">
            <a:off x="6417975" y="5138308"/>
            <a:ext cx="843123" cy="1"/>
          </a:xfrm>
          <a:prstGeom prst="line">
            <a:avLst/>
          </a:prstGeom>
          <a:ln w="254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404" name="Shape 404"/>
          <p:cNvSpPr/>
          <p:nvPr/>
        </p:nvSpPr>
        <p:spPr>
          <a:xfrm>
            <a:off x="7299945" y="4909708"/>
            <a:ext cx="167694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>
                <a:latin typeface="ITF Devanagari"/>
                <a:ea typeface="ITF Devanagari"/>
                <a:cs typeface="ITF Devanagari"/>
                <a:sym typeface="ITF Devanagari"/>
              </a:defRPr>
            </a:lvl1pPr>
          </a:lstStyle>
          <a:p>
            <a:pPr lvl="0">
              <a:defRPr sz="1800"/>
            </a:pPr>
            <a:r>
              <a:rPr sz="2000"/>
              <a:t>Filtre Büchner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/>
        </p:nvSpPr>
        <p:spPr>
          <a:xfrm>
            <a:off x="524763" y="145226"/>
            <a:ext cx="11955273" cy="18415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I.3) Protocole et caractérisation du produit </a:t>
            </a:r>
          </a:p>
        </p:txBody>
      </p:sp>
      <p:sp>
        <p:nvSpPr>
          <p:cNvPr id="407" name="Shape 407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40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184" y="3609050"/>
            <a:ext cx="7006181" cy="4716025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Shape 409"/>
          <p:cNvSpPr/>
          <p:nvPr/>
        </p:nvSpPr>
        <p:spPr>
          <a:xfrm>
            <a:off x="232981" y="5236900"/>
            <a:ext cx="1560274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10" name="Shape 410"/>
          <p:cNvSpPr/>
          <p:nvPr/>
        </p:nvSpPr>
        <p:spPr>
          <a:xfrm>
            <a:off x="6491950" y="5108401"/>
            <a:ext cx="1560273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11" name="Shape 411"/>
          <p:cNvSpPr/>
          <p:nvPr/>
        </p:nvSpPr>
        <p:spPr>
          <a:xfrm flipH="1">
            <a:off x="6474807" y="3980877"/>
            <a:ext cx="1335308" cy="967767"/>
          </a:xfrm>
          <a:prstGeom prst="line">
            <a:avLst/>
          </a:prstGeom>
          <a:ln w="25400">
            <a:solidFill>
              <a:srgbClr val="02519A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412" name="Shape 412"/>
          <p:cNvSpPr/>
          <p:nvPr/>
        </p:nvSpPr>
        <p:spPr>
          <a:xfrm flipH="1">
            <a:off x="4523404" y="6606764"/>
            <a:ext cx="843123" cy="1"/>
          </a:xfrm>
          <a:prstGeom prst="line">
            <a:avLst/>
          </a:prstGeom>
          <a:ln w="254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413" name="Shape 413"/>
          <p:cNvSpPr/>
          <p:nvPr/>
        </p:nvSpPr>
        <p:spPr>
          <a:xfrm>
            <a:off x="4164829" y="6602544"/>
            <a:ext cx="156027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>
                <a:latin typeface="ITF Devanagari"/>
                <a:ea typeface="ITF Devanagari"/>
                <a:cs typeface="ITF Devanagari"/>
                <a:sym typeface="ITF Devanagari"/>
              </a:defRPr>
            </a:lvl1pPr>
          </a:lstStyle>
          <a:p>
            <a:pPr lvl="0">
              <a:defRPr sz="1800"/>
            </a:pPr>
            <a:r>
              <a:rPr sz="2000"/>
              <a:t>Aspiration</a:t>
            </a:r>
          </a:p>
        </p:txBody>
      </p:sp>
      <p:sp>
        <p:nvSpPr>
          <p:cNvPr id="414" name="Shape 414"/>
          <p:cNvSpPr/>
          <p:nvPr/>
        </p:nvSpPr>
        <p:spPr>
          <a:xfrm flipH="1">
            <a:off x="6936445" y="7552848"/>
            <a:ext cx="843123" cy="1"/>
          </a:xfrm>
          <a:prstGeom prst="line">
            <a:avLst/>
          </a:prstGeom>
          <a:ln w="254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415" name="Shape 415"/>
          <p:cNvSpPr/>
          <p:nvPr/>
        </p:nvSpPr>
        <p:spPr>
          <a:xfrm>
            <a:off x="7710838" y="7318102"/>
            <a:ext cx="15602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>
                <a:latin typeface="ITF Devanagari"/>
                <a:ea typeface="ITF Devanagari"/>
                <a:cs typeface="ITF Devanagari"/>
                <a:sym typeface="ITF Devanagari"/>
              </a:defRPr>
            </a:lvl1pPr>
          </a:lstStyle>
          <a:p>
            <a:pPr lvl="0">
              <a:defRPr sz="1800"/>
            </a:pPr>
            <a:r>
              <a:rPr sz="2000"/>
              <a:t>Fiole à vide</a:t>
            </a:r>
          </a:p>
        </p:txBody>
      </p:sp>
      <p:sp>
        <p:nvSpPr>
          <p:cNvPr id="416" name="Shape 416"/>
          <p:cNvSpPr/>
          <p:nvPr/>
        </p:nvSpPr>
        <p:spPr>
          <a:xfrm flipH="1">
            <a:off x="6417975" y="5138308"/>
            <a:ext cx="843123" cy="1"/>
          </a:xfrm>
          <a:prstGeom prst="line">
            <a:avLst/>
          </a:prstGeom>
          <a:ln w="254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417" name="Shape 417"/>
          <p:cNvSpPr/>
          <p:nvPr/>
        </p:nvSpPr>
        <p:spPr>
          <a:xfrm>
            <a:off x="7299945" y="4909708"/>
            <a:ext cx="167694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>
                <a:latin typeface="ITF Devanagari"/>
                <a:ea typeface="ITF Devanagari"/>
                <a:cs typeface="ITF Devanagari"/>
                <a:sym typeface="ITF Devanagari"/>
              </a:defRPr>
            </a:lvl1pPr>
          </a:lstStyle>
          <a:p>
            <a:pPr lvl="0">
              <a:defRPr sz="1800"/>
            </a:pPr>
            <a:r>
              <a:rPr sz="2000"/>
              <a:t>Filtre Büchner</a:t>
            </a:r>
          </a:p>
        </p:txBody>
      </p:sp>
      <p:sp>
        <p:nvSpPr>
          <p:cNvPr id="418" name="Shape 418"/>
          <p:cNvSpPr/>
          <p:nvPr/>
        </p:nvSpPr>
        <p:spPr>
          <a:xfrm>
            <a:off x="6010085" y="5005298"/>
            <a:ext cx="38101" cy="38101"/>
          </a:xfrm>
          <a:prstGeom prst="rect">
            <a:avLst/>
          </a:prstGeom>
          <a:solidFill>
            <a:srgbClr val="02519A"/>
          </a:solidFill>
          <a:ln w="25400">
            <a:solidFill>
              <a:srgbClr val="0365C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19" name="Shape 419"/>
          <p:cNvSpPr/>
          <p:nvPr/>
        </p:nvSpPr>
        <p:spPr>
          <a:xfrm>
            <a:off x="6263345" y="5005298"/>
            <a:ext cx="38101" cy="38101"/>
          </a:xfrm>
          <a:prstGeom prst="rect">
            <a:avLst/>
          </a:prstGeom>
          <a:solidFill>
            <a:srgbClr val="02519A"/>
          </a:solidFill>
          <a:ln w="25400">
            <a:solidFill>
              <a:srgbClr val="0365C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20" name="Shape 420"/>
          <p:cNvSpPr/>
          <p:nvPr/>
        </p:nvSpPr>
        <p:spPr>
          <a:xfrm>
            <a:off x="6094505" y="5005298"/>
            <a:ext cx="38101" cy="38101"/>
          </a:xfrm>
          <a:prstGeom prst="rect">
            <a:avLst/>
          </a:prstGeom>
          <a:solidFill>
            <a:srgbClr val="02519A"/>
          </a:solidFill>
          <a:ln w="25400">
            <a:solidFill>
              <a:srgbClr val="0365C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21" name="Shape 421"/>
          <p:cNvSpPr/>
          <p:nvPr/>
        </p:nvSpPr>
        <p:spPr>
          <a:xfrm>
            <a:off x="5925664" y="5005298"/>
            <a:ext cx="38101" cy="38101"/>
          </a:xfrm>
          <a:prstGeom prst="rect">
            <a:avLst/>
          </a:prstGeom>
          <a:solidFill>
            <a:srgbClr val="02519A"/>
          </a:solidFill>
          <a:ln w="25400">
            <a:solidFill>
              <a:srgbClr val="0365C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22" name="Shape 422"/>
          <p:cNvSpPr/>
          <p:nvPr/>
        </p:nvSpPr>
        <p:spPr>
          <a:xfrm>
            <a:off x="5797165" y="5005298"/>
            <a:ext cx="38101" cy="38101"/>
          </a:xfrm>
          <a:prstGeom prst="rect">
            <a:avLst/>
          </a:prstGeom>
          <a:solidFill>
            <a:srgbClr val="02519A"/>
          </a:solidFill>
          <a:ln w="25400">
            <a:solidFill>
              <a:srgbClr val="0365C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23" name="Shape 423"/>
          <p:cNvSpPr/>
          <p:nvPr/>
        </p:nvSpPr>
        <p:spPr>
          <a:xfrm>
            <a:off x="5265636" y="7773061"/>
            <a:ext cx="1526998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9A9A9"/>
          </a:solidFill>
          <a:ln w="25400">
            <a:solidFill>
              <a:srgbClr val="A9A9A9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24" name="Shape 424"/>
          <p:cNvSpPr/>
          <p:nvPr/>
        </p:nvSpPr>
        <p:spPr>
          <a:xfrm>
            <a:off x="7819915" y="3097284"/>
            <a:ext cx="4242791" cy="1219201"/>
          </a:xfrm>
          <a:prstGeom prst="rect">
            <a:avLst/>
          </a:prstGeom>
          <a:ln w="25400">
            <a:solidFill>
              <a:srgbClr val="02519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Acide acétylsalicylique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Capture d’écran 2021-05-09 à 10.51.42.png"/>
          <p:cNvPicPr/>
          <p:nvPr/>
        </p:nvPicPr>
        <p:blipFill>
          <a:blip r:embed="rId2">
            <a:extLst/>
          </a:blip>
          <a:srcRect l="12490" t="6670" r="10208" b="5555"/>
          <a:stretch>
            <a:fillRect/>
          </a:stretch>
        </p:blipFill>
        <p:spPr>
          <a:xfrm>
            <a:off x="413279" y="1507397"/>
            <a:ext cx="12575977" cy="8026070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Shape 427"/>
          <p:cNvSpPr/>
          <p:nvPr/>
        </p:nvSpPr>
        <p:spPr>
          <a:xfrm>
            <a:off x="991488" y="360375"/>
            <a:ext cx="11021823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II.2) Optimisation du rendement </a:t>
            </a:r>
          </a:p>
        </p:txBody>
      </p:sp>
      <p:sp>
        <p:nvSpPr>
          <p:cNvPr id="428" name="Shape 428"/>
          <p:cNvSpPr/>
          <p:nvPr>
            <p:ph type="sldNum" sz="quarter" idx="4294967295"/>
          </p:nvPr>
        </p:nvSpPr>
        <p:spPr>
          <a:xfrm>
            <a:off x="12613165" y="9351902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29" name="Shape 429"/>
          <p:cNvSpPr/>
          <p:nvPr/>
        </p:nvSpPr>
        <p:spPr>
          <a:xfrm>
            <a:off x="333937" y="1790699"/>
            <a:ext cx="2718793" cy="685801"/>
          </a:xfrm>
          <a:prstGeom prst="rect">
            <a:avLst/>
          </a:prstGeom>
          <a:ln w="38100">
            <a:solidFill>
              <a:srgbClr val="A7A7A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Dean-Stark :</a:t>
            </a:r>
          </a:p>
        </p:txBody>
      </p:sp>
      <p:sp>
        <p:nvSpPr>
          <p:cNvPr id="430" name="Shape 430"/>
          <p:cNvSpPr/>
          <p:nvPr/>
        </p:nvSpPr>
        <p:spPr>
          <a:xfrm>
            <a:off x="9382781" y="9301102"/>
            <a:ext cx="273977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>
                <a:solidFill>
                  <a:srgbClr val="A7A7A7"/>
                </a:solidFill>
              </a:rPr>
              <a:t>Source : </a:t>
            </a:r>
            <a:r>
              <a:rPr>
                <a:solidFill>
                  <a:srgbClr val="A7A7A7"/>
                </a:solidFill>
                <a:hlinkClick r:id="rId3" invalidUrl="" action="" tgtFrame="" tooltip="" history="1" highlightClick="0" endSnd="0"/>
              </a:rPr>
              <a:t>mediachimie.org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/>
        </p:nvSpPr>
        <p:spPr>
          <a:xfrm>
            <a:off x="2409951" y="360375"/>
            <a:ext cx="818489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III) Choix d’un protocole</a:t>
            </a:r>
          </a:p>
        </p:txBody>
      </p:sp>
      <p:sp>
        <p:nvSpPr>
          <p:cNvPr id="433" name="Shape 433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434" name="pasted-image.png"/>
          <p:cNvPicPr/>
          <p:nvPr/>
        </p:nvPicPr>
        <p:blipFill>
          <a:blip r:embed="rId2">
            <a:extLst/>
          </a:blip>
          <a:srcRect l="5640" t="6143" r="2891" b="51113"/>
          <a:stretch>
            <a:fillRect/>
          </a:stretch>
        </p:blipFill>
        <p:spPr>
          <a:xfrm>
            <a:off x="653141" y="2264253"/>
            <a:ext cx="11572268" cy="3044886"/>
          </a:xfrm>
          <a:prstGeom prst="rect">
            <a:avLst/>
          </a:prstGeom>
          <a:ln w="12700">
            <a:miter lim="400000"/>
          </a:ln>
        </p:spPr>
      </p:pic>
      <p:sp>
        <p:nvSpPr>
          <p:cNvPr id="435" name="Shape 435"/>
          <p:cNvSpPr/>
          <p:nvPr/>
        </p:nvSpPr>
        <p:spPr>
          <a:xfrm>
            <a:off x="668325" y="2250189"/>
            <a:ext cx="11668150" cy="3216235"/>
          </a:xfrm>
          <a:prstGeom prst="rect">
            <a:avLst/>
          </a:prstGeom>
          <a:ln w="50800">
            <a:solidFill>
              <a:srgbClr val="008F0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36" name="Shape 436"/>
          <p:cNvSpPr/>
          <p:nvPr/>
        </p:nvSpPr>
        <p:spPr>
          <a:xfrm>
            <a:off x="646203" y="1705192"/>
            <a:ext cx="335823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8F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F00"/>
                </a:solidFill>
              </a:rPr>
              <a:t>PROTOCOLE 1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/>
        </p:nvSpPr>
        <p:spPr>
          <a:xfrm>
            <a:off x="2409951" y="360375"/>
            <a:ext cx="818489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III) Choix d’un protocole</a:t>
            </a:r>
          </a:p>
        </p:txBody>
      </p:sp>
      <p:pic>
        <p:nvPicPr>
          <p:cNvPr id="439" name="pasted-image.png"/>
          <p:cNvPicPr/>
          <p:nvPr/>
        </p:nvPicPr>
        <p:blipFill>
          <a:blip r:embed="rId2">
            <a:extLst/>
          </a:blip>
          <a:srcRect l="5676" t="56785" r="3045" b="3138"/>
          <a:stretch>
            <a:fillRect/>
          </a:stretch>
        </p:blipFill>
        <p:spPr>
          <a:xfrm>
            <a:off x="728265" y="6182504"/>
            <a:ext cx="11548209" cy="2854890"/>
          </a:xfrm>
          <a:prstGeom prst="rect">
            <a:avLst/>
          </a:prstGeom>
          <a:ln w="12700">
            <a:miter lim="400000"/>
          </a:ln>
        </p:spPr>
      </p:pic>
      <p:sp>
        <p:nvSpPr>
          <p:cNvPr id="440" name="Shape 440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441" name="pasted-image.png"/>
          <p:cNvPicPr/>
          <p:nvPr/>
        </p:nvPicPr>
        <p:blipFill>
          <a:blip r:embed="rId2">
            <a:extLst/>
          </a:blip>
          <a:srcRect l="5640" t="6143" r="2891" b="51113"/>
          <a:stretch>
            <a:fillRect/>
          </a:stretch>
        </p:blipFill>
        <p:spPr>
          <a:xfrm>
            <a:off x="653141" y="2264253"/>
            <a:ext cx="11572268" cy="3044886"/>
          </a:xfrm>
          <a:prstGeom prst="rect">
            <a:avLst/>
          </a:prstGeom>
          <a:ln w="12700">
            <a:miter lim="400000"/>
          </a:ln>
        </p:spPr>
      </p:pic>
      <p:sp>
        <p:nvSpPr>
          <p:cNvPr id="442" name="Shape 442"/>
          <p:cNvSpPr/>
          <p:nvPr/>
        </p:nvSpPr>
        <p:spPr>
          <a:xfrm>
            <a:off x="668325" y="2250189"/>
            <a:ext cx="11668150" cy="3216235"/>
          </a:xfrm>
          <a:prstGeom prst="rect">
            <a:avLst/>
          </a:prstGeom>
          <a:ln w="50800">
            <a:solidFill>
              <a:srgbClr val="008F0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43" name="Shape 443"/>
          <p:cNvSpPr/>
          <p:nvPr/>
        </p:nvSpPr>
        <p:spPr>
          <a:xfrm>
            <a:off x="646203" y="1705192"/>
            <a:ext cx="335823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8F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F00"/>
                </a:solidFill>
              </a:rPr>
              <a:t>PROTOCOLE 1</a:t>
            </a:r>
          </a:p>
        </p:txBody>
      </p:sp>
      <p:sp>
        <p:nvSpPr>
          <p:cNvPr id="444" name="Shape 444"/>
          <p:cNvSpPr/>
          <p:nvPr/>
        </p:nvSpPr>
        <p:spPr>
          <a:xfrm>
            <a:off x="668325" y="5928590"/>
            <a:ext cx="11668150" cy="3216235"/>
          </a:xfrm>
          <a:prstGeom prst="rect">
            <a:avLst/>
          </a:prstGeom>
          <a:ln w="50800">
            <a:solidFill>
              <a:srgbClr val="942193"/>
            </a:solidFill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942193"/>
                </a:solidFill>
              </a:defRPr>
            </a:pPr>
          </a:p>
        </p:txBody>
      </p:sp>
      <p:sp>
        <p:nvSpPr>
          <p:cNvPr id="445" name="Shape 445"/>
          <p:cNvSpPr/>
          <p:nvPr/>
        </p:nvSpPr>
        <p:spPr>
          <a:xfrm>
            <a:off x="646203" y="5383593"/>
            <a:ext cx="335823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421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42193"/>
                </a:solidFill>
              </a:rPr>
              <a:t>PROTOCOLE 2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8283" y="3159007"/>
            <a:ext cx="12988234" cy="3696895"/>
          </a:xfrm>
          <a:prstGeom prst="rect">
            <a:avLst/>
          </a:prstGeom>
          <a:solidFill>
            <a:srgbClr val="FFFFFF"/>
          </a:solidFill>
          <a:ln w="25400">
            <a:solidFill>
              <a:srgbClr val="A7A7A7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58" name="Shape 58"/>
          <p:cNvSpPr/>
          <p:nvPr/>
        </p:nvSpPr>
        <p:spPr>
          <a:xfrm>
            <a:off x="1724913" y="360375"/>
            <a:ext cx="9554973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I.1) Synthèse d’une espèce </a:t>
            </a:r>
          </a:p>
        </p:txBody>
      </p:sp>
      <p:grpSp>
        <p:nvGrpSpPr>
          <p:cNvPr id="66" name="Group 66"/>
          <p:cNvGrpSpPr/>
          <p:nvPr/>
        </p:nvGrpSpPr>
        <p:grpSpPr>
          <a:xfrm>
            <a:off x="0" y="3015652"/>
            <a:ext cx="13004801" cy="3722296"/>
            <a:chOff x="0" y="0"/>
            <a:chExt cx="13004800" cy="3722294"/>
          </a:xfrm>
        </p:grpSpPr>
        <p:sp>
          <p:nvSpPr>
            <p:cNvPr id="59" name="Shape 59"/>
            <p:cNvSpPr/>
            <p:nvPr/>
          </p:nvSpPr>
          <p:spPr>
            <a:xfrm>
              <a:off x="4061873" y="241255"/>
              <a:ext cx="1501747" cy="56248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7158585" y="3290494"/>
              <a:ext cx="2878697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 lvl="0">
                <a:defRPr sz="1800"/>
              </a:pPr>
              <a:r>
                <a:rPr sz="2200"/>
                <a:t>acide acétylsalicylique</a:t>
              </a:r>
            </a:p>
          </p:txBody>
        </p:sp>
        <p:sp>
          <p:nvSpPr>
            <p:cNvPr id="61" name="Shape 61"/>
            <p:cNvSpPr/>
            <p:nvPr/>
          </p:nvSpPr>
          <p:spPr>
            <a:xfrm>
              <a:off x="3480144" y="3290494"/>
              <a:ext cx="2817442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 lvl="0">
                <a:defRPr sz="1800"/>
              </a:pPr>
              <a:r>
                <a:rPr sz="2200"/>
                <a:t>anhydride éthanoïque</a:t>
              </a:r>
            </a:p>
          </p:txBody>
        </p:sp>
        <p:sp>
          <p:nvSpPr>
            <p:cNvPr id="62" name="Shape 62"/>
            <p:cNvSpPr/>
            <p:nvPr/>
          </p:nvSpPr>
          <p:spPr>
            <a:xfrm>
              <a:off x="10675879" y="3290494"/>
              <a:ext cx="2258232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 lvl="0">
                <a:defRPr sz="1800"/>
              </a:pPr>
              <a:r>
                <a:rPr sz="2200"/>
                <a:t>acide éthanoïque</a:t>
              </a:r>
            </a:p>
          </p:txBody>
        </p:sp>
        <p:pic>
          <p:nvPicPr>
            <p:cNvPr id="63" name="pasted-image.ti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3004800" cy="3383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" name="image4.png"/>
            <p:cNvPicPr/>
            <p:nvPr/>
          </p:nvPicPr>
          <p:blipFill>
            <a:blip r:embed="rId3">
              <a:extLst/>
            </a:blip>
            <a:srcRect l="0" t="0" r="79892" b="0"/>
            <a:stretch>
              <a:fillRect/>
            </a:stretch>
          </p:blipFill>
          <p:spPr>
            <a:xfrm>
              <a:off x="6399996" y="1131231"/>
              <a:ext cx="462032" cy="4318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5" name="Shape 65"/>
            <p:cNvSpPr/>
            <p:nvPr/>
          </p:nvSpPr>
          <p:spPr>
            <a:xfrm>
              <a:off x="470327" y="3290494"/>
              <a:ext cx="214881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 lvl="0">
                <a:defRPr sz="1800"/>
              </a:pPr>
              <a:r>
                <a:rPr sz="2200"/>
                <a:t>acide salicylique</a:t>
              </a:r>
            </a:p>
          </p:txBody>
        </p:sp>
      </p:grpSp>
      <p:sp>
        <p:nvSpPr>
          <p:cNvPr id="67" name="Shape 67"/>
          <p:cNvSpPr/>
          <p:nvPr/>
        </p:nvSpPr>
        <p:spPr>
          <a:xfrm>
            <a:off x="6122327" y="4597404"/>
            <a:ext cx="1015073" cy="1"/>
          </a:xfrm>
          <a:prstGeom prst="line">
            <a:avLst/>
          </a:prstGeom>
          <a:ln w="254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68" name="Shape 68"/>
          <p:cNvSpPr/>
          <p:nvPr/>
        </p:nvSpPr>
        <p:spPr>
          <a:xfrm>
            <a:off x="6090163" y="4684809"/>
            <a:ext cx="1015073" cy="1"/>
          </a:xfrm>
          <a:prstGeom prst="line">
            <a:avLst/>
          </a:prstGeom>
          <a:ln w="25400">
            <a:solidFill/>
            <a:head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69" name="Shape 69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4816728" y="360375"/>
            <a:ext cx="3371343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III.1) Coût</a:t>
            </a:r>
          </a:p>
        </p:txBody>
      </p:sp>
      <p:sp>
        <p:nvSpPr>
          <p:cNvPr id="448" name="Shape 448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graphicFrame>
        <p:nvGraphicFramePr>
          <p:cNvPr id="449" name="Table 449"/>
          <p:cNvGraphicFramePr/>
          <p:nvPr/>
        </p:nvGraphicFramePr>
        <p:xfrm>
          <a:off x="1190211" y="1800481"/>
          <a:ext cx="10641304" cy="234221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541459"/>
                <a:gridCol w="3541459"/>
                <a:gridCol w="3541459"/>
              </a:tblGrid>
              <a:tr h="381000">
                <a:tc gridSpan="3"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100">
                          <a:solidFill>
                            <a:srgbClr val="008F00"/>
                          </a:solidFill>
                          <a:sym typeface="Helvetica"/>
                        </a:rPr>
                        <a:t>PROTOCOLE 1</a:t>
                      </a:r>
                    </a:p>
                  </a:txBody>
                  <a:tcPr marL="63500" marR="63500" marT="63500" marB="63500" anchor="ctr" anchorCtr="0" horzOverflow="overflow">
                    <a:lnR w="12700">
                      <a:miter lim="400000"/>
                    </a:lnR>
                    <a:lnB w="12700">
                      <a:solidFill>
                        <a:srgbClr val="008F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100">
                          <a:solidFill>
                            <a:srgbClr val="FFFFFF"/>
                          </a:solidFill>
                          <a:sym typeface="Helvetica"/>
                        </a:rPr>
                        <a:t>Espèce 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008F00"/>
                      </a:solidFill>
                    </a:lnL>
                    <a:lnR w="12700">
                      <a:solidFill>
                        <a:srgbClr val="008F00"/>
                      </a:solidFill>
                    </a:lnR>
                    <a:lnT w="12700">
                      <a:solidFill>
                        <a:srgbClr val="008F00"/>
                      </a:solidFill>
                    </a:lnT>
                    <a:lnB w="12700">
                      <a:solidFill>
                        <a:srgbClr val="008F00"/>
                      </a:solidFill>
                    </a:lnB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100">
                          <a:solidFill>
                            <a:srgbClr val="FFFFFF"/>
                          </a:solidFill>
                          <a:sym typeface="Helvetica"/>
                        </a:rPr>
                        <a:t>Quantité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008F00"/>
                      </a:solidFill>
                    </a:lnL>
                    <a:lnR w="12700">
                      <a:solidFill>
                        <a:srgbClr val="008F00"/>
                      </a:solidFill>
                    </a:lnR>
                    <a:lnT w="12700">
                      <a:solidFill>
                        <a:srgbClr val="008F00"/>
                      </a:solidFill>
                    </a:lnT>
                    <a:lnB w="12700">
                      <a:solidFill>
                        <a:srgbClr val="008F00"/>
                      </a:solidFill>
                    </a:lnB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100">
                          <a:solidFill>
                            <a:srgbClr val="FFFFFF"/>
                          </a:solidFill>
                          <a:sym typeface="Helvetica"/>
                        </a:rPr>
                        <a:t>Coût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008F00"/>
                      </a:solidFill>
                    </a:lnL>
                    <a:lnR w="12700">
                      <a:solidFill>
                        <a:srgbClr val="008F00"/>
                      </a:solidFill>
                    </a:lnR>
                    <a:lnT w="12700">
                      <a:solidFill>
                        <a:srgbClr val="008F00"/>
                      </a:solidFill>
                    </a:lnT>
                    <a:lnB w="12700">
                      <a:solidFill>
                        <a:srgbClr val="008F00"/>
                      </a:solidFill>
                    </a:lnB>
                    <a:solidFill>
                      <a:srgbClr val="008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100">
                          <a:sym typeface="Helvetica"/>
                        </a:rPr>
                        <a:t>Acide salicylique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008F00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rgbClr val="008F00"/>
                      </a:solidFill>
                    </a:lnT>
                    <a:lnB w="12700">
                      <a:solidFill>
                        <a:srgbClr val="008F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100">
                          <a:sym typeface="Helvetica"/>
                        </a:rPr>
                        <a:t>5g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8F00"/>
                      </a:solidFill>
                    </a:lnT>
                    <a:lnB w="12700">
                      <a:solidFill>
                        <a:srgbClr val="008F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100">
                          <a:sym typeface="Helvetica"/>
                        </a:rPr>
                        <a:t>22€/kg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8F00"/>
                      </a:solidFill>
                    </a:lnR>
                    <a:lnT w="12700">
                      <a:solidFill>
                        <a:srgbClr val="008F00"/>
                      </a:solidFill>
                    </a:lnT>
                    <a:lnB w="12700">
                      <a:solidFill>
                        <a:srgbClr val="008F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100">
                          <a:sym typeface="Helvetica"/>
                        </a:rPr>
                        <a:t>Anhydride éthanoïque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008F00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rgbClr val="008F00"/>
                      </a:solidFill>
                    </a:lnT>
                    <a:lnB w="12700">
                      <a:solidFill>
                        <a:srgbClr val="008F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100">
                          <a:sym typeface="Helvetica"/>
                        </a:rPr>
                        <a:t>7mL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8F00"/>
                      </a:solidFill>
                    </a:lnT>
                    <a:lnB w="12700">
                      <a:solidFill>
                        <a:srgbClr val="008F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100">
                          <a:sym typeface="Helvetica"/>
                        </a:rPr>
                        <a:t>15€/L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8F00"/>
                      </a:solidFill>
                    </a:lnR>
                    <a:lnT w="12700">
                      <a:solidFill>
                        <a:srgbClr val="008F00"/>
                      </a:solidFill>
                    </a:lnT>
                    <a:lnB w="12700">
                      <a:solidFill>
                        <a:srgbClr val="008F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8560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100">
                          <a:sym typeface="Helvetica"/>
                        </a:rPr>
                        <a:t>Acide sulfurique concentré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008F00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rgbClr val="008F00"/>
                      </a:solidFill>
                    </a:lnT>
                    <a:lnB w="50800">
                      <a:solidFill>
                        <a:srgbClr val="008F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100">
                          <a:sym typeface="Helvetica"/>
                        </a:rPr>
                        <a:t>2 gouttes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8F00"/>
                      </a:solidFill>
                    </a:lnT>
                    <a:lnB w="50800">
                      <a:solidFill>
                        <a:srgbClr val="008F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100">
                          <a:sym typeface="Helvetica"/>
                        </a:rPr>
                        <a:t>15€/L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8F00"/>
                      </a:solidFill>
                    </a:lnR>
                    <a:lnT w="12700">
                      <a:solidFill>
                        <a:srgbClr val="008F00"/>
                      </a:solidFill>
                    </a:lnT>
                    <a:lnB w="50800">
                      <a:solidFill>
                        <a:srgbClr val="008F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06949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100">
                          <a:sym typeface="Helvetica"/>
                        </a:rPr>
                        <a:t>Aspirine</a:t>
                      </a:r>
                    </a:p>
                  </a:txBody>
                  <a:tcPr marL="63500" marR="63500" marT="63500" marB="63500" anchor="ctr" anchorCtr="0" horzOverflow="overflow">
                    <a:lnL w="50800">
                      <a:solidFill>
                        <a:srgbClr val="008F00"/>
                      </a:solidFill>
                    </a:lnL>
                    <a:lnR w="12700">
                      <a:miter lim="400000"/>
                    </a:lnR>
                    <a:lnT w="50800">
                      <a:solidFill>
                        <a:srgbClr val="008F00"/>
                      </a:solidFill>
                    </a:lnT>
                    <a:lnB w="50800">
                      <a:solidFill>
                        <a:srgbClr val="008F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100">
                          <a:sym typeface="Helvetica"/>
                        </a:rPr>
                        <a:t>5g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50800">
                      <a:solidFill>
                        <a:srgbClr val="008F00"/>
                      </a:solidFill>
                    </a:lnT>
                    <a:lnB w="50800">
                      <a:solidFill>
                        <a:srgbClr val="008F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100">
                          <a:sym typeface="Helvetica"/>
                        </a:rPr>
                        <a:t>43€/kg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50800">
                      <a:solidFill>
                        <a:srgbClr val="008F00"/>
                      </a:solidFill>
                    </a:lnR>
                    <a:lnT w="50800">
                      <a:solidFill>
                        <a:srgbClr val="008F00"/>
                      </a:solidFill>
                    </a:lnT>
                    <a:lnB w="50800">
                      <a:solidFill>
                        <a:srgbClr val="008F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0" name="Table 450"/>
          <p:cNvGraphicFramePr/>
          <p:nvPr/>
        </p:nvGraphicFramePr>
        <p:xfrm>
          <a:off x="1196561" y="5057138"/>
          <a:ext cx="10628604" cy="327025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537225"/>
                <a:gridCol w="3537225"/>
                <a:gridCol w="3537225"/>
              </a:tblGrid>
              <a:tr h="457200">
                <a:tc gridSpan="3"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100">
                          <a:solidFill>
                            <a:srgbClr val="942193"/>
                          </a:solidFill>
                          <a:sym typeface="Helvetica"/>
                        </a:rPr>
                        <a:t>PROTOCOLE 2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100">
                          <a:solidFill>
                            <a:srgbClr val="FFFFFF"/>
                          </a:solidFill>
                          <a:sym typeface="Helvetica"/>
                        </a:rPr>
                        <a:t>Espèce 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942193"/>
                      </a:solidFill>
                    </a:lnL>
                    <a:lnR w="12700">
                      <a:solidFill>
                        <a:srgbClr val="942193"/>
                      </a:solidFill>
                    </a:lnR>
                    <a:lnB w="12700">
                      <a:solidFill>
                        <a:srgbClr val="942193"/>
                      </a:solidFill>
                    </a:lnB>
                    <a:solidFill>
                      <a:srgbClr val="942193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100">
                          <a:solidFill>
                            <a:srgbClr val="FFFFFF"/>
                          </a:solidFill>
                          <a:sym typeface="Helvetica"/>
                        </a:rPr>
                        <a:t>Quantité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942193"/>
                      </a:solidFill>
                    </a:lnL>
                    <a:lnR w="12700">
                      <a:solidFill>
                        <a:srgbClr val="942193"/>
                      </a:solidFill>
                    </a:lnR>
                    <a:lnB w="12700">
                      <a:solidFill>
                        <a:srgbClr val="942193"/>
                      </a:solidFill>
                    </a:lnB>
                    <a:solidFill>
                      <a:srgbClr val="942193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100">
                          <a:solidFill>
                            <a:srgbClr val="FFFFFF"/>
                          </a:solidFill>
                          <a:sym typeface="Helvetica"/>
                        </a:rPr>
                        <a:t>Coût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942193"/>
                      </a:solidFill>
                    </a:lnL>
                    <a:lnR w="12700">
                      <a:solidFill>
                        <a:srgbClr val="942193"/>
                      </a:solidFill>
                    </a:lnR>
                    <a:lnB w="12700">
                      <a:solidFill>
                        <a:srgbClr val="942193"/>
                      </a:solidFill>
                    </a:lnB>
                    <a:solidFill>
                      <a:srgbClr val="942193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100">
                          <a:sym typeface="Helvetica"/>
                        </a:rPr>
                        <a:t>Acide salicylique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942193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rgbClr val="942193"/>
                      </a:solidFill>
                    </a:lnT>
                    <a:lnB w="12700">
                      <a:solidFill>
                        <a:srgbClr val="94219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100">
                          <a:sym typeface="Helvetica"/>
                        </a:rPr>
                        <a:t>5g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2193"/>
                      </a:solidFill>
                    </a:lnT>
                    <a:lnB w="12700">
                      <a:solidFill>
                        <a:srgbClr val="94219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100">
                          <a:sym typeface="Helvetica"/>
                        </a:rPr>
                        <a:t>22€/kg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942193"/>
                      </a:solidFill>
                    </a:lnR>
                    <a:lnT w="12700">
                      <a:solidFill>
                        <a:srgbClr val="942193"/>
                      </a:solidFill>
                    </a:lnT>
                    <a:lnB w="12700">
                      <a:solidFill>
                        <a:srgbClr val="942193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100">
                          <a:sym typeface="Helvetica"/>
                        </a:rPr>
                        <a:t>Chlorure d’étanoyle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942193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rgbClr val="942193"/>
                      </a:solidFill>
                    </a:lnT>
                    <a:lnB w="12700">
                      <a:solidFill>
                        <a:srgbClr val="94219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100">
                          <a:sym typeface="Helvetica"/>
                        </a:rPr>
                        <a:t>3mL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2193"/>
                      </a:solidFill>
                    </a:lnT>
                    <a:lnB w="12700">
                      <a:solidFill>
                        <a:srgbClr val="94219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100">
                          <a:sym typeface="Helvetica"/>
                        </a:rPr>
                        <a:t>37€/L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942193"/>
                      </a:solidFill>
                    </a:lnR>
                    <a:lnT w="12700">
                      <a:solidFill>
                        <a:srgbClr val="942193"/>
                      </a:solidFill>
                    </a:lnT>
                    <a:lnB w="12700">
                      <a:solidFill>
                        <a:srgbClr val="942193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100">
                          <a:sym typeface="Helvetica"/>
                        </a:rPr>
                        <a:t>Triéthylamine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942193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rgbClr val="942193"/>
                      </a:solidFill>
                    </a:lnT>
                    <a:lnB w="12700">
                      <a:solidFill>
                        <a:srgbClr val="94219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100">
                          <a:sym typeface="Helvetica"/>
                        </a:rPr>
                        <a:t>10mL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2193"/>
                      </a:solidFill>
                    </a:lnT>
                    <a:lnB w="12700">
                      <a:solidFill>
                        <a:srgbClr val="94219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100">
                          <a:sym typeface="Helvetica"/>
                        </a:rPr>
                        <a:t>30€/L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942193"/>
                      </a:solidFill>
                    </a:lnR>
                    <a:lnT w="12700">
                      <a:solidFill>
                        <a:srgbClr val="942193"/>
                      </a:solidFill>
                    </a:lnT>
                    <a:lnB w="12700">
                      <a:solidFill>
                        <a:srgbClr val="942193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100">
                          <a:sym typeface="Helvetica"/>
                        </a:rPr>
                        <a:t>Dichlorométhane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942193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rgbClr val="942193"/>
                      </a:solidFill>
                    </a:lnT>
                    <a:lnB w="50800">
                      <a:solidFill>
                        <a:srgbClr val="94219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100">
                          <a:sym typeface="Helvetica"/>
                        </a:rPr>
                        <a:t>145mL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2193"/>
                      </a:solidFill>
                    </a:lnT>
                    <a:lnB w="50800">
                      <a:solidFill>
                        <a:srgbClr val="94219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100">
                          <a:sym typeface="Helvetica"/>
                        </a:rPr>
                        <a:t>7€/L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942193"/>
                      </a:solidFill>
                    </a:lnR>
                    <a:lnT w="12700">
                      <a:solidFill>
                        <a:srgbClr val="942193"/>
                      </a:solidFill>
                    </a:lnT>
                    <a:lnB w="50800">
                      <a:solidFill>
                        <a:srgbClr val="942193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100">
                          <a:sym typeface="Helvetica"/>
                        </a:rPr>
                        <a:t>Aspirine</a:t>
                      </a:r>
                    </a:p>
                  </a:txBody>
                  <a:tcPr marL="63500" marR="63500" marT="63500" marB="63500" anchor="ctr" anchorCtr="0" horzOverflow="overflow">
                    <a:lnL w="50800">
                      <a:solidFill>
                        <a:srgbClr val="942193"/>
                      </a:solidFill>
                    </a:lnL>
                    <a:lnR w="12700">
                      <a:miter lim="400000"/>
                    </a:lnR>
                    <a:lnT w="50800">
                      <a:solidFill>
                        <a:srgbClr val="942193"/>
                      </a:solidFill>
                    </a:lnT>
                    <a:lnB w="50800">
                      <a:solidFill>
                        <a:srgbClr val="94219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100">
                          <a:sym typeface="Helvetica"/>
                        </a:rPr>
                        <a:t>6,5g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50800">
                      <a:solidFill>
                        <a:srgbClr val="942193"/>
                      </a:solidFill>
                    </a:lnT>
                    <a:lnB w="50800">
                      <a:solidFill>
                        <a:srgbClr val="94219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100">
                          <a:sym typeface="Helvetica"/>
                        </a:rPr>
                        <a:t>237€/kg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50800">
                      <a:solidFill>
                        <a:srgbClr val="942193"/>
                      </a:solidFill>
                    </a:lnR>
                    <a:lnT w="50800">
                      <a:solidFill>
                        <a:srgbClr val="942193"/>
                      </a:solidFill>
                    </a:lnT>
                    <a:lnB w="50800">
                      <a:solidFill>
                        <a:srgbClr val="942193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2" name="Table 452"/>
          <p:cNvGraphicFramePr/>
          <p:nvPr/>
        </p:nvGraphicFramePr>
        <p:xfrm>
          <a:off x="6147394" y="1859623"/>
          <a:ext cx="6781746" cy="682434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268066"/>
                <a:gridCol w="1606361"/>
                <a:gridCol w="2890389"/>
              </a:tblGrid>
              <a:tr h="341059">
                <a:tc gridSpan="3"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100">
                          <a:solidFill>
                            <a:srgbClr val="942193"/>
                          </a:solidFill>
                          <a:sym typeface="Helvetica"/>
                        </a:rPr>
                        <a:t>PROTOCOLE 2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40651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100">
                          <a:solidFill>
                            <a:srgbClr val="FFFFFF"/>
                          </a:solidFill>
                          <a:sym typeface="Helvetica"/>
                        </a:rPr>
                        <a:t>Espèce 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942193"/>
                      </a:solidFill>
                    </a:lnL>
                    <a:lnR w="12700">
                      <a:solidFill>
                        <a:srgbClr val="942193"/>
                      </a:solidFill>
                    </a:lnR>
                    <a:lnB w="12700">
                      <a:solidFill>
                        <a:srgbClr val="942193"/>
                      </a:solidFill>
                    </a:lnB>
                    <a:solidFill>
                      <a:srgbClr val="942193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100">
                          <a:solidFill>
                            <a:srgbClr val="FFFFFF"/>
                          </a:solidFill>
                          <a:sym typeface="Helvetica"/>
                        </a:rPr>
                        <a:t>Rôle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942193"/>
                      </a:solidFill>
                    </a:lnL>
                    <a:lnR w="12700">
                      <a:solidFill>
                        <a:srgbClr val="942193"/>
                      </a:solidFill>
                    </a:lnR>
                    <a:lnB w="12700">
                      <a:solidFill>
                        <a:srgbClr val="942193"/>
                      </a:solidFill>
                    </a:lnB>
                    <a:solidFill>
                      <a:srgbClr val="942193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100">
                          <a:solidFill>
                            <a:srgbClr val="FFFFFF"/>
                          </a:solidFill>
                          <a:sym typeface="Helvetica"/>
                        </a:rPr>
                        <a:t>Précautions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942193"/>
                      </a:solidFill>
                    </a:lnL>
                    <a:lnR w="12700">
                      <a:solidFill>
                        <a:srgbClr val="942193"/>
                      </a:solidFill>
                    </a:lnR>
                    <a:lnB w="12700">
                      <a:solidFill>
                        <a:srgbClr val="942193"/>
                      </a:solidFill>
                    </a:lnB>
                    <a:solidFill>
                      <a:srgbClr val="942193"/>
                    </a:solidFill>
                  </a:tcPr>
                </a:tc>
              </a:tr>
              <a:tr h="1280620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100">
                          <a:sym typeface="Helvetica"/>
                        </a:rPr>
                        <a:t>Acide salicylique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942193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rgbClr val="942193"/>
                      </a:solidFill>
                    </a:lnT>
                    <a:lnB w="12700">
                      <a:solidFill>
                        <a:srgbClr val="94219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100">
                          <a:solidFill>
                            <a:srgbClr val="942193"/>
                          </a:solidFill>
                          <a:sym typeface="Helvetica"/>
                        </a:rPr>
                        <a:t>REACTIF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2193"/>
                      </a:solidFill>
                    </a:lnT>
                    <a:lnB w="12700">
                      <a:solidFill>
                        <a:srgbClr val="94219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2100">
                          <a:sym typeface="Helvetica"/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942193"/>
                      </a:solidFill>
                    </a:lnR>
                    <a:lnT w="12700">
                      <a:solidFill>
                        <a:srgbClr val="942193"/>
                      </a:solidFill>
                    </a:lnT>
                    <a:lnB w="12700">
                      <a:solidFill>
                        <a:srgbClr val="942193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414515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100">
                          <a:sym typeface="Helvetica"/>
                        </a:rPr>
                        <a:t>Chlorure d’étanoyle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942193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rgbClr val="942193"/>
                      </a:solidFill>
                    </a:lnT>
                    <a:lnB w="12700">
                      <a:solidFill>
                        <a:srgbClr val="94219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100">
                          <a:solidFill>
                            <a:srgbClr val="942193"/>
                          </a:solidFill>
                          <a:sym typeface="Helvetica"/>
                        </a:rPr>
                        <a:t>REACTIF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2193"/>
                      </a:solidFill>
                    </a:lnT>
                    <a:lnB w="12700">
                      <a:solidFill>
                        <a:srgbClr val="94219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2100">
                          <a:sym typeface="Helvetica"/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942193"/>
                      </a:solidFill>
                    </a:lnR>
                    <a:lnT w="12700">
                      <a:solidFill>
                        <a:srgbClr val="942193"/>
                      </a:solidFill>
                    </a:lnT>
                    <a:lnB w="12700">
                      <a:solidFill>
                        <a:srgbClr val="942193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939118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100">
                          <a:sym typeface="Helvetica"/>
                        </a:rPr>
                        <a:t>Triéthylamine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942193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rgbClr val="942193"/>
                      </a:solidFill>
                    </a:lnT>
                    <a:lnB w="12700">
                      <a:solidFill>
                        <a:srgbClr val="94219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100">
                          <a:solidFill>
                            <a:srgbClr val="942193"/>
                          </a:solidFill>
                          <a:sym typeface="Helvetica"/>
                        </a:rPr>
                        <a:t>BASE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2193"/>
                      </a:solidFill>
                    </a:lnT>
                    <a:lnB w="12700">
                      <a:solidFill>
                        <a:srgbClr val="94219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2100">
                          <a:sym typeface="Helvetica"/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942193"/>
                      </a:solidFill>
                    </a:lnR>
                    <a:lnT w="12700">
                      <a:solidFill>
                        <a:srgbClr val="942193"/>
                      </a:solidFill>
                    </a:lnT>
                    <a:lnB w="12700">
                      <a:solidFill>
                        <a:srgbClr val="942193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295680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100">
                          <a:sym typeface="Helvetica"/>
                        </a:rPr>
                        <a:t>Dichloro-méthane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942193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rgbClr val="942193"/>
                      </a:solidFill>
                    </a:lnT>
                    <a:lnB w="12700">
                      <a:solidFill>
                        <a:srgbClr val="94219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100">
                          <a:solidFill>
                            <a:srgbClr val="942193"/>
                          </a:solidFill>
                          <a:sym typeface="Helvetica"/>
                        </a:rPr>
                        <a:t>SOLVANT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2193"/>
                      </a:solidFill>
                    </a:lnT>
                    <a:lnB w="12700">
                      <a:solidFill>
                        <a:srgbClr val="94219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2100">
                          <a:sym typeface="Helvetica"/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942193"/>
                      </a:solidFill>
                    </a:lnR>
                    <a:lnT w="12700">
                      <a:solidFill>
                        <a:srgbClr val="942193"/>
                      </a:solidFill>
                    </a:lnT>
                    <a:lnB w="12700">
                      <a:solidFill>
                        <a:srgbClr val="942193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53" name="Shape 453"/>
          <p:cNvSpPr/>
          <p:nvPr/>
        </p:nvSpPr>
        <p:spPr>
          <a:xfrm>
            <a:off x="4223892" y="131775"/>
            <a:ext cx="455701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III.2) Sécurité</a:t>
            </a:r>
          </a:p>
        </p:txBody>
      </p:sp>
      <p:sp>
        <p:nvSpPr>
          <p:cNvPr id="454" name="Shape 454"/>
          <p:cNvSpPr/>
          <p:nvPr>
            <p:ph type="sldNum" sz="quarter" idx="4294967295"/>
          </p:nvPr>
        </p:nvSpPr>
        <p:spPr>
          <a:xfrm>
            <a:off x="12567456" y="9377802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graphicFrame>
        <p:nvGraphicFramePr>
          <p:cNvPr id="455" name="Table 455"/>
          <p:cNvGraphicFramePr/>
          <p:nvPr/>
        </p:nvGraphicFramePr>
        <p:xfrm>
          <a:off x="92587" y="1888308"/>
          <a:ext cx="5813532" cy="71523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620981"/>
                <a:gridCol w="1868322"/>
                <a:gridCol w="2307301"/>
              </a:tblGrid>
              <a:tr h="345926">
                <a:tc gridSpan="3"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100">
                          <a:solidFill>
                            <a:srgbClr val="008F00"/>
                          </a:solidFill>
                          <a:sym typeface="Helvetica"/>
                        </a:rPr>
                        <a:t>PROTOCOLE 1</a:t>
                      </a:r>
                    </a:p>
                  </a:txBody>
                  <a:tcPr marL="63500" marR="63500" marT="63500" marB="63500" anchor="ctr" anchorCtr="0" horzOverflow="overflow">
                    <a:lnR w="12700">
                      <a:miter lim="400000"/>
                    </a:lnR>
                    <a:lnB w="12700">
                      <a:solidFill>
                        <a:srgbClr val="008F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26169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100">
                          <a:solidFill>
                            <a:srgbClr val="FFFFFF"/>
                          </a:solidFill>
                          <a:sym typeface="Helvetica"/>
                        </a:rPr>
                        <a:t>Espèce 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008F00"/>
                      </a:solidFill>
                    </a:lnL>
                    <a:lnR w="12700">
                      <a:solidFill>
                        <a:srgbClr val="008F00"/>
                      </a:solidFill>
                    </a:lnR>
                    <a:lnT w="12700">
                      <a:solidFill>
                        <a:srgbClr val="008F00"/>
                      </a:solidFill>
                    </a:lnT>
                    <a:lnB w="12700">
                      <a:solidFill>
                        <a:srgbClr val="008F00"/>
                      </a:solidFill>
                    </a:lnB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100">
                          <a:solidFill>
                            <a:srgbClr val="FFFFFF"/>
                          </a:solidFill>
                          <a:sym typeface="Helvetica"/>
                        </a:rPr>
                        <a:t>Rôle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008F00"/>
                      </a:solidFill>
                    </a:lnL>
                    <a:lnR w="12700">
                      <a:solidFill>
                        <a:srgbClr val="008F00"/>
                      </a:solidFill>
                    </a:lnR>
                    <a:lnT w="12700">
                      <a:solidFill>
                        <a:srgbClr val="008F00"/>
                      </a:solidFill>
                    </a:lnT>
                    <a:lnB w="12700">
                      <a:solidFill>
                        <a:srgbClr val="008F00"/>
                      </a:solidFill>
                    </a:lnB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100">
                          <a:solidFill>
                            <a:srgbClr val="FFFFFF"/>
                          </a:solidFill>
                          <a:sym typeface="Helvetica"/>
                        </a:rPr>
                        <a:t>Précautions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008F00"/>
                      </a:solidFill>
                    </a:lnL>
                    <a:lnR w="12700">
                      <a:solidFill>
                        <a:srgbClr val="008F00"/>
                      </a:solidFill>
                    </a:lnR>
                    <a:lnT w="12700">
                      <a:solidFill>
                        <a:srgbClr val="008F00"/>
                      </a:solidFill>
                    </a:lnT>
                    <a:lnB w="12700">
                      <a:solidFill>
                        <a:srgbClr val="008F00"/>
                      </a:solidFill>
                    </a:lnB>
                    <a:solidFill>
                      <a:srgbClr val="008F00"/>
                    </a:solidFill>
                  </a:tcPr>
                </a:tc>
              </a:tr>
              <a:tr h="1348363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100">
                          <a:sym typeface="Helvetica"/>
                        </a:rPr>
                        <a:t>Acide salicylique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008F00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rgbClr val="008F00"/>
                      </a:solidFill>
                    </a:lnT>
                    <a:lnB w="12700">
                      <a:solidFill>
                        <a:srgbClr val="008F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>
                          <a:solidFill>
                            <a:srgbClr val="008F00"/>
                          </a:solidFill>
                          <a:sym typeface="Helvetica"/>
                        </a:rPr>
                        <a:t>REACTIF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8F00"/>
                      </a:solidFill>
                    </a:lnT>
                    <a:lnB w="12700">
                      <a:solidFill>
                        <a:srgbClr val="008F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2100">
                          <a:sym typeface="Helvetica"/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8F00"/>
                      </a:solidFill>
                    </a:lnR>
                    <a:lnT w="12700">
                      <a:solidFill>
                        <a:srgbClr val="008F00"/>
                      </a:solidFill>
                    </a:lnT>
                    <a:lnB w="12700">
                      <a:solidFill>
                        <a:srgbClr val="008F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906006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100">
                          <a:sym typeface="Helvetica"/>
                        </a:rPr>
                        <a:t>Anhydride éthanoïque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008F00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rgbClr val="008F00"/>
                      </a:solidFill>
                    </a:lnT>
                    <a:lnB w="12700">
                      <a:solidFill>
                        <a:srgbClr val="008F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>
                          <a:solidFill>
                            <a:srgbClr val="008F00"/>
                          </a:solidFill>
                          <a:sym typeface="Helvetica"/>
                        </a:rPr>
                        <a:t>REACTIF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8F00"/>
                      </a:solidFill>
                    </a:lnT>
                    <a:lnB w="12700">
                      <a:solidFill>
                        <a:srgbClr val="008F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2100">
                          <a:sym typeface="Helvetica"/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8F00"/>
                      </a:solidFill>
                    </a:lnR>
                    <a:lnT w="12700">
                      <a:solidFill>
                        <a:srgbClr val="008F00"/>
                      </a:solidFill>
                    </a:lnT>
                    <a:lnB w="12700">
                      <a:solidFill>
                        <a:srgbClr val="008F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529902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100">
                          <a:sym typeface="Helvetica"/>
                        </a:rPr>
                        <a:t>Acide sulfurique concentré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008F00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rgbClr val="008F00"/>
                      </a:solidFill>
                    </a:lnT>
                    <a:lnB w="12700">
                      <a:solidFill>
                        <a:srgbClr val="008F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>
                          <a:solidFill>
                            <a:srgbClr val="008F00"/>
                          </a:solidFill>
                          <a:sym typeface="Helvetica"/>
                        </a:rPr>
                        <a:t>CATALYSEUR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8F00"/>
                      </a:solidFill>
                    </a:lnT>
                    <a:lnB w="12700">
                      <a:solidFill>
                        <a:srgbClr val="008F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2100">
                          <a:sym typeface="Helvetica"/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8F00"/>
                      </a:solidFill>
                    </a:lnR>
                    <a:lnT w="12700">
                      <a:solidFill>
                        <a:srgbClr val="008F00"/>
                      </a:solidFill>
                    </a:lnT>
                    <a:lnB w="12700">
                      <a:solidFill>
                        <a:srgbClr val="008F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483309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100">
                          <a:sym typeface="Helvetica"/>
                        </a:rPr>
                        <a:t>Acide éthanoïque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008F00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rgbClr val="008F00"/>
                      </a:solidFill>
                    </a:lnT>
                    <a:lnB w="12700">
                      <a:solidFill>
                        <a:srgbClr val="008F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>
                          <a:solidFill>
                            <a:srgbClr val="008F00"/>
                          </a:solidFill>
                          <a:sym typeface="Helvetica"/>
                        </a:rPr>
                        <a:t>PRODUIT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8F00"/>
                      </a:solidFill>
                    </a:lnT>
                    <a:lnB w="12700">
                      <a:solidFill>
                        <a:srgbClr val="008F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2100">
                          <a:sym typeface="Helvetica"/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8F00"/>
                      </a:solidFill>
                    </a:lnR>
                    <a:lnT w="12700">
                      <a:solidFill>
                        <a:srgbClr val="008F00"/>
                      </a:solidFill>
                    </a:lnT>
                    <a:lnB w="12700">
                      <a:solidFill>
                        <a:srgbClr val="008F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56" name="pasted-image.pn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364957" y="7630772"/>
            <a:ext cx="2497215" cy="1180693"/>
          </a:xfrm>
          <a:prstGeom prst="rect">
            <a:avLst/>
          </a:prstGeom>
          <a:ln w="12700">
            <a:miter lim="400000"/>
          </a:ln>
        </p:spPr>
      </p:pic>
      <p:pic>
        <p:nvPicPr>
          <p:cNvPr id="457" name="pasted-image.png"/>
          <p:cNvPicPr/>
          <p:nvPr/>
        </p:nvPicPr>
        <p:blipFill>
          <a:blip r:embed="rId3">
            <a:extLst/>
          </a:blip>
          <a:srcRect l="0" t="0" r="35540" b="0"/>
          <a:stretch>
            <a:fillRect/>
          </a:stretch>
        </p:blipFill>
        <p:spPr>
          <a:xfrm>
            <a:off x="10104603" y="5450305"/>
            <a:ext cx="2489305" cy="1225804"/>
          </a:xfrm>
          <a:prstGeom prst="rect">
            <a:avLst/>
          </a:prstGeom>
          <a:ln w="12700">
            <a:miter lim="400000"/>
          </a:ln>
        </p:spPr>
      </p:pic>
      <p:pic>
        <p:nvPicPr>
          <p:cNvPr id="458" name="Capture_d_Ã©cran_2021-04-17_Ã _13.09.11-removebg-preview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736111" y="6017247"/>
            <a:ext cx="1226185" cy="1370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9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693823" y="7429358"/>
            <a:ext cx="1310762" cy="1225948"/>
          </a:xfrm>
          <a:prstGeom prst="rect">
            <a:avLst/>
          </a:prstGeom>
          <a:ln w="12700">
            <a:miter lim="400000"/>
          </a:ln>
        </p:spPr>
      </p:pic>
      <p:pic>
        <p:nvPicPr>
          <p:cNvPr id="460" name="pasted-image.png"/>
          <p:cNvPicPr/>
          <p:nvPr/>
        </p:nvPicPr>
        <p:blipFill>
          <a:blip r:embed="rId3">
            <a:extLst/>
          </a:blip>
          <a:srcRect l="0" t="0" r="35540" b="0"/>
          <a:stretch>
            <a:fillRect/>
          </a:stretch>
        </p:blipFill>
        <p:spPr>
          <a:xfrm>
            <a:off x="3368925" y="4111550"/>
            <a:ext cx="2489305" cy="1225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461" name="Capture_d_Ã©cran_2021-04-17_Ã _13.09.11-removebg-preview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00433" y="4732280"/>
            <a:ext cx="1226185" cy="1370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462" name="pasted-image.png"/>
          <p:cNvPicPr/>
          <p:nvPr/>
        </p:nvPicPr>
        <p:blipFill>
          <a:blip r:embed="rId3">
            <a:extLst/>
          </a:blip>
          <a:srcRect l="0" t="0" r="35540" b="0"/>
          <a:stretch>
            <a:fillRect/>
          </a:stretch>
        </p:blipFill>
        <p:spPr>
          <a:xfrm>
            <a:off x="10104603" y="4084655"/>
            <a:ext cx="2489305" cy="1225804"/>
          </a:xfrm>
          <a:prstGeom prst="rect">
            <a:avLst/>
          </a:prstGeom>
          <a:ln w="12700">
            <a:miter lim="400000"/>
          </a:ln>
        </p:spPr>
      </p:pic>
      <p:pic>
        <p:nvPicPr>
          <p:cNvPr id="463" name="pasted-image.png"/>
          <p:cNvPicPr/>
          <p:nvPr/>
        </p:nvPicPr>
        <p:blipFill>
          <a:blip r:embed="rId3">
            <a:extLst/>
          </a:blip>
          <a:srcRect l="35540" t="0" r="35540" b="0"/>
          <a:stretch>
            <a:fillRect/>
          </a:stretch>
        </p:blipFill>
        <p:spPr>
          <a:xfrm>
            <a:off x="4055122" y="6089494"/>
            <a:ext cx="1116787" cy="1225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464" name="pasted-image.png"/>
          <p:cNvPicPr/>
          <p:nvPr/>
        </p:nvPicPr>
        <p:blipFill>
          <a:blip r:embed="rId3">
            <a:extLst/>
          </a:blip>
          <a:srcRect l="35540" t="0" r="35540" b="0"/>
          <a:stretch>
            <a:fillRect/>
          </a:stretch>
        </p:blipFill>
        <p:spPr>
          <a:xfrm>
            <a:off x="4688042" y="2778769"/>
            <a:ext cx="1116787" cy="1225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465" name="Capture_d_Ã©cran_2021-04-17_Ã _13.09.11-removebg-preview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2203" y="2681122"/>
            <a:ext cx="1226185" cy="1370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466" name="pasted-image.png"/>
          <p:cNvPicPr/>
          <p:nvPr/>
        </p:nvPicPr>
        <p:blipFill>
          <a:blip r:embed="rId3">
            <a:extLst/>
          </a:blip>
          <a:srcRect l="35540" t="0" r="35540" b="0"/>
          <a:stretch>
            <a:fillRect/>
          </a:stretch>
        </p:blipFill>
        <p:spPr>
          <a:xfrm>
            <a:off x="11423719" y="2778768"/>
            <a:ext cx="1116787" cy="1225804"/>
          </a:xfrm>
          <a:prstGeom prst="rect">
            <a:avLst/>
          </a:prstGeom>
          <a:ln w="12700">
            <a:miter lim="400000"/>
          </a:ln>
        </p:spPr>
      </p:pic>
      <p:pic>
        <p:nvPicPr>
          <p:cNvPr id="467" name="Capture_d_Ã©cran_2021-04-17_Ã _13.09.11-removebg-preview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157880" y="2681122"/>
            <a:ext cx="1226185" cy="13704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/>
        </p:nvSpPr>
        <p:spPr>
          <a:xfrm>
            <a:off x="3370452" y="360375"/>
            <a:ext cx="6263895" cy="927101"/>
          </a:xfrm>
          <a:prstGeom prst="rect">
            <a:avLst/>
          </a:prstGeom>
          <a:solidFill>
            <a:srgbClr val="FFFFFF"/>
          </a:solidFill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III.3) Chimie verte </a:t>
            </a:r>
          </a:p>
        </p:txBody>
      </p:sp>
      <p:pic>
        <p:nvPicPr>
          <p:cNvPr id="470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7694" y="1703302"/>
            <a:ext cx="13640188" cy="7672606"/>
          </a:xfrm>
          <a:prstGeom prst="rect">
            <a:avLst/>
          </a:prstGeom>
          <a:ln w="12700">
            <a:miter lim="400000"/>
          </a:ln>
        </p:spPr>
      </p:pic>
      <p:sp>
        <p:nvSpPr>
          <p:cNvPr id="471" name="Shape 471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/>
        </p:nvSpPr>
        <p:spPr>
          <a:xfrm>
            <a:off x="3370452" y="360375"/>
            <a:ext cx="6263895" cy="927101"/>
          </a:xfrm>
          <a:prstGeom prst="rect">
            <a:avLst/>
          </a:prstGeom>
          <a:solidFill>
            <a:srgbClr val="FFFFFF"/>
          </a:solidFill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III.3) Chimie verte </a:t>
            </a:r>
          </a:p>
        </p:txBody>
      </p:sp>
      <p:pic>
        <p:nvPicPr>
          <p:cNvPr id="474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7694" y="1703302"/>
            <a:ext cx="13640188" cy="7672606"/>
          </a:xfrm>
          <a:prstGeom prst="rect">
            <a:avLst/>
          </a:prstGeom>
          <a:ln w="12700">
            <a:miter lim="400000"/>
          </a:ln>
        </p:spPr>
      </p:pic>
      <p:sp>
        <p:nvSpPr>
          <p:cNvPr id="475" name="Shape 475"/>
          <p:cNvSpPr/>
          <p:nvPr/>
        </p:nvSpPr>
        <p:spPr>
          <a:xfrm>
            <a:off x="2361373" y="2015800"/>
            <a:ext cx="1920811" cy="1929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C82506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76" name="Shape 476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>
            <p:ph type="title"/>
          </p:nvPr>
        </p:nvSpPr>
        <p:spPr>
          <a:xfrm>
            <a:off x="894079" y="138918"/>
            <a:ext cx="11216642" cy="141393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4472C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4472C4"/>
                </a:solidFill>
              </a:rPr>
              <a:t>Déplacement de l’équilibre</a:t>
            </a:r>
          </a:p>
        </p:txBody>
      </p:sp>
      <p:sp>
        <p:nvSpPr>
          <p:cNvPr id="480" name="Shape 480"/>
          <p:cNvSpPr/>
          <p:nvPr>
            <p:ph type="body" idx="1"/>
          </p:nvPr>
        </p:nvSpPr>
        <p:spPr>
          <a:xfrm>
            <a:off x="231177" y="2172413"/>
            <a:ext cx="11216642" cy="4641429"/>
          </a:xfrm>
          <a:prstGeom prst="rect">
            <a:avLst/>
          </a:prstGeom>
        </p:spPr>
        <p:txBody>
          <a:bodyPr/>
          <a:lstStyle/>
          <a:p>
            <a:pPr lvl="0" marL="0" indent="0" defTabSz="832104">
              <a:spcBef>
                <a:spcPts val="900"/>
              </a:spcBef>
              <a:buSzTx/>
              <a:buNone/>
              <a:defRPr sz="1800"/>
            </a:pPr>
            <a:r>
              <a:rPr sz="3458"/>
              <a:t>Estérification :</a:t>
            </a:r>
            <a:endParaRPr sz="3458"/>
          </a:p>
          <a:p>
            <a:pPr lvl="0" marL="0" indent="0" defTabSz="832104">
              <a:spcBef>
                <a:spcPts val="900"/>
              </a:spcBef>
              <a:buSzTx/>
              <a:buNone/>
              <a:defRPr sz="1800"/>
            </a:pPr>
            <a:endParaRPr sz="3458"/>
          </a:p>
          <a:p>
            <a:pPr lvl="0" marL="0" indent="0" defTabSz="832104">
              <a:spcBef>
                <a:spcPts val="900"/>
              </a:spcBef>
              <a:buSzTx/>
              <a:buNone/>
              <a:defRPr sz="1800"/>
            </a:pPr>
            <a:endParaRPr sz="3458"/>
          </a:p>
          <a:p>
            <a:pPr lvl="0" marL="0" indent="0" defTabSz="832104">
              <a:spcBef>
                <a:spcPts val="900"/>
              </a:spcBef>
              <a:buSzTx/>
              <a:buNone/>
              <a:defRPr sz="1800"/>
            </a:pPr>
            <a:endParaRPr sz="3458"/>
          </a:p>
          <a:p>
            <a:pPr lvl="0" marL="0" indent="0" defTabSz="832104">
              <a:spcBef>
                <a:spcPts val="900"/>
              </a:spcBef>
              <a:buSzTx/>
              <a:buNone/>
              <a:defRPr sz="1800"/>
            </a:pPr>
            <a:endParaRPr sz="3458"/>
          </a:p>
          <a:p>
            <a:pPr lvl="0" marL="0" indent="0" defTabSz="832104">
              <a:spcBef>
                <a:spcPts val="900"/>
              </a:spcBef>
              <a:buSzTx/>
              <a:buNone/>
              <a:defRPr sz="1800"/>
            </a:pPr>
            <a:endParaRPr sz="3458"/>
          </a:p>
          <a:p>
            <a:pPr lvl="0" marL="0" indent="0" defTabSz="832104">
              <a:spcBef>
                <a:spcPts val="900"/>
              </a:spcBef>
              <a:buSzTx/>
              <a:buNone/>
              <a:defRPr sz="1800"/>
            </a:pPr>
            <a:endParaRPr sz="3458"/>
          </a:p>
          <a:p>
            <a:pPr lvl="0" marL="0" indent="0" defTabSz="832104">
              <a:spcBef>
                <a:spcPts val="900"/>
              </a:spcBef>
              <a:buSzTx/>
              <a:buNone/>
              <a:defRPr sz="1800"/>
            </a:pPr>
            <a:r>
              <a:rPr sz="3458"/>
              <a:t>	Rendement théorique:  67%</a:t>
            </a:r>
          </a:p>
        </p:txBody>
      </p:sp>
      <p:graphicFrame>
        <p:nvGraphicFramePr>
          <p:cNvPr id="481" name="Table 481"/>
          <p:cNvGraphicFramePr/>
          <p:nvPr/>
        </p:nvGraphicFramePr>
        <p:xfrm>
          <a:off x="101270" y="3447052"/>
          <a:ext cx="10189522" cy="209215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502969"/>
                <a:gridCol w="1502969"/>
                <a:gridCol w="1502969"/>
                <a:gridCol w="1502969"/>
                <a:gridCol w="4177642"/>
              </a:tblGrid>
              <a:tr h="697383"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latin typeface="Calibri"/>
                          <a:ea typeface="Calibri"/>
                          <a:cs typeface="Calibri"/>
                        </a:rPr>
                        <a:t/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latin typeface="Calibri"/>
                          <a:ea typeface="Calibri"/>
                          <a:cs typeface="Calibri"/>
                        </a:rPr>
                        <a:t>CH</a:t>
                      </a:r>
                      <a:r>
                        <a:rPr b="1" baseline="-20250" sz="2400"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r>
                        <a:rPr b="1" sz="2400">
                          <a:latin typeface="Calibri"/>
                          <a:ea typeface="Calibri"/>
                          <a:cs typeface="Calibri"/>
                        </a:rPr>
                        <a:t>CH</a:t>
                      </a:r>
                      <a:r>
                        <a:rPr b="1" baseline="-20250" sz="24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r>
                        <a:rPr b="1" sz="2400">
                          <a:latin typeface="Calibri"/>
                          <a:ea typeface="Calibri"/>
                          <a:cs typeface="Calibri"/>
                        </a:rPr>
                        <a:t>OH    +    CH</a:t>
                      </a:r>
                      <a:r>
                        <a:rPr b="1" baseline="-20250" sz="2400"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r>
                        <a:rPr b="1" sz="2400">
                          <a:latin typeface="Calibri"/>
                          <a:ea typeface="Calibri"/>
                          <a:cs typeface="Calibri"/>
                        </a:rPr>
                        <a:t>COOH    </a:t>
                      </a:r>
                      <a:r>
                        <a:rPr sz="240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  </a:t>
                      </a:r>
                      <a:r>
                        <a:rPr b="1" sz="2400">
                          <a:latin typeface="Calibri"/>
                          <a:ea typeface="Calibri"/>
                          <a:cs typeface="Calibri"/>
                        </a:rPr>
                        <a:t>CH</a:t>
                      </a:r>
                      <a:r>
                        <a:rPr b="1" baseline="-20250" sz="2400"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r>
                        <a:rPr b="1" sz="2400">
                          <a:latin typeface="Calibri"/>
                          <a:ea typeface="Calibri"/>
                          <a:cs typeface="Calibri"/>
                        </a:rPr>
                        <a:t>COOCH</a:t>
                      </a:r>
                      <a:r>
                        <a:rPr b="1" baseline="-20250" sz="24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r>
                        <a:rPr b="1" sz="2400">
                          <a:latin typeface="Calibri"/>
                          <a:ea typeface="Calibri"/>
                          <a:cs typeface="Calibri"/>
                        </a:rPr>
                        <a:t>CH</a:t>
                      </a:r>
                      <a:r>
                        <a:rPr b="1" baseline="-20250" sz="2400"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r>
                        <a:rPr b="1" sz="2400">
                          <a:latin typeface="Calibri"/>
                          <a:ea typeface="Calibri"/>
                          <a:cs typeface="Calibri"/>
                        </a:rPr>
                        <a:t>  +   H</a:t>
                      </a:r>
                      <a:r>
                        <a:rPr b="1" baseline="-20250" sz="24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r>
                        <a:rPr b="1" sz="2400">
                          <a:latin typeface="Calibri"/>
                          <a:ea typeface="Calibri"/>
                          <a:cs typeface="Calibri"/>
                        </a:rPr>
                        <a:t>0      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697383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 sz="2400">
                          <a:latin typeface="Calibri"/>
                          <a:ea typeface="Calibri"/>
                          <a:cs typeface="Calibri"/>
                        </a:rPr>
                        <a:t>État initial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FFFFFF"/>
                      </a:solidFill>
                    </a:lnT>
                    <a:lnB w="12700">
                      <a:miter lim="400000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 sz="2400">
                          <a:latin typeface="Calibri"/>
                          <a:ea typeface="Calibri"/>
                          <a:cs typeface="Calibri"/>
                        </a:rPr>
                        <a:t>1,0 mol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FFFFFF"/>
                      </a:solidFill>
                    </a:lnT>
                    <a:lnB w="12700">
                      <a:miter lim="400000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 sz="2400">
                          <a:latin typeface="Calibri"/>
                          <a:ea typeface="Calibri"/>
                          <a:cs typeface="Calibri"/>
                        </a:rPr>
                        <a:t>1,0 mol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FFFFFF"/>
                      </a:solidFill>
                    </a:lnT>
                    <a:lnB w="12700">
                      <a:miter lim="400000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 sz="2400">
                          <a:latin typeface="Calibri"/>
                          <a:ea typeface="Calibri"/>
                          <a:cs typeface="Calibri"/>
                        </a:rPr>
                        <a:t>0 mol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FFFFFF"/>
                      </a:solidFill>
                    </a:lnT>
                    <a:lnB w="12700">
                      <a:miter lim="400000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 sz="2400">
                          <a:latin typeface="Calibri"/>
                          <a:ea typeface="Calibri"/>
                          <a:cs typeface="Calibri"/>
                        </a:rPr>
                        <a:t>0 mol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FFFFFF"/>
                      </a:solidFill>
                    </a:lnT>
                    <a:lnB w="12700">
                      <a:miter lim="400000"/>
                    </a:lnB>
                    <a:solidFill>
                      <a:srgbClr val="CACACA"/>
                    </a:solidFill>
                  </a:tcPr>
                </a:tc>
              </a:tr>
              <a:tr h="697383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</a:rPr>
                        <a:t>État final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</a:rPr>
                        <a:t>0,33 mol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</a:rPr>
                        <a:t>0,33 mol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</a:rPr>
                        <a:t>0,67 mol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</a:rPr>
                        <a:t>0,67 mol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pSp>
        <p:nvGrpSpPr>
          <p:cNvPr id="484" name="Group 484"/>
          <p:cNvGrpSpPr/>
          <p:nvPr/>
        </p:nvGrpSpPr>
        <p:grpSpPr>
          <a:xfrm>
            <a:off x="8406320" y="2144338"/>
            <a:ext cx="4460143" cy="704878"/>
            <a:chOff x="0" y="0"/>
            <a:chExt cx="4460142" cy="704876"/>
          </a:xfrm>
        </p:grpSpPr>
        <p:sp>
          <p:nvSpPr>
            <p:cNvPr id="482" name="Shape 482"/>
            <p:cNvSpPr/>
            <p:nvPr/>
          </p:nvSpPr>
          <p:spPr>
            <a:xfrm>
              <a:off x="-1" y="-1"/>
              <a:ext cx="4460144" cy="70487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83" name="Shape 483"/>
            <p:cNvSpPr/>
            <p:nvPr/>
          </p:nvSpPr>
          <p:spPr>
            <a:xfrm>
              <a:off x="-1" y="-1"/>
              <a:ext cx="4460144" cy="453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  <p:grpSp>
        <p:nvGrpSpPr>
          <p:cNvPr id="487" name="Group 487"/>
          <p:cNvGrpSpPr/>
          <p:nvPr/>
        </p:nvGrpSpPr>
        <p:grpSpPr>
          <a:xfrm>
            <a:off x="10349969" y="4962509"/>
            <a:ext cx="2570976" cy="453137"/>
            <a:chOff x="0" y="0"/>
            <a:chExt cx="2570975" cy="453136"/>
          </a:xfrm>
        </p:grpSpPr>
        <p:sp>
          <p:nvSpPr>
            <p:cNvPr id="485" name="Shape 485"/>
            <p:cNvSpPr/>
            <p:nvPr/>
          </p:nvSpPr>
          <p:spPr>
            <a:xfrm>
              <a:off x="-1" y="-1"/>
              <a:ext cx="2570977" cy="393956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86" name="Shape 486"/>
            <p:cNvSpPr/>
            <p:nvPr/>
          </p:nvSpPr>
          <p:spPr>
            <a:xfrm>
              <a:off x="-1" y="-1"/>
              <a:ext cx="2570977" cy="453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>
            <p:ph type="title"/>
          </p:nvPr>
        </p:nvSpPr>
        <p:spPr>
          <a:xfrm>
            <a:off x="894079" y="291318"/>
            <a:ext cx="11216642" cy="141393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4472C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4472C4"/>
                </a:solidFill>
              </a:rPr>
              <a:t>Déplacement de l’équilibre</a:t>
            </a:r>
          </a:p>
        </p:txBody>
      </p:sp>
      <p:sp>
        <p:nvSpPr>
          <p:cNvPr id="490" name="Shape 490"/>
          <p:cNvSpPr/>
          <p:nvPr>
            <p:ph type="body" idx="1"/>
          </p:nvPr>
        </p:nvSpPr>
        <p:spPr>
          <a:xfrm>
            <a:off x="496590" y="2045921"/>
            <a:ext cx="11216642" cy="4641428"/>
          </a:xfrm>
          <a:prstGeom prst="rect">
            <a:avLst/>
          </a:prstGeom>
        </p:spPr>
        <p:txBody>
          <a:bodyPr/>
          <a:lstStyle/>
          <a:p>
            <a:pPr lvl="0" marL="0" indent="0" defTabSz="832104">
              <a:spcBef>
                <a:spcPts val="900"/>
              </a:spcBef>
              <a:buSzTx/>
              <a:buNone/>
              <a:defRPr sz="1800"/>
            </a:pPr>
            <a:r>
              <a:rPr sz="3458"/>
              <a:t>Estérification :</a:t>
            </a:r>
            <a:endParaRPr sz="3458"/>
          </a:p>
          <a:p>
            <a:pPr lvl="0" marL="0" indent="0" defTabSz="832104">
              <a:spcBef>
                <a:spcPts val="900"/>
              </a:spcBef>
              <a:buSzTx/>
              <a:buNone/>
              <a:defRPr sz="1800"/>
            </a:pPr>
            <a:endParaRPr sz="3458"/>
          </a:p>
          <a:p>
            <a:pPr lvl="0" marL="0" indent="0" defTabSz="832104">
              <a:spcBef>
                <a:spcPts val="900"/>
              </a:spcBef>
              <a:buSzTx/>
              <a:buNone/>
              <a:defRPr sz="1800"/>
            </a:pPr>
            <a:endParaRPr sz="3458"/>
          </a:p>
          <a:p>
            <a:pPr lvl="0" marL="0" indent="0" defTabSz="832104">
              <a:spcBef>
                <a:spcPts val="900"/>
              </a:spcBef>
              <a:buSzTx/>
              <a:buNone/>
              <a:defRPr sz="1800"/>
            </a:pPr>
            <a:endParaRPr sz="3458"/>
          </a:p>
          <a:p>
            <a:pPr lvl="0" marL="0" indent="0" defTabSz="832104">
              <a:spcBef>
                <a:spcPts val="900"/>
              </a:spcBef>
              <a:buSzTx/>
              <a:buNone/>
              <a:defRPr sz="1800"/>
            </a:pPr>
            <a:endParaRPr sz="3458"/>
          </a:p>
          <a:p>
            <a:pPr lvl="0" marL="0" indent="0" defTabSz="832104">
              <a:spcBef>
                <a:spcPts val="900"/>
              </a:spcBef>
              <a:buSzTx/>
              <a:buNone/>
              <a:defRPr sz="1800"/>
            </a:pPr>
            <a:endParaRPr sz="3458"/>
          </a:p>
          <a:p>
            <a:pPr lvl="0" marL="0" indent="0" defTabSz="832104">
              <a:spcBef>
                <a:spcPts val="900"/>
              </a:spcBef>
              <a:buSzTx/>
              <a:buNone/>
              <a:defRPr sz="1800"/>
            </a:pPr>
            <a:endParaRPr sz="3458"/>
          </a:p>
          <a:p>
            <a:pPr lvl="0" marL="0" indent="0" defTabSz="832104">
              <a:spcBef>
                <a:spcPts val="900"/>
              </a:spcBef>
              <a:buSzTx/>
              <a:buNone/>
              <a:defRPr sz="1800"/>
            </a:pPr>
            <a:r>
              <a:rPr sz="3458"/>
              <a:t>	Rendement théorique :  94,5%</a:t>
            </a:r>
          </a:p>
        </p:txBody>
      </p:sp>
      <p:graphicFrame>
        <p:nvGraphicFramePr>
          <p:cNvPr id="491" name="Table 491"/>
          <p:cNvGraphicFramePr/>
          <p:nvPr/>
        </p:nvGraphicFramePr>
        <p:xfrm>
          <a:off x="643136" y="3320559"/>
          <a:ext cx="11229342" cy="210485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243328"/>
                <a:gridCol w="2243328"/>
                <a:gridCol w="2243328"/>
                <a:gridCol w="2243328"/>
                <a:gridCol w="2243328"/>
              </a:tblGrid>
              <a:tr h="697383"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latin typeface="Calibri"/>
                          <a:ea typeface="Calibri"/>
                          <a:cs typeface="Calibri"/>
                        </a:rPr>
                        <a:t/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latin typeface="Calibri"/>
                          <a:ea typeface="Calibri"/>
                          <a:cs typeface="Calibri"/>
                        </a:rPr>
                        <a:t>CH</a:t>
                      </a:r>
                      <a:r>
                        <a:rPr b="1" baseline="-20250" sz="2400"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r>
                        <a:rPr b="1" sz="2400">
                          <a:latin typeface="Calibri"/>
                          <a:ea typeface="Calibri"/>
                          <a:cs typeface="Calibri"/>
                        </a:rPr>
                        <a:t>CH</a:t>
                      </a:r>
                      <a:r>
                        <a:rPr b="1" baseline="-20250" sz="24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r>
                        <a:rPr b="1" sz="2400">
                          <a:latin typeface="Calibri"/>
                          <a:ea typeface="Calibri"/>
                          <a:cs typeface="Calibri"/>
                        </a:rPr>
                        <a:t>OH    +    CH</a:t>
                      </a:r>
                      <a:r>
                        <a:rPr b="1" baseline="-20250" sz="2400"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r>
                        <a:rPr b="1" sz="2400">
                          <a:latin typeface="Calibri"/>
                          <a:ea typeface="Calibri"/>
                          <a:cs typeface="Calibri"/>
                        </a:rPr>
                        <a:t>COOH    </a:t>
                      </a:r>
                      <a:r>
                        <a:rPr sz="240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  </a:t>
                      </a:r>
                      <a:r>
                        <a:rPr b="1" sz="2400">
                          <a:latin typeface="Calibri"/>
                          <a:ea typeface="Calibri"/>
                          <a:cs typeface="Calibri"/>
                        </a:rPr>
                        <a:t>CH</a:t>
                      </a:r>
                      <a:r>
                        <a:rPr b="1" baseline="-20250" sz="2400"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r>
                        <a:rPr b="1" sz="2400">
                          <a:latin typeface="Calibri"/>
                          <a:ea typeface="Calibri"/>
                          <a:cs typeface="Calibri"/>
                        </a:rPr>
                        <a:t>COOCH</a:t>
                      </a:r>
                      <a:r>
                        <a:rPr b="1" baseline="-20250" sz="24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r>
                        <a:rPr b="1" sz="2400">
                          <a:latin typeface="Calibri"/>
                          <a:ea typeface="Calibri"/>
                          <a:cs typeface="Calibri"/>
                        </a:rPr>
                        <a:t>CH</a:t>
                      </a:r>
                      <a:r>
                        <a:rPr b="1" baseline="-20250" sz="2400"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r>
                        <a:rPr b="1" sz="2400">
                          <a:latin typeface="Calibri"/>
                          <a:ea typeface="Calibri"/>
                          <a:cs typeface="Calibri"/>
                        </a:rPr>
                        <a:t>  +   H</a:t>
                      </a:r>
                      <a:r>
                        <a:rPr b="1" baseline="-20250" sz="24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r>
                        <a:rPr b="1" sz="2400">
                          <a:latin typeface="Calibri"/>
                          <a:ea typeface="Calibri"/>
                          <a:cs typeface="Calibri"/>
                        </a:rPr>
                        <a:t>0      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697383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 sz="2400">
                          <a:latin typeface="Calibri"/>
                          <a:ea typeface="Calibri"/>
                          <a:cs typeface="Calibri"/>
                        </a:rPr>
                        <a:t>État initial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FFFFFF"/>
                      </a:solidFill>
                    </a:lnT>
                    <a:lnB w="12700">
                      <a:miter lim="400000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 sz="2400">
                          <a:latin typeface="Calibri"/>
                          <a:ea typeface="Calibri"/>
                          <a:cs typeface="Calibri"/>
                        </a:rPr>
                        <a:t>1,0 mol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FFFFFF"/>
                      </a:solidFill>
                    </a:lnT>
                    <a:lnB w="12700">
                      <a:miter lim="400000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 sz="2400">
                          <a:latin typeface="Calibri"/>
                          <a:ea typeface="Calibri"/>
                          <a:cs typeface="Calibri"/>
                        </a:rPr>
                        <a:t>5,0 mol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FFFFFF"/>
                      </a:solidFill>
                    </a:lnT>
                    <a:lnB w="12700">
                      <a:miter lim="400000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 sz="2400">
                          <a:latin typeface="Calibri"/>
                          <a:ea typeface="Calibri"/>
                          <a:cs typeface="Calibri"/>
                        </a:rPr>
                        <a:t>0 mol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FFFFFF"/>
                      </a:solidFill>
                    </a:lnT>
                    <a:lnB w="12700">
                      <a:miter lim="400000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 sz="2400">
                          <a:latin typeface="Calibri"/>
                          <a:ea typeface="Calibri"/>
                          <a:cs typeface="Calibri"/>
                        </a:rPr>
                        <a:t>0 mol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FFFFFF"/>
                      </a:solidFill>
                    </a:lnT>
                    <a:lnB w="12700">
                      <a:miter lim="400000"/>
                    </a:lnB>
                    <a:solidFill>
                      <a:srgbClr val="CACACA"/>
                    </a:solidFill>
                  </a:tcPr>
                </a:tc>
              </a:tr>
              <a:tr h="697383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</a:rPr>
                        <a:t>État final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</a:rPr>
                        <a:t>0,06 mol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</a:rPr>
                        <a:t>4,06 mol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</a:rPr>
                        <a:t>0,94 mol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</a:rPr>
                        <a:t>0,94 mol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pSp>
        <p:nvGrpSpPr>
          <p:cNvPr id="494" name="Group 494"/>
          <p:cNvGrpSpPr/>
          <p:nvPr/>
        </p:nvGrpSpPr>
        <p:grpSpPr>
          <a:xfrm>
            <a:off x="8408926" y="2211267"/>
            <a:ext cx="4460144" cy="704878"/>
            <a:chOff x="0" y="0"/>
            <a:chExt cx="4460142" cy="704876"/>
          </a:xfrm>
        </p:grpSpPr>
        <p:sp>
          <p:nvSpPr>
            <p:cNvPr id="492" name="Shape 492"/>
            <p:cNvSpPr/>
            <p:nvPr/>
          </p:nvSpPr>
          <p:spPr>
            <a:xfrm>
              <a:off x="-1" y="-1"/>
              <a:ext cx="4460144" cy="70487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93" name="Shape 493"/>
            <p:cNvSpPr/>
            <p:nvPr/>
          </p:nvSpPr>
          <p:spPr>
            <a:xfrm>
              <a:off x="-1" y="-1"/>
              <a:ext cx="4460144" cy="453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  <p:grpSp>
        <p:nvGrpSpPr>
          <p:cNvPr id="497" name="Group 497"/>
          <p:cNvGrpSpPr/>
          <p:nvPr/>
        </p:nvGrpSpPr>
        <p:grpSpPr>
          <a:xfrm>
            <a:off x="10521910" y="5580059"/>
            <a:ext cx="2570976" cy="453137"/>
            <a:chOff x="0" y="0"/>
            <a:chExt cx="2570975" cy="453136"/>
          </a:xfrm>
        </p:grpSpPr>
        <p:sp>
          <p:nvSpPr>
            <p:cNvPr id="495" name="Shape 495"/>
            <p:cNvSpPr/>
            <p:nvPr/>
          </p:nvSpPr>
          <p:spPr>
            <a:xfrm>
              <a:off x="-1" y="-1"/>
              <a:ext cx="2570977" cy="393956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96" name="Shape 496"/>
            <p:cNvSpPr/>
            <p:nvPr/>
          </p:nvSpPr>
          <p:spPr>
            <a:xfrm>
              <a:off x="-1" y="-1"/>
              <a:ext cx="2570977" cy="453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8283" y="3159007"/>
            <a:ext cx="12988234" cy="3696895"/>
          </a:xfrm>
          <a:prstGeom prst="rect">
            <a:avLst/>
          </a:prstGeom>
          <a:solidFill>
            <a:srgbClr val="FFFFFF"/>
          </a:solidFill>
          <a:ln w="25400">
            <a:solidFill>
              <a:srgbClr val="A7A7A7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2" name="Shape 72"/>
          <p:cNvSpPr/>
          <p:nvPr/>
        </p:nvSpPr>
        <p:spPr>
          <a:xfrm>
            <a:off x="1724913" y="360375"/>
            <a:ext cx="9554973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I.1) Synthèse d’une espèce </a:t>
            </a:r>
          </a:p>
        </p:txBody>
      </p:sp>
      <p:grpSp>
        <p:nvGrpSpPr>
          <p:cNvPr id="80" name="Group 80"/>
          <p:cNvGrpSpPr/>
          <p:nvPr/>
        </p:nvGrpSpPr>
        <p:grpSpPr>
          <a:xfrm>
            <a:off x="0" y="3015652"/>
            <a:ext cx="13004801" cy="3722296"/>
            <a:chOff x="0" y="0"/>
            <a:chExt cx="13004800" cy="3722294"/>
          </a:xfrm>
        </p:grpSpPr>
        <p:sp>
          <p:nvSpPr>
            <p:cNvPr id="73" name="Shape 73"/>
            <p:cNvSpPr/>
            <p:nvPr/>
          </p:nvSpPr>
          <p:spPr>
            <a:xfrm>
              <a:off x="4061873" y="241255"/>
              <a:ext cx="1501747" cy="56248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7158585" y="3290494"/>
              <a:ext cx="2878697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 lvl="0">
                <a:defRPr sz="1800"/>
              </a:pPr>
              <a:r>
                <a:rPr sz="2200"/>
                <a:t>acide acétylsalicylique</a:t>
              </a:r>
            </a:p>
          </p:txBody>
        </p:sp>
        <p:sp>
          <p:nvSpPr>
            <p:cNvPr id="75" name="Shape 75"/>
            <p:cNvSpPr/>
            <p:nvPr/>
          </p:nvSpPr>
          <p:spPr>
            <a:xfrm>
              <a:off x="3480144" y="3290494"/>
              <a:ext cx="2817442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 lvl="0">
                <a:defRPr sz="1800"/>
              </a:pPr>
              <a:r>
                <a:rPr sz="2200"/>
                <a:t>anhydride éthanoïque</a:t>
              </a:r>
            </a:p>
          </p:txBody>
        </p:sp>
        <p:sp>
          <p:nvSpPr>
            <p:cNvPr id="76" name="Shape 76"/>
            <p:cNvSpPr/>
            <p:nvPr/>
          </p:nvSpPr>
          <p:spPr>
            <a:xfrm>
              <a:off x="10675879" y="3290494"/>
              <a:ext cx="2258232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 lvl="0">
                <a:defRPr sz="1800"/>
              </a:pPr>
              <a:r>
                <a:rPr sz="2200"/>
                <a:t>acide éthanoïque</a:t>
              </a:r>
            </a:p>
          </p:txBody>
        </p:sp>
        <p:pic>
          <p:nvPicPr>
            <p:cNvPr id="77" name="pasted-image.ti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3004800" cy="3383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8" name="image4.png"/>
            <p:cNvPicPr/>
            <p:nvPr/>
          </p:nvPicPr>
          <p:blipFill>
            <a:blip r:embed="rId3">
              <a:extLst/>
            </a:blip>
            <a:srcRect l="0" t="0" r="79892" b="0"/>
            <a:stretch>
              <a:fillRect/>
            </a:stretch>
          </p:blipFill>
          <p:spPr>
            <a:xfrm>
              <a:off x="6399996" y="1131231"/>
              <a:ext cx="462032" cy="4318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9" name="Shape 79"/>
            <p:cNvSpPr/>
            <p:nvPr/>
          </p:nvSpPr>
          <p:spPr>
            <a:xfrm>
              <a:off x="470327" y="3290494"/>
              <a:ext cx="214881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 lvl="0">
                <a:defRPr sz="1800"/>
              </a:pPr>
              <a:r>
                <a:rPr sz="2200"/>
                <a:t>acide salicylique</a:t>
              </a:r>
            </a:p>
          </p:txBody>
        </p:sp>
      </p:grpSp>
      <p:sp>
        <p:nvSpPr>
          <p:cNvPr id="81" name="Shape 81"/>
          <p:cNvSpPr/>
          <p:nvPr/>
        </p:nvSpPr>
        <p:spPr>
          <a:xfrm flipV="1">
            <a:off x="8851181" y="6883444"/>
            <a:ext cx="1" cy="939802"/>
          </a:xfrm>
          <a:prstGeom prst="line">
            <a:avLst/>
          </a:prstGeom>
          <a:ln w="254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82" name="Shape 82"/>
          <p:cNvSpPr/>
          <p:nvPr/>
        </p:nvSpPr>
        <p:spPr>
          <a:xfrm>
            <a:off x="7501114" y="7838088"/>
            <a:ext cx="270013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pPr lvl="0">
              <a:defRPr sz="1800"/>
            </a:pPr>
            <a:r>
              <a:rPr sz="2900"/>
              <a:t>produit d’intérêt</a:t>
            </a:r>
          </a:p>
        </p:txBody>
      </p:sp>
      <p:sp>
        <p:nvSpPr>
          <p:cNvPr id="83" name="Shape 83"/>
          <p:cNvSpPr/>
          <p:nvPr/>
        </p:nvSpPr>
        <p:spPr>
          <a:xfrm flipV="1">
            <a:off x="11586957" y="2191663"/>
            <a:ext cx="1" cy="939801"/>
          </a:xfrm>
          <a:prstGeom prst="line">
            <a:avLst/>
          </a:prstGeom>
          <a:ln w="25400">
            <a:solidFill/>
            <a:head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84" name="Shape 84"/>
          <p:cNvSpPr/>
          <p:nvPr/>
        </p:nvSpPr>
        <p:spPr>
          <a:xfrm>
            <a:off x="10499672" y="1630720"/>
            <a:ext cx="217457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pPr lvl="0">
              <a:defRPr sz="1800"/>
            </a:pPr>
            <a:r>
              <a:rPr sz="2900"/>
              <a:t>sous-produit</a:t>
            </a:r>
          </a:p>
        </p:txBody>
      </p:sp>
      <p:sp>
        <p:nvSpPr>
          <p:cNvPr id="85" name="Shape 85"/>
          <p:cNvSpPr/>
          <p:nvPr/>
        </p:nvSpPr>
        <p:spPr>
          <a:xfrm>
            <a:off x="2512516" y="7830666"/>
            <a:ext cx="209280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pPr lvl="0">
              <a:defRPr sz="1800"/>
            </a:pPr>
            <a:r>
              <a:rPr sz="2900"/>
              <a:t>précurseurs</a:t>
            </a:r>
          </a:p>
        </p:txBody>
      </p:sp>
      <p:sp>
        <p:nvSpPr>
          <p:cNvPr id="86" name="Shape 86"/>
          <p:cNvSpPr/>
          <p:nvPr/>
        </p:nvSpPr>
        <p:spPr>
          <a:xfrm flipH="1" flipV="1">
            <a:off x="1780409" y="6872340"/>
            <a:ext cx="1603697" cy="950905"/>
          </a:xfrm>
          <a:prstGeom prst="line">
            <a:avLst/>
          </a:prstGeom>
          <a:ln w="254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87" name="Shape 87"/>
          <p:cNvSpPr/>
          <p:nvPr/>
        </p:nvSpPr>
        <p:spPr>
          <a:xfrm flipV="1">
            <a:off x="3397552" y="6872484"/>
            <a:ext cx="1524956" cy="950762"/>
          </a:xfrm>
          <a:prstGeom prst="line">
            <a:avLst/>
          </a:prstGeom>
          <a:ln w="254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88" name="Shape 88"/>
          <p:cNvSpPr/>
          <p:nvPr/>
        </p:nvSpPr>
        <p:spPr>
          <a:xfrm>
            <a:off x="6122327" y="4597404"/>
            <a:ext cx="1015073" cy="1"/>
          </a:xfrm>
          <a:prstGeom prst="line">
            <a:avLst/>
          </a:prstGeom>
          <a:ln w="254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89" name="Shape 89"/>
          <p:cNvSpPr/>
          <p:nvPr/>
        </p:nvSpPr>
        <p:spPr>
          <a:xfrm>
            <a:off x="6090163" y="4684809"/>
            <a:ext cx="1015073" cy="1"/>
          </a:xfrm>
          <a:prstGeom prst="line">
            <a:avLst/>
          </a:prstGeom>
          <a:ln w="25400">
            <a:solidFill/>
            <a:head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90" name="Shape 90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8283" y="3159007"/>
            <a:ext cx="12988234" cy="3097194"/>
          </a:xfrm>
          <a:prstGeom prst="rect">
            <a:avLst/>
          </a:prstGeom>
          <a:solidFill>
            <a:srgbClr val="FFFFFF"/>
          </a:solidFill>
          <a:ln w="25400">
            <a:solidFill>
              <a:srgbClr val="A7A7A7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3" name="Shape 93"/>
          <p:cNvSpPr/>
          <p:nvPr/>
        </p:nvSpPr>
        <p:spPr>
          <a:xfrm>
            <a:off x="1724913" y="360375"/>
            <a:ext cx="9554973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I.1) Synthèse d’une espèce </a:t>
            </a:r>
          </a:p>
        </p:txBody>
      </p:sp>
      <p:sp>
        <p:nvSpPr>
          <p:cNvPr id="94" name="Shape 94"/>
          <p:cNvSpPr/>
          <p:nvPr/>
        </p:nvSpPr>
        <p:spPr>
          <a:xfrm>
            <a:off x="4061873" y="3256908"/>
            <a:ext cx="1501747" cy="5624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pic>
        <p:nvPicPr>
          <p:cNvPr id="95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015652"/>
            <a:ext cx="13004801" cy="3383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image4.png"/>
          <p:cNvPicPr/>
          <p:nvPr/>
        </p:nvPicPr>
        <p:blipFill>
          <a:blip r:embed="rId3">
            <a:extLst/>
          </a:blip>
          <a:srcRect l="0" t="0" r="79892" b="0"/>
          <a:stretch>
            <a:fillRect/>
          </a:stretch>
        </p:blipFill>
        <p:spPr>
          <a:xfrm>
            <a:off x="6399996" y="4146884"/>
            <a:ext cx="462032" cy="431888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hape 97"/>
          <p:cNvSpPr/>
          <p:nvPr/>
        </p:nvSpPr>
        <p:spPr>
          <a:xfrm>
            <a:off x="1186652" y="3067683"/>
            <a:ext cx="1742454" cy="1577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365C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8" name="Shape 98"/>
          <p:cNvSpPr/>
          <p:nvPr/>
        </p:nvSpPr>
        <p:spPr>
          <a:xfrm>
            <a:off x="312562" y="2351949"/>
            <a:ext cx="396087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365C0"/>
                </a:solidFill>
              </a:rPr>
              <a:t>groupement carboxyle</a:t>
            </a:r>
          </a:p>
        </p:txBody>
      </p:sp>
      <p:sp>
        <p:nvSpPr>
          <p:cNvPr id="99" name="Shape 99"/>
          <p:cNvSpPr/>
          <p:nvPr/>
        </p:nvSpPr>
        <p:spPr>
          <a:xfrm>
            <a:off x="6122327" y="4597404"/>
            <a:ext cx="1015073" cy="1"/>
          </a:xfrm>
          <a:prstGeom prst="line">
            <a:avLst/>
          </a:prstGeom>
          <a:ln w="254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00" name="Shape 100"/>
          <p:cNvSpPr/>
          <p:nvPr/>
        </p:nvSpPr>
        <p:spPr>
          <a:xfrm>
            <a:off x="6090163" y="4684809"/>
            <a:ext cx="1015073" cy="1"/>
          </a:xfrm>
          <a:prstGeom prst="line">
            <a:avLst/>
          </a:prstGeom>
          <a:ln w="25400">
            <a:solidFill/>
            <a:head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01" name="Shape 101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8283" y="3159007"/>
            <a:ext cx="12988234" cy="3097194"/>
          </a:xfrm>
          <a:prstGeom prst="rect">
            <a:avLst/>
          </a:prstGeom>
          <a:solidFill>
            <a:srgbClr val="FFFFFF"/>
          </a:solidFill>
          <a:ln w="25400">
            <a:solidFill>
              <a:srgbClr val="A7A7A7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4" name="Shape 104"/>
          <p:cNvSpPr/>
          <p:nvPr/>
        </p:nvSpPr>
        <p:spPr>
          <a:xfrm>
            <a:off x="1724913" y="360375"/>
            <a:ext cx="9554973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I.1) Synthèse d’une espèce </a:t>
            </a:r>
          </a:p>
        </p:txBody>
      </p:sp>
      <p:sp>
        <p:nvSpPr>
          <p:cNvPr id="105" name="Shape 105"/>
          <p:cNvSpPr/>
          <p:nvPr/>
        </p:nvSpPr>
        <p:spPr>
          <a:xfrm>
            <a:off x="4061873" y="3256908"/>
            <a:ext cx="1501747" cy="5624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pic>
        <p:nvPicPr>
          <p:cNvPr id="106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015652"/>
            <a:ext cx="13004801" cy="3383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image4.png"/>
          <p:cNvPicPr/>
          <p:nvPr/>
        </p:nvPicPr>
        <p:blipFill>
          <a:blip r:embed="rId3">
            <a:extLst/>
          </a:blip>
          <a:srcRect l="0" t="0" r="79892" b="0"/>
          <a:stretch>
            <a:fillRect/>
          </a:stretch>
        </p:blipFill>
        <p:spPr>
          <a:xfrm>
            <a:off x="6399996" y="4146884"/>
            <a:ext cx="462032" cy="431888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Shape 108"/>
          <p:cNvSpPr/>
          <p:nvPr/>
        </p:nvSpPr>
        <p:spPr>
          <a:xfrm>
            <a:off x="1186652" y="3067683"/>
            <a:ext cx="1742454" cy="1577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365C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9" name="Shape 109"/>
          <p:cNvSpPr/>
          <p:nvPr/>
        </p:nvSpPr>
        <p:spPr>
          <a:xfrm>
            <a:off x="1406615" y="4718708"/>
            <a:ext cx="935516" cy="91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0" name="Shape 110"/>
          <p:cNvSpPr/>
          <p:nvPr/>
        </p:nvSpPr>
        <p:spPr>
          <a:xfrm>
            <a:off x="407053" y="6242914"/>
            <a:ext cx="3301652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82506"/>
                </a:solidFill>
              </a:rPr>
              <a:t>groupement hydroxyle</a:t>
            </a:r>
          </a:p>
        </p:txBody>
      </p:sp>
      <p:sp>
        <p:nvSpPr>
          <p:cNvPr id="111" name="Shape 111"/>
          <p:cNvSpPr/>
          <p:nvPr/>
        </p:nvSpPr>
        <p:spPr>
          <a:xfrm>
            <a:off x="6122327" y="4597404"/>
            <a:ext cx="1015073" cy="1"/>
          </a:xfrm>
          <a:prstGeom prst="line">
            <a:avLst/>
          </a:prstGeom>
          <a:ln w="254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12" name="Shape 112"/>
          <p:cNvSpPr/>
          <p:nvPr/>
        </p:nvSpPr>
        <p:spPr>
          <a:xfrm>
            <a:off x="6090163" y="4684809"/>
            <a:ext cx="1015073" cy="1"/>
          </a:xfrm>
          <a:prstGeom prst="line">
            <a:avLst/>
          </a:prstGeom>
          <a:ln w="25400">
            <a:solidFill/>
            <a:head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13" name="Shape 113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14" name="Shape 114"/>
          <p:cNvSpPr/>
          <p:nvPr/>
        </p:nvSpPr>
        <p:spPr>
          <a:xfrm>
            <a:off x="1724529" y="1983916"/>
            <a:ext cx="312362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365C0"/>
                </a:solidFill>
              </a:rPr>
              <a:t>groupement carboxyle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8283" y="3159007"/>
            <a:ext cx="12988234" cy="3097194"/>
          </a:xfrm>
          <a:prstGeom prst="rect">
            <a:avLst/>
          </a:prstGeom>
          <a:solidFill>
            <a:srgbClr val="FFFFFF"/>
          </a:solidFill>
          <a:ln w="25400">
            <a:solidFill>
              <a:srgbClr val="A7A7A7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7" name="Shape 117"/>
          <p:cNvSpPr/>
          <p:nvPr/>
        </p:nvSpPr>
        <p:spPr>
          <a:xfrm>
            <a:off x="1724913" y="360375"/>
            <a:ext cx="9554973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I.1) Synthèse d’une espèce </a:t>
            </a:r>
          </a:p>
        </p:txBody>
      </p:sp>
      <p:sp>
        <p:nvSpPr>
          <p:cNvPr id="118" name="Shape 118"/>
          <p:cNvSpPr/>
          <p:nvPr/>
        </p:nvSpPr>
        <p:spPr>
          <a:xfrm>
            <a:off x="4061873" y="3256908"/>
            <a:ext cx="1501747" cy="5624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pic>
        <p:nvPicPr>
          <p:cNvPr id="119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015652"/>
            <a:ext cx="13004801" cy="3383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image4.png"/>
          <p:cNvPicPr/>
          <p:nvPr/>
        </p:nvPicPr>
        <p:blipFill>
          <a:blip r:embed="rId3">
            <a:extLst/>
          </a:blip>
          <a:srcRect l="0" t="0" r="79892" b="0"/>
          <a:stretch>
            <a:fillRect/>
          </a:stretch>
        </p:blipFill>
        <p:spPr>
          <a:xfrm>
            <a:off x="6399996" y="4146884"/>
            <a:ext cx="462032" cy="431888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/>
        </p:nvSpPr>
        <p:spPr>
          <a:xfrm>
            <a:off x="1186652" y="3067683"/>
            <a:ext cx="1742454" cy="1577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365C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22" name="Shape 122"/>
          <p:cNvSpPr/>
          <p:nvPr/>
        </p:nvSpPr>
        <p:spPr>
          <a:xfrm>
            <a:off x="1724529" y="1983916"/>
            <a:ext cx="312362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365C0"/>
                </a:solidFill>
              </a:rPr>
              <a:t>groupement carboxyle</a:t>
            </a:r>
          </a:p>
        </p:txBody>
      </p:sp>
      <p:sp>
        <p:nvSpPr>
          <p:cNvPr id="123" name="Shape 123"/>
          <p:cNvSpPr/>
          <p:nvPr/>
        </p:nvSpPr>
        <p:spPr>
          <a:xfrm>
            <a:off x="1406615" y="4718708"/>
            <a:ext cx="935516" cy="91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24" name="Shape 124"/>
          <p:cNvSpPr/>
          <p:nvPr/>
        </p:nvSpPr>
        <p:spPr>
          <a:xfrm>
            <a:off x="407053" y="6242914"/>
            <a:ext cx="3301652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82506"/>
                </a:solidFill>
              </a:rPr>
              <a:t>groupement hydroxyle</a:t>
            </a:r>
          </a:p>
        </p:txBody>
      </p:sp>
      <p:sp>
        <p:nvSpPr>
          <p:cNvPr id="125" name="Shape 125"/>
          <p:cNvSpPr/>
          <p:nvPr/>
        </p:nvSpPr>
        <p:spPr>
          <a:xfrm>
            <a:off x="8108223" y="3067683"/>
            <a:ext cx="1742454" cy="1577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365C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26" name="Shape 126"/>
          <p:cNvSpPr/>
          <p:nvPr/>
        </p:nvSpPr>
        <p:spPr>
          <a:xfrm>
            <a:off x="8078678" y="1983916"/>
            <a:ext cx="344211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365C0"/>
                </a:solidFill>
              </a:rPr>
              <a:t>groupement carboxyle</a:t>
            </a:r>
          </a:p>
        </p:txBody>
      </p:sp>
      <p:sp>
        <p:nvSpPr>
          <p:cNvPr id="127" name="Shape 127"/>
          <p:cNvSpPr/>
          <p:nvPr/>
        </p:nvSpPr>
        <p:spPr>
          <a:xfrm>
            <a:off x="6122327" y="4597404"/>
            <a:ext cx="1015073" cy="1"/>
          </a:xfrm>
          <a:prstGeom prst="line">
            <a:avLst/>
          </a:prstGeom>
          <a:ln w="254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28" name="Shape 128"/>
          <p:cNvSpPr/>
          <p:nvPr/>
        </p:nvSpPr>
        <p:spPr>
          <a:xfrm>
            <a:off x="6090163" y="4684809"/>
            <a:ext cx="1015073" cy="1"/>
          </a:xfrm>
          <a:prstGeom prst="line">
            <a:avLst/>
          </a:prstGeom>
          <a:ln w="25400">
            <a:solidFill/>
            <a:head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29" name="Shape 129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8283" y="3159007"/>
            <a:ext cx="12988234" cy="3097194"/>
          </a:xfrm>
          <a:prstGeom prst="rect">
            <a:avLst/>
          </a:prstGeom>
          <a:solidFill>
            <a:srgbClr val="FFFFFF"/>
          </a:solidFill>
          <a:ln w="25400">
            <a:solidFill>
              <a:srgbClr val="A7A7A7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32" name="Shape 132"/>
          <p:cNvSpPr/>
          <p:nvPr/>
        </p:nvSpPr>
        <p:spPr>
          <a:xfrm>
            <a:off x="1724913" y="360375"/>
            <a:ext cx="9554973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I.1) Synthèse d’une espèce </a:t>
            </a:r>
          </a:p>
        </p:txBody>
      </p:sp>
      <p:sp>
        <p:nvSpPr>
          <p:cNvPr id="133" name="Shape 133"/>
          <p:cNvSpPr/>
          <p:nvPr/>
        </p:nvSpPr>
        <p:spPr>
          <a:xfrm>
            <a:off x="4061873" y="3256908"/>
            <a:ext cx="1501747" cy="5624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pic>
        <p:nvPicPr>
          <p:cNvPr id="134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015652"/>
            <a:ext cx="13004801" cy="3383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4.png"/>
          <p:cNvPicPr/>
          <p:nvPr/>
        </p:nvPicPr>
        <p:blipFill>
          <a:blip r:embed="rId3">
            <a:extLst/>
          </a:blip>
          <a:srcRect l="0" t="0" r="79892" b="0"/>
          <a:stretch>
            <a:fillRect/>
          </a:stretch>
        </p:blipFill>
        <p:spPr>
          <a:xfrm>
            <a:off x="6399996" y="4146884"/>
            <a:ext cx="462032" cy="431888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hape 136"/>
          <p:cNvSpPr/>
          <p:nvPr/>
        </p:nvSpPr>
        <p:spPr>
          <a:xfrm>
            <a:off x="1186652" y="3067683"/>
            <a:ext cx="1742454" cy="1577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365C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37" name="Shape 137"/>
          <p:cNvSpPr/>
          <p:nvPr/>
        </p:nvSpPr>
        <p:spPr>
          <a:xfrm>
            <a:off x="1724529" y="1983916"/>
            <a:ext cx="312362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365C0"/>
                </a:solidFill>
              </a:rPr>
              <a:t>groupement carboxyle</a:t>
            </a:r>
          </a:p>
        </p:txBody>
      </p:sp>
      <p:sp>
        <p:nvSpPr>
          <p:cNvPr id="138" name="Shape 138"/>
          <p:cNvSpPr/>
          <p:nvPr/>
        </p:nvSpPr>
        <p:spPr>
          <a:xfrm>
            <a:off x="1406615" y="4718708"/>
            <a:ext cx="935516" cy="91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39" name="Shape 139"/>
          <p:cNvSpPr/>
          <p:nvPr/>
        </p:nvSpPr>
        <p:spPr>
          <a:xfrm>
            <a:off x="407053" y="6242914"/>
            <a:ext cx="3301652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82506"/>
                </a:solidFill>
              </a:rPr>
              <a:t>groupement hydroxyle</a:t>
            </a:r>
          </a:p>
        </p:txBody>
      </p:sp>
      <p:sp>
        <p:nvSpPr>
          <p:cNvPr id="140" name="Shape 140"/>
          <p:cNvSpPr/>
          <p:nvPr/>
        </p:nvSpPr>
        <p:spPr>
          <a:xfrm>
            <a:off x="8108223" y="3067683"/>
            <a:ext cx="1742454" cy="1577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365C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41" name="Shape 141"/>
          <p:cNvSpPr/>
          <p:nvPr/>
        </p:nvSpPr>
        <p:spPr>
          <a:xfrm>
            <a:off x="8078678" y="1983916"/>
            <a:ext cx="344211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365C0"/>
                </a:solidFill>
              </a:rPr>
              <a:t>groupement carboxyle</a:t>
            </a:r>
          </a:p>
        </p:txBody>
      </p:sp>
      <p:sp>
        <p:nvSpPr>
          <p:cNvPr id="142" name="Shape 142"/>
          <p:cNvSpPr/>
          <p:nvPr/>
        </p:nvSpPr>
        <p:spPr>
          <a:xfrm>
            <a:off x="8311032" y="4797266"/>
            <a:ext cx="1336836" cy="1577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882B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43" name="Shape 143"/>
          <p:cNvSpPr/>
          <p:nvPr/>
        </p:nvSpPr>
        <p:spPr>
          <a:xfrm>
            <a:off x="8997731" y="6418654"/>
            <a:ext cx="253773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882B"/>
                </a:solidFill>
              </a:rPr>
              <a:t>groupement ester</a:t>
            </a:r>
          </a:p>
        </p:txBody>
      </p:sp>
      <p:sp>
        <p:nvSpPr>
          <p:cNvPr id="144" name="Shape 144"/>
          <p:cNvSpPr/>
          <p:nvPr/>
        </p:nvSpPr>
        <p:spPr>
          <a:xfrm>
            <a:off x="6122327" y="4597404"/>
            <a:ext cx="1015073" cy="1"/>
          </a:xfrm>
          <a:prstGeom prst="line">
            <a:avLst/>
          </a:prstGeom>
          <a:ln w="254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45" name="Shape 145"/>
          <p:cNvSpPr/>
          <p:nvPr/>
        </p:nvSpPr>
        <p:spPr>
          <a:xfrm>
            <a:off x="6090163" y="4684809"/>
            <a:ext cx="1015073" cy="1"/>
          </a:xfrm>
          <a:prstGeom prst="line">
            <a:avLst/>
          </a:prstGeom>
          <a:ln w="25400">
            <a:solidFill/>
            <a:head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46" name="Shape 146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654047" y="360375"/>
            <a:ext cx="969670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I.2) Protection, déprotection </a:t>
            </a:r>
          </a:p>
        </p:txBody>
      </p:sp>
      <p:sp>
        <p:nvSpPr>
          <p:cNvPr id="149" name="Shape 149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150" name="pasted-image.png"/>
          <p:cNvPicPr/>
          <p:nvPr/>
        </p:nvPicPr>
        <p:blipFill>
          <a:blip r:embed="rId2">
            <a:extLst/>
          </a:blip>
          <a:srcRect l="0" t="0" r="62112" b="66273"/>
          <a:stretch>
            <a:fillRect/>
          </a:stretch>
        </p:blipFill>
        <p:spPr>
          <a:xfrm>
            <a:off x="5075870" y="2438400"/>
            <a:ext cx="3387434" cy="1541998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/>
        </p:nvSpPr>
        <p:spPr>
          <a:xfrm>
            <a:off x="5431169" y="1819415"/>
            <a:ext cx="2367180" cy="673101"/>
          </a:xfrm>
          <a:prstGeom prst="rect">
            <a:avLst/>
          </a:prstGeom>
          <a:ln w="25400"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Précurseur</a:t>
            </a:r>
          </a:p>
        </p:txBody>
      </p:sp>
      <p:sp>
        <p:nvSpPr>
          <p:cNvPr id="152" name="Shape 152"/>
          <p:cNvSpPr/>
          <p:nvPr/>
        </p:nvSpPr>
        <p:spPr>
          <a:xfrm>
            <a:off x="4842991" y="4052488"/>
            <a:ext cx="3853086" cy="610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900">
                <a:latin typeface="ITF Devanagari"/>
                <a:ea typeface="ITF Devanagari"/>
                <a:cs typeface="ITF Devanagari"/>
                <a:sym typeface="ITF Devanagari"/>
              </a:defRPr>
            </a:lvl1pPr>
          </a:lstStyle>
          <a:p>
            <a:pPr lvl="0">
              <a:defRPr sz="1800"/>
            </a:pPr>
            <a:r>
              <a:rPr sz="2900"/>
              <a:t>3-oxobutanoate d’éthyle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