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72" r:id="rId3"/>
    <p:sldId id="257" r:id="rId4"/>
    <p:sldId id="266" r:id="rId5"/>
    <p:sldId id="274" r:id="rId6"/>
    <p:sldId id="260" r:id="rId7"/>
    <p:sldId id="275" r:id="rId8"/>
    <p:sldId id="265" r:id="rId9"/>
    <p:sldId id="276" r:id="rId10"/>
    <p:sldId id="278" r:id="rId11"/>
    <p:sldId id="279" r:id="rId12"/>
    <p:sldId id="264" r:id="rId13"/>
    <p:sldId id="277" r:id="rId14"/>
    <p:sldId id="280" r:id="rId15"/>
    <p:sldId id="258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08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2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0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0BAB-EA6A-4558-8D39-FBDCE930478D}" type="datetimeFigureOut">
              <a:rPr lang="fr-FR" smtClean="0"/>
              <a:t>20/06/2021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2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ymdZHl546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RVxr4-gls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095632"/>
            <a:ext cx="9144000" cy="1169773"/>
          </a:xfrm>
        </p:spPr>
        <p:txBody>
          <a:bodyPr>
            <a:normAutofit/>
          </a:bodyPr>
          <a:lstStyle/>
          <a:p>
            <a:r>
              <a:rPr lang="fr-FR" sz="4400" dirty="0" smtClean="0"/>
              <a:t>Phénomènes interfaciaux</a:t>
            </a:r>
            <a:endParaRPr lang="fr-FR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5696" y="2539354"/>
            <a:ext cx="8252120" cy="3268319"/>
          </a:xfrm>
        </p:spPr>
        <p:txBody>
          <a:bodyPr>
            <a:normAutofit/>
          </a:bodyPr>
          <a:lstStyle/>
          <a:p>
            <a:pPr algn="l"/>
            <a:r>
              <a:rPr lang="fr-FR" dirty="0" smtClean="0"/>
              <a:t>L2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smtClean="0"/>
              <a:t>Hydrostatique : Pression, forces pressantes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Thermodynamique : Travail</a:t>
            </a:r>
          </a:p>
          <a:p>
            <a:pPr marL="342900" indent="-342900" algn="l">
              <a:buFontTx/>
              <a:buChar char="-"/>
            </a:pPr>
            <a:r>
              <a:rPr lang="fr-FR" dirty="0" smtClean="0"/>
              <a:t>Electrostatique : Liaisons hydrogènes, interactions de Van der </a:t>
            </a:r>
            <a:r>
              <a:rPr lang="fr-FR" dirty="0" err="1" smtClean="0"/>
              <a:t>Waals</a:t>
            </a:r>
            <a:r>
              <a:rPr lang="fr-FR" dirty="0" smtClean="0"/>
              <a:t>, liaisons métalliques</a:t>
            </a:r>
          </a:p>
          <a:p>
            <a:pPr algn="l"/>
            <a:r>
              <a:rPr lang="fr-FR" dirty="0" smtClean="0"/>
              <a:t>		</a:t>
            </a:r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524000" y="2539355"/>
            <a:ext cx="2066488" cy="326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fr-FR" sz="2600" dirty="0" smtClean="0"/>
              <a:t>Niveau</a:t>
            </a:r>
            <a:r>
              <a:rPr lang="fr-FR" dirty="0" smtClean="0"/>
              <a:t> :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fr-FR" sz="2600" dirty="0" smtClean="0"/>
              <a:t>Prérequis</a:t>
            </a:r>
            <a:r>
              <a:rPr lang="fr-FR" dirty="0" smtClean="0"/>
              <a:t> :  </a:t>
            </a:r>
          </a:p>
          <a:p>
            <a:pPr lvl="3" algn="l"/>
            <a:endParaRPr lang="fr-FR" dirty="0" smtClean="0"/>
          </a:p>
          <a:p>
            <a:pPr lvl="8" algn="l"/>
            <a:endParaRPr lang="fr-FR" dirty="0" smtClean="0"/>
          </a:p>
          <a:p>
            <a:pPr algn="l"/>
            <a:r>
              <a:rPr lang="fr-FR" dirty="0" smtClean="0"/>
              <a:t>	              </a:t>
            </a:r>
          </a:p>
          <a:p>
            <a:pPr algn="l"/>
            <a:r>
              <a:rPr lang="fr-FR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70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II.2) Loi de Jurin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80" y="1690688"/>
            <a:ext cx="3543300" cy="47625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84259" y="1801906"/>
            <a:ext cx="437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 capillaires de différents rayons dont une des extrémités trempe dans de l’eau.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8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6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III.1) Mesure de la tension de surface</a:t>
            </a:r>
            <a:endParaRPr lang="fr-FR" sz="40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1" y="1376346"/>
            <a:ext cx="9397121" cy="5481654"/>
          </a:xfrm>
        </p:spPr>
      </p:pic>
    </p:spTree>
    <p:extLst>
      <p:ext uri="{BB962C8B-B14F-4D97-AF65-F5344CB8AC3E}">
        <p14:creationId xmlns:p14="http://schemas.microsoft.com/office/powerpoint/2010/main" val="3461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III.1) Mesure de la tension de surface</a:t>
            </a:r>
            <a:endParaRPr lang="fr-FR" sz="40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95" y="2471351"/>
            <a:ext cx="6128952" cy="3575222"/>
          </a:xfrm>
        </p:spPr>
      </p:pic>
      <p:pic>
        <p:nvPicPr>
          <p:cNvPr id="11" name="Espace réservé du contenu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41" y="4613790"/>
            <a:ext cx="1013022" cy="14327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r="11480"/>
          <a:stretch/>
        </p:blipFill>
        <p:spPr>
          <a:xfrm>
            <a:off x="8138983" y="126228"/>
            <a:ext cx="3393989" cy="49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2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3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357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		Plan du cours :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001794" y="1578489"/>
            <a:ext cx="8188411" cy="4991186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400" dirty="0" smtClean="0"/>
              <a:t>Généralités sur la tension de surface</a:t>
            </a: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Mise en évidence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Origine microscopique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Mesure de la tension de surface</a:t>
            </a:r>
          </a:p>
          <a:p>
            <a:pPr marL="457200" lvl="1" indent="0">
              <a:buNone/>
            </a:pPr>
            <a:endParaRPr lang="fr-FR" sz="2000" dirty="0"/>
          </a:p>
          <a:p>
            <a:pPr marL="571500" indent="-571500">
              <a:buFont typeface="+mj-lt"/>
              <a:buAutoNum type="romanUcPeriod"/>
            </a:pPr>
            <a:r>
              <a:rPr lang="fr-FR" sz="2400" dirty="0" smtClean="0"/>
              <a:t>Conséquences de la tension de surface</a:t>
            </a:r>
            <a:endParaRPr lang="fr-FR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Loi de Laplace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Mouillage et loi de Young-Dupré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Application de la Loi de Laplace : mûrissement d’Ostwald </a:t>
            </a:r>
          </a:p>
          <a:p>
            <a:pPr marL="914400" lvl="1" indent="-457200">
              <a:buFont typeface="+mj-lt"/>
              <a:buAutoNum type="arabicPeriod"/>
            </a:pPr>
            <a:endParaRPr lang="fr-FR" sz="1600" dirty="0"/>
          </a:p>
          <a:p>
            <a:pPr marL="571500" indent="-571500">
              <a:buFont typeface="+mj-lt"/>
              <a:buAutoNum type="romanUcPeriod"/>
            </a:pPr>
            <a:r>
              <a:rPr lang="fr-FR" sz="2400" dirty="0" smtClean="0"/>
              <a:t>Compétition tension de surface et gravité</a:t>
            </a:r>
            <a:endParaRPr lang="fr-FR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Longueur capillaire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 smtClean="0"/>
              <a:t>Loi de Jurin</a:t>
            </a:r>
            <a:r>
              <a:rPr lang="fr-FR" dirty="0" smtClean="0"/>
              <a:t>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223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I.1) Mise en évidence de la tension de surface</a:t>
            </a:r>
            <a:endParaRPr lang="fr-FR" sz="4000" dirty="0"/>
          </a:p>
        </p:txBody>
      </p:sp>
      <p:sp>
        <p:nvSpPr>
          <p:cNvPr id="5" name="ZoneTexte 4"/>
          <p:cNvSpPr txBox="1"/>
          <p:nvPr/>
        </p:nvSpPr>
        <p:spPr>
          <a:xfrm>
            <a:off x="3462839" y="6351130"/>
            <a:ext cx="402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2"/>
              </a:rPr>
              <a:t>Surface tension of a soap film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6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I.1) Mise en évidence de la tension de surface</a:t>
            </a:r>
            <a:endParaRPr lang="fr-FR" sz="40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0" y="2430098"/>
            <a:ext cx="5134340" cy="3551252"/>
          </a:xfrm>
        </p:spPr>
      </p:pic>
      <p:sp>
        <p:nvSpPr>
          <p:cNvPr id="10" name="ZoneTexte 9"/>
          <p:cNvSpPr txBox="1"/>
          <p:nvPr/>
        </p:nvSpPr>
        <p:spPr>
          <a:xfrm>
            <a:off x="1230386" y="2106932"/>
            <a:ext cx="486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Tige de fer posée sur un cadre métallique tirée par un film de savon.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38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I.2) Origine microscopique de la tension de surface</a:t>
            </a:r>
            <a:endParaRPr lang="fr-FR" sz="40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5" y="5299962"/>
            <a:ext cx="5224850" cy="579117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63" y="2818447"/>
            <a:ext cx="3923993" cy="3204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5305166" y="2594918"/>
                <a:ext cx="5642919" cy="143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ea typeface="Cambria Math" panose="02040503050406030204" pitchFamily="18" charset="0"/>
                  </a:rPr>
                  <a:t>Energie de cohésion : 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ea typeface="Cambria Math" panose="02040503050406030204" pitchFamily="18" charset="0"/>
                  </a:rPr>
                  <a:t>Energie de cohésion d’une molécule à l’interface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 smtClean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 smtClean="0">
                    <a:ea typeface="Cambria Math" panose="02040503050406030204" pitchFamily="18" charset="0"/>
                  </a:rPr>
                  <a:t>Tension de surface :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:r>
                  <a:rPr lang="fr-FR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166" y="2594918"/>
                <a:ext cx="5642919" cy="1431482"/>
              </a:xfrm>
              <a:prstGeom prst="rect">
                <a:avLst/>
              </a:prstGeom>
              <a:blipFill rotWithShape="0">
                <a:blip r:embed="rId4"/>
                <a:stretch>
                  <a:fillRect l="-648" t="-2564" b="-21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5062056" y="4930630"/>
            <a:ext cx="673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Quelques valeurs de tension de surface pour différents fluides à 298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2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smtClean="0"/>
              <a:t>II.1) Mûrissement d’Ostwald</a:t>
            </a:r>
            <a:endParaRPr lang="fr-FR" sz="4000" dirty="0"/>
          </a:p>
        </p:txBody>
      </p:sp>
      <p:sp>
        <p:nvSpPr>
          <p:cNvPr id="3" name="ZoneTexte 2"/>
          <p:cNvSpPr txBox="1"/>
          <p:nvPr/>
        </p:nvSpPr>
        <p:spPr>
          <a:xfrm>
            <a:off x="4649465" y="6176963"/>
            <a:ext cx="28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hlinkClick r:id="rId2"/>
              </a:rPr>
              <a:t>laplace</a:t>
            </a:r>
            <a:r>
              <a:rPr lang="fr-FR" dirty="0">
                <a:hlinkClick r:id="rId2"/>
              </a:rPr>
              <a:t> pressure - YouTube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03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</TotalTime>
  <Words>200</Words>
  <Application>Microsoft Office PowerPoint</Application>
  <PresentationFormat>Grand écran</PresentationFormat>
  <Paragraphs>42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Thème Office</vt:lpstr>
      <vt:lpstr>Phénomènes interfaciaux</vt:lpstr>
      <vt:lpstr>Présentation PowerPoint</vt:lpstr>
      <vt:lpstr>I.1) Mise en évidence de la tension de surface</vt:lpstr>
      <vt:lpstr>I.1) Mise en évidence de la tension de surface</vt:lpstr>
      <vt:lpstr>Présentation PowerPoint</vt:lpstr>
      <vt:lpstr>I.2) Origine microscopique de la tension de surface</vt:lpstr>
      <vt:lpstr>Présentation PowerPoint</vt:lpstr>
      <vt:lpstr>II.1) Mûrissement d’Ostwald</vt:lpstr>
      <vt:lpstr>Présentation PowerPoint</vt:lpstr>
      <vt:lpstr>II.2) Loi de Jurin</vt:lpstr>
      <vt:lpstr>Présentation PowerPoint</vt:lpstr>
      <vt:lpstr>III.1) Mesure de la tension de surface</vt:lpstr>
      <vt:lpstr>III.1) Mesure de la tension de surface</vt:lpstr>
      <vt:lpstr>Présentation PowerPoint</vt:lpstr>
      <vt:lpstr>  Plan du cours 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leçon : Suivi cinétique d’une réaction chimique</dc:title>
  <dc:creator>Rémy</dc:creator>
  <cp:lastModifiedBy>Rémy</cp:lastModifiedBy>
  <cp:revision>36</cp:revision>
  <dcterms:created xsi:type="dcterms:W3CDTF">2020-10-03T13:20:39Z</dcterms:created>
  <dcterms:modified xsi:type="dcterms:W3CDTF">2021-06-20T10:58:56Z</dcterms:modified>
</cp:coreProperties>
</file>