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</p:spPr>
        <p:txBody>
          <a:bodyPr lIns="48767" tIns="48767" rIns="48767" bIns="48767" anchor="ctr"/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</p:spPr>
        <p:txBody>
          <a:bodyPr lIns="48767" tIns="48767" rIns="48767" bIns="48767"/>
          <a:lstStyle>
            <a:lvl1pPr marL="310242" indent="-310242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</p:spPr>
        <p:txBody>
          <a:bodyPr lIns="48767" tIns="48767" rIns="48767" bIns="48767">
            <a:spAutoFit/>
          </a:bodyPr>
          <a:lstStyle>
            <a:lvl1pPr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Texte du titre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Texte niveau 1</a:t>
            </a:r>
            <a:endParaRPr sz="2600"/>
          </a:p>
          <a:p>
            <a:pPr lvl="1">
              <a:defRPr sz="1800"/>
            </a:pPr>
            <a:r>
              <a:rPr sz="2600"/>
              <a:t>Texte niveau 2</a:t>
            </a:r>
            <a:endParaRPr sz="2600"/>
          </a:p>
          <a:p>
            <a:pPr lvl="2">
              <a:defRPr sz="1800"/>
            </a:pPr>
            <a:r>
              <a:rPr sz="2600"/>
              <a:t>Texte niveau 3</a:t>
            </a:r>
            <a:endParaRPr sz="2600"/>
          </a:p>
          <a:p>
            <a:pPr lvl="3">
              <a:defRPr sz="1800"/>
            </a:pPr>
            <a:r>
              <a:rPr sz="2600"/>
              <a:t>Texte niveau 4</a:t>
            </a:r>
            <a:endParaRPr sz="2600"/>
          </a:p>
          <a:p>
            <a:pPr lvl="4">
              <a:defRPr sz="1800"/>
            </a:pPr>
            <a:r>
              <a:rPr sz="2600"/>
              <a:t>Texte niveau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43306" y="1852124"/>
            <a:ext cx="12118188" cy="100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normAutofit fontScale="100000" lnSpcReduction="0"/>
          </a:bodyPr>
          <a:lstStyle/>
          <a:p>
            <a:pPr lvl="0">
              <a:defRPr sz="1800"/>
            </a:pPr>
            <a:r>
              <a:rPr sz="26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43306" y="2858275"/>
            <a:ext cx="12118188" cy="567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normAutofit fontScale="100000" lnSpcReduction="0"/>
          </a:bodyPr>
          <a:lstStyle/>
          <a:p>
            <a:pPr lvl="0">
              <a:defRPr sz="1800"/>
            </a:pPr>
            <a:r>
              <a:rPr sz="2600"/>
              <a:t>Texte niveau 1</a:t>
            </a:r>
            <a:endParaRPr sz="2600"/>
          </a:p>
          <a:p>
            <a:pPr lvl="1">
              <a:defRPr sz="1800"/>
            </a:pPr>
            <a:r>
              <a:rPr sz="2600"/>
              <a:t>Texte niveau 2</a:t>
            </a:r>
            <a:endParaRPr sz="2600"/>
          </a:p>
          <a:p>
            <a:pPr lvl="2">
              <a:defRPr sz="1800"/>
            </a:pPr>
            <a:r>
              <a:rPr sz="2600"/>
              <a:t>Texte niveau 3</a:t>
            </a:r>
            <a:endParaRPr sz="2600"/>
          </a:p>
          <a:p>
            <a:pPr lvl="3">
              <a:defRPr sz="1800"/>
            </a:pPr>
            <a:r>
              <a:rPr sz="2600"/>
              <a:t>Texte niveau 4</a:t>
            </a:r>
            <a:endParaRPr sz="2600"/>
          </a:p>
          <a:p>
            <a:pPr lvl="4">
              <a:defRPr sz="1800"/>
            </a:pPr>
            <a:r>
              <a:rPr sz="26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49717" y="7591693"/>
            <a:ext cx="780375" cy="519276"/>
          </a:xfrm>
          <a:prstGeom prst="rect">
            <a:avLst/>
          </a:prstGeom>
          <a:ln w="12700">
            <a:miter lim="400000"/>
          </a:ln>
        </p:spPr>
        <p:txBody>
          <a:bodyPr lIns="130026" tIns="130026" rIns="130026" bIns="130026" anchor="ctr">
            <a:normAutofit fontScale="100000" lnSpcReduction="0"/>
          </a:bodyPr>
          <a:lstStyle>
            <a:lvl1pPr algn="r" defTabSz="914400"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sz="2600">
          <a:latin typeface="Arial"/>
          <a:ea typeface="Arial"/>
          <a:cs typeface="Arial"/>
          <a:sym typeface="Arial"/>
        </a:defRPr>
      </a:lvl1pPr>
      <a:lvl2pPr>
        <a:defRPr sz="2600">
          <a:latin typeface="Arial"/>
          <a:ea typeface="Arial"/>
          <a:cs typeface="Arial"/>
          <a:sym typeface="Arial"/>
        </a:defRPr>
      </a:lvl2pPr>
      <a:lvl3pPr>
        <a:defRPr sz="2600">
          <a:latin typeface="Arial"/>
          <a:ea typeface="Arial"/>
          <a:cs typeface="Arial"/>
          <a:sym typeface="Arial"/>
        </a:defRPr>
      </a:lvl3pPr>
      <a:lvl4pPr>
        <a:defRPr sz="2600">
          <a:latin typeface="Arial"/>
          <a:ea typeface="Arial"/>
          <a:cs typeface="Arial"/>
          <a:sym typeface="Arial"/>
        </a:defRPr>
      </a:lvl4pPr>
      <a:lvl5pPr>
        <a:defRPr sz="2600">
          <a:latin typeface="Arial"/>
          <a:ea typeface="Arial"/>
          <a:cs typeface="Arial"/>
          <a:sym typeface="Arial"/>
        </a:defRPr>
      </a:lvl5pPr>
      <a:lvl6pPr>
        <a:defRPr sz="2600">
          <a:latin typeface="Arial"/>
          <a:ea typeface="Arial"/>
          <a:cs typeface="Arial"/>
          <a:sym typeface="Arial"/>
        </a:defRPr>
      </a:lvl6pPr>
      <a:lvl7pPr>
        <a:defRPr sz="2600">
          <a:latin typeface="Arial"/>
          <a:ea typeface="Arial"/>
          <a:cs typeface="Arial"/>
          <a:sym typeface="Arial"/>
        </a:defRPr>
      </a:lvl7pPr>
      <a:lvl8pPr>
        <a:defRPr sz="2600">
          <a:latin typeface="Arial"/>
          <a:ea typeface="Arial"/>
          <a:cs typeface="Arial"/>
          <a:sym typeface="Arial"/>
        </a:defRPr>
      </a:lvl8pPr>
      <a:lvl9pPr>
        <a:defRPr sz="2600">
          <a:latin typeface="Arial"/>
          <a:ea typeface="Arial"/>
          <a:cs typeface="Arial"/>
          <a:sym typeface="Arial"/>
        </a:defRPr>
      </a:lvl9pPr>
    </p:titleStyle>
    <p:bodyStyle>
      <a:lvl1pPr marL="751114" indent="-636814">
        <a:buClr>
          <a:srgbClr val="000000"/>
        </a:buClr>
        <a:buSzPts val="2600"/>
        <a:buFont typeface="Arial"/>
        <a:buChar char="●"/>
        <a:defRPr sz="2600">
          <a:latin typeface="Arial"/>
          <a:ea typeface="Arial"/>
          <a:cs typeface="Arial"/>
          <a:sym typeface="Arial"/>
        </a:defRPr>
      </a:lvl1pPr>
      <a:lvl2pPr marL="1186542" indent="-589642">
        <a:buClr>
          <a:srgbClr val="000000"/>
        </a:buClr>
        <a:buSzPts val="2600"/>
        <a:buFont typeface="Arial"/>
        <a:buChar char="○"/>
        <a:defRPr sz="2600">
          <a:latin typeface="Arial"/>
          <a:ea typeface="Arial"/>
          <a:cs typeface="Arial"/>
          <a:sym typeface="Arial"/>
        </a:defRPr>
      </a:lvl2pPr>
      <a:lvl3pPr marL="1643742" indent="-589642">
        <a:buClr>
          <a:srgbClr val="000000"/>
        </a:buClr>
        <a:buSzPts val="2600"/>
        <a:buFont typeface="Arial"/>
        <a:buChar char="■"/>
        <a:defRPr sz="2600">
          <a:latin typeface="Arial"/>
          <a:ea typeface="Arial"/>
          <a:cs typeface="Arial"/>
          <a:sym typeface="Arial"/>
        </a:defRPr>
      </a:lvl3pPr>
      <a:lvl4pPr marL="2100942" indent="-589642">
        <a:buClr>
          <a:srgbClr val="000000"/>
        </a:buClr>
        <a:buSzPts val="2600"/>
        <a:buFont typeface="Arial"/>
        <a:buChar char="●"/>
        <a:defRPr sz="2600">
          <a:latin typeface="Arial"/>
          <a:ea typeface="Arial"/>
          <a:cs typeface="Arial"/>
          <a:sym typeface="Arial"/>
        </a:defRPr>
      </a:lvl4pPr>
      <a:lvl5pPr marL="2558142" indent="-589642">
        <a:buClr>
          <a:srgbClr val="000000"/>
        </a:buClr>
        <a:buSzPts val="2600"/>
        <a:buFont typeface="Arial"/>
        <a:buChar char="○"/>
        <a:defRPr sz="2600">
          <a:latin typeface="Arial"/>
          <a:ea typeface="Arial"/>
          <a:cs typeface="Arial"/>
          <a:sym typeface="Arial"/>
        </a:defRPr>
      </a:lvl5pPr>
      <a:lvl6pPr marL="3015342" indent="-589642">
        <a:buClr>
          <a:srgbClr val="000000"/>
        </a:buClr>
        <a:buSzPts val="2600"/>
        <a:buFont typeface="Arial"/>
        <a:buChar char="■"/>
        <a:defRPr sz="2600">
          <a:latin typeface="Arial"/>
          <a:ea typeface="Arial"/>
          <a:cs typeface="Arial"/>
          <a:sym typeface="Arial"/>
        </a:defRPr>
      </a:lvl6pPr>
      <a:lvl7pPr marL="3472542" indent="-589642">
        <a:buClr>
          <a:srgbClr val="000000"/>
        </a:buClr>
        <a:buSzPts val="2600"/>
        <a:buFont typeface="Arial"/>
        <a:buChar char="●"/>
        <a:defRPr sz="2600">
          <a:latin typeface="Arial"/>
          <a:ea typeface="Arial"/>
          <a:cs typeface="Arial"/>
          <a:sym typeface="Arial"/>
        </a:defRPr>
      </a:lvl7pPr>
      <a:lvl8pPr marL="3929742" indent="-589642">
        <a:buClr>
          <a:srgbClr val="000000"/>
        </a:buClr>
        <a:buSzPts val="2600"/>
        <a:buFont typeface="Arial"/>
        <a:buChar char="○"/>
        <a:defRPr sz="2600">
          <a:latin typeface="Arial"/>
          <a:ea typeface="Arial"/>
          <a:cs typeface="Arial"/>
          <a:sym typeface="Arial"/>
        </a:defRPr>
      </a:lvl8pPr>
      <a:lvl9pPr marL="4386942" indent="-589642">
        <a:buClr>
          <a:srgbClr val="000000"/>
        </a:buClr>
        <a:buSzPts val="2600"/>
        <a:buFont typeface="Arial"/>
        <a:buChar char="■"/>
        <a:defRPr sz="2600">
          <a:latin typeface="Arial"/>
          <a:ea typeface="Arial"/>
          <a:cs typeface="Arial"/>
          <a:sym typeface="Arial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biochimiedesproteines.espaceweb.usherbrooke.ca" TargetMode="Externa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biochimiedesproteines.espaceweb.usherbrooke.ca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3.tif"/><Relationship Id="rId4" Type="http://schemas.openxmlformats.org/officeDocument/2006/relationships/image" Target="../media/image6.png"/><Relationship Id="rId5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14</a:t>
            </a:r>
            <a:r>
              <a:rPr sz="5900"/>
              <a:t> : </a:t>
            </a:r>
            <a:r>
              <a:rPr sz="5900"/>
              <a:t>Molécules d’intérêt biologique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Lycée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880742" y="360375"/>
            <a:ext cx="92433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des glucides</a:t>
            </a:r>
          </a:p>
        </p:txBody>
      </p:sp>
      <p:sp>
        <p:nvSpPr>
          <p:cNvPr id="255" name="Shape 25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6" name="Shape 256"/>
          <p:cNvSpPr/>
          <p:nvPr/>
        </p:nvSpPr>
        <p:spPr>
          <a:xfrm>
            <a:off x="5481991" y="3087644"/>
            <a:ext cx="1833388" cy="676748"/>
          </a:xfrm>
          <a:prstGeom prst="rect">
            <a:avLst/>
          </a:prstGeom>
          <a:ln w="25400">
            <a:solidFill>
              <a:srgbClr val="FF00FF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defTabSz="914400">
              <a:defRPr b="1" sz="28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/>
            </a:pPr>
            <a:r>
              <a:rPr b="1" sz="2800"/>
              <a:t>Glucides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974862" y="4176213"/>
            <a:ext cx="4278187" cy="3282774"/>
            <a:chOff x="0" y="0"/>
            <a:chExt cx="4278186" cy="3282773"/>
          </a:xfrm>
        </p:grpSpPr>
        <p:sp>
          <p:nvSpPr>
            <p:cNvPr id="257" name="Shape 257"/>
            <p:cNvSpPr/>
            <p:nvPr/>
          </p:nvSpPr>
          <p:spPr>
            <a:xfrm>
              <a:off x="-1" y="-1"/>
              <a:ext cx="4278188" cy="3282775"/>
            </a:xfrm>
            <a:prstGeom prst="rect">
              <a:avLst/>
            </a:prstGeom>
            <a:noFill/>
            <a:ln w="254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defTabSz="914400">
                <a:defRPr sz="2200"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-1" y="-1"/>
              <a:ext cx="4278188" cy="1429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0026" tIns="130026" rIns="130026" bIns="130026" numCol="1" anchor="t">
              <a:spAutoFit/>
            </a:bodyPr>
            <a:lstStyle/>
            <a:p>
              <a:pPr lvl="0" defTabSz="914400">
                <a:defRPr sz="1800"/>
              </a:pPr>
              <a:r>
                <a:rPr b="1" sz="2800">
                  <a:latin typeface="Cambria"/>
                  <a:ea typeface="Cambria"/>
                  <a:cs typeface="Cambria"/>
                  <a:sym typeface="Cambria"/>
                </a:rPr>
                <a:t>Glucides simples</a:t>
              </a:r>
              <a:r>
                <a:rPr sz="2800">
                  <a:latin typeface="Cambria"/>
                  <a:ea typeface="Cambria"/>
                  <a:cs typeface="Cambria"/>
                  <a:sym typeface="Cambria"/>
                </a:rPr>
                <a:t> = oses</a:t>
              </a:r>
              <a:endParaRPr sz="2800">
                <a:latin typeface="Cambria"/>
                <a:ea typeface="Cambria"/>
                <a:cs typeface="Cambria"/>
                <a:sym typeface="Cambria"/>
              </a:endParaRPr>
            </a:p>
            <a:p>
              <a:pPr lvl="0" defTabSz="914400">
                <a:defRPr sz="1800"/>
              </a:pPr>
              <a:endParaRPr sz="2800">
                <a:latin typeface="Cambria"/>
                <a:ea typeface="Cambria"/>
                <a:cs typeface="Cambria"/>
                <a:sym typeface="Cambria"/>
              </a:endParaRPr>
            </a:p>
            <a:p>
              <a:pPr lvl="0" defTabSz="914400">
                <a:defRPr sz="1800"/>
              </a:pPr>
              <a:r>
                <a:rPr sz="2200">
                  <a:solidFill>
                    <a:srgbClr val="0FAC0F"/>
                  </a:solidFill>
                  <a:latin typeface="Cambria"/>
                  <a:ea typeface="Cambria"/>
                  <a:cs typeface="Cambria"/>
                  <a:sym typeface="Cambria"/>
                </a:rPr>
                <a:t>Ex : </a:t>
              </a:r>
              <a:r>
                <a:rPr sz="2200">
                  <a:latin typeface="Cambria"/>
                  <a:ea typeface="Cambria"/>
                  <a:cs typeface="Cambria"/>
                  <a:sym typeface="Cambria"/>
                </a:rPr>
                <a:t>glucose, fructose C</a:t>
              </a:r>
              <a:r>
                <a:rPr baseline="-19818" sz="2200">
                  <a:latin typeface="Cambria"/>
                  <a:ea typeface="Cambria"/>
                  <a:cs typeface="Cambria"/>
                  <a:sym typeface="Cambria"/>
                </a:rPr>
                <a:t>6</a:t>
              </a:r>
              <a:r>
                <a:rPr sz="2200">
                  <a:latin typeface="Cambria"/>
                  <a:ea typeface="Cambria"/>
                  <a:cs typeface="Cambria"/>
                  <a:sym typeface="Cambria"/>
                </a:rPr>
                <a:t>H</a:t>
              </a:r>
              <a:r>
                <a:rPr baseline="-19818" sz="2200">
                  <a:latin typeface="Cambria"/>
                  <a:ea typeface="Cambria"/>
                  <a:cs typeface="Cambria"/>
                  <a:sym typeface="Cambria"/>
                </a:rPr>
                <a:t>12</a:t>
              </a:r>
              <a:r>
                <a:rPr sz="2200">
                  <a:latin typeface="Cambria"/>
                  <a:ea typeface="Cambria"/>
                  <a:cs typeface="Cambria"/>
                  <a:sym typeface="Cambria"/>
                </a:rPr>
                <a:t>O</a:t>
              </a:r>
              <a:r>
                <a:rPr baseline="-19818" sz="2200">
                  <a:latin typeface="Cambria"/>
                  <a:ea typeface="Cambria"/>
                  <a:cs typeface="Cambria"/>
                  <a:sym typeface="Cambria"/>
                </a:rPr>
                <a:t>6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7315378" y="4176213"/>
            <a:ext cx="5164801" cy="4093868"/>
            <a:chOff x="0" y="0"/>
            <a:chExt cx="5164800" cy="4093866"/>
          </a:xfrm>
        </p:grpSpPr>
        <p:sp>
          <p:nvSpPr>
            <p:cNvPr id="260" name="Shape 260"/>
            <p:cNvSpPr/>
            <p:nvPr/>
          </p:nvSpPr>
          <p:spPr>
            <a:xfrm>
              <a:off x="-1" y="-1"/>
              <a:ext cx="5164802" cy="4093868"/>
            </a:xfrm>
            <a:prstGeom prst="rect">
              <a:avLst/>
            </a:prstGeom>
            <a:noFill/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defTabSz="914400">
                <a:defRPr sz="2200"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-1" y="-1"/>
              <a:ext cx="5164802" cy="220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0026" tIns="130026" rIns="130026" bIns="130026" numCol="1" anchor="t">
              <a:spAutoFit/>
            </a:bodyPr>
            <a:lstStyle/>
            <a:p>
              <a:pPr lvl="0" defTabSz="914400">
                <a:defRPr sz="1800"/>
              </a:pPr>
              <a:r>
                <a:rPr b="1" sz="2800">
                  <a:latin typeface="Cambria"/>
                  <a:ea typeface="Cambria"/>
                  <a:cs typeface="Cambria"/>
                  <a:sym typeface="Cambria"/>
                </a:rPr>
                <a:t>Glucides complexes</a:t>
              </a:r>
              <a:r>
                <a:rPr sz="2800">
                  <a:latin typeface="Cambria"/>
                  <a:ea typeface="Cambria"/>
                  <a:cs typeface="Cambria"/>
                  <a:sym typeface="Cambria"/>
                </a:rPr>
                <a:t> = osides</a:t>
              </a:r>
              <a:endParaRPr sz="2800">
                <a:latin typeface="Cambria"/>
                <a:ea typeface="Cambria"/>
                <a:cs typeface="Cambria"/>
                <a:sym typeface="Cambria"/>
              </a:endParaRPr>
            </a:p>
            <a:p>
              <a:pPr lvl="0" defTabSz="914400">
                <a:defRPr sz="1800"/>
              </a:pPr>
              <a:r>
                <a:rPr sz="2800">
                  <a:latin typeface="Cambria"/>
                  <a:ea typeface="Cambria"/>
                  <a:cs typeface="Cambria"/>
                  <a:sym typeface="Cambria"/>
                </a:rPr>
                <a:t>Assemblage d’oses ou d’autres molécules</a:t>
              </a:r>
              <a:endParaRPr sz="2800">
                <a:latin typeface="Cambria"/>
                <a:ea typeface="Cambria"/>
                <a:cs typeface="Cambria"/>
                <a:sym typeface="Cambria"/>
              </a:endParaRPr>
            </a:p>
            <a:p>
              <a:pPr lvl="0" defTabSz="914400">
                <a:defRPr sz="1800"/>
              </a:pPr>
              <a:endParaRPr sz="2800">
                <a:latin typeface="Cambria"/>
                <a:ea typeface="Cambria"/>
                <a:cs typeface="Cambria"/>
                <a:sym typeface="Cambria"/>
              </a:endParaRPr>
            </a:p>
            <a:p>
              <a:pPr lvl="0" defTabSz="914400">
                <a:defRPr sz="1800"/>
              </a:pPr>
              <a:r>
                <a:rPr sz="2200">
                  <a:solidFill>
                    <a:srgbClr val="0FAC0F"/>
                  </a:solidFill>
                  <a:latin typeface="Cambria"/>
                  <a:ea typeface="Cambria"/>
                  <a:cs typeface="Cambria"/>
                  <a:sym typeface="Cambria"/>
                </a:rPr>
                <a:t>Ex : </a:t>
              </a:r>
              <a:r>
                <a:rPr sz="2200">
                  <a:latin typeface="Cambria"/>
                  <a:ea typeface="Cambria"/>
                  <a:cs typeface="Cambria"/>
                  <a:sym typeface="Cambria"/>
                </a:rPr>
                <a:t>saccharose</a:t>
              </a:r>
            </a:p>
          </p:txBody>
        </p:sp>
      </p:grpSp>
      <p:sp>
        <p:nvSpPr>
          <p:cNvPr id="267" name="Shape 267"/>
          <p:cNvSpPr/>
          <p:nvPr/>
        </p:nvSpPr>
        <p:spPr>
          <a:xfrm>
            <a:off x="5265874" y="3777016"/>
            <a:ext cx="650731" cy="473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FF00FF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64" name="Shape 264"/>
          <p:cNvSpPr/>
          <p:nvPr/>
        </p:nvSpPr>
        <p:spPr>
          <a:xfrm>
            <a:off x="7315164" y="3438079"/>
            <a:ext cx="2582614" cy="738135"/>
          </a:xfrm>
          <a:prstGeom prst="line">
            <a:avLst/>
          </a:prstGeom>
          <a:ln w="25400">
            <a:solidFill>
              <a:srgbClr val="FF00FF"/>
            </a:solidFill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2200"/>
            </a:pPr>
          </a:p>
        </p:txBody>
      </p:sp>
      <p:pic>
        <p:nvPicPr>
          <p:cNvPr id="265" name="image8.png"/>
          <p:cNvPicPr/>
          <p:nvPr/>
        </p:nvPicPr>
        <p:blipFill>
          <a:blip r:embed="rId2">
            <a:extLst/>
          </a:blip>
          <a:srcRect l="0" t="16556" r="0" b="0"/>
          <a:stretch>
            <a:fillRect/>
          </a:stretch>
        </p:blipFill>
        <p:spPr>
          <a:xfrm>
            <a:off x="1081955" y="5678823"/>
            <a:ext cx="4064001" cy="1638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13.png"/>
          <p:cNvPicPr/>
          <p:nvPr/>
        </p:nvPicPr>
        <p:blipFill>
          <a:blip r:embed="rId3">
            <a:extLst/>
          </a:blip>
          <a:srcRect l="11411" t="19612" r="10585" b="21348"/>
          <a:stretch>
            <a:fillRect/>
          </a:stretch>
        </p:blipFill>
        <p:spPr>
          <a:xfrm>
            <a:off x="8115306" y="6477123"/>
            <a:ext cx="3711290" cy="1581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1880742" y="360375"/>
            <a:ext cx="92433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des glucides</a:t>
            </a:r>
          </a:p>
        </p:txBody>
      </p:sp>
      <p:sp>
        <p:nvSpPr>
          <p:cNvPr id="270" name="Shape 27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71" name="image12.png"/>
          <p:cNvPicPr/>
          <p:nvPr/>
        </p:nvPicPr>
        <p:blipFill>
          <a:blip r:embed="rId2">
            <a:extLst/>
          </a:blip>
          <a:srcRect l="70082" t="0" r="0" b="0"/>
          <a:stretch>
            <a:fillRect/>
          </a:stretch>
        </p:blipFill>
        <p:spPr>
          <a:xfrm>
            <a:off x="6995241" y="3063148"/>
            <a:ext cx="2593813" cy="3955628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1994423" y="6756589"/>
            <a:ext cx="4618241" cy="65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914400">
              <a:defRPr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0000"/>
                </a:solidFill>
              </a:rPr>
              <a:t>Forme cyclique</a:t>
            </a:r>
          </a:p>
        </p:txBody>
      </p:sp>
      <p:sp>
        <p:nvSpPr>
          <p:cNvPr id="273" name="Shape 273"/>
          <p:cNvSpPr/>
          <p:nvPr/>
        </p:nvSpPr>
        <p:spPr>
          <a:xfrm>
            <a:off x="6859454" y="6903824"/>
            <a:ext cx="4618242" cy="65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914400">
              <a:defRPr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0000"/>
                </a:solidFill>
              </a:rPr>
              <a:t>Forme linéaire</a:t>
            </a:r>
          </a:p>
        </p:txBody>
      </p:sp>
      <p:sp>
        <p:nvSpPr>
          <p:cNvPr id="274" name="Shape 274"/>
          <p:cNvSpPr/>
          <p:nvPr/>
        </p:nvSpPr>
        <p:spPr>
          <a:xfrm>
            <a:off x="7516521" y="2967789"/>
            <a:ext cx="1551361" cy="98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00FF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75" name="image12.png"/>
          <p:cNvPicPr/>
          <p:nvPr/>
        </p:nvPicPr>
        <p:blipFill>
          <a:blip r:embed="rId2">
            <a:extLst/>
          </a:blip>
          <a:srcRect l="37898" t="0" r="32183" b="17979"/>
          <a:stretch>
            <a:fillRect/>
          </a:stretch>
        </p:blipFill>
        <p:spPr>
          <a:xfrm>
            <a:off x="1777676" y="2967789"/>
            <a:ext cx="2593813" cy="324437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9067881" y="3110935"/>
            <a:ext cx="3392001" cy="65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914400">
              <a:defRPr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FF"/>
                </a:solidFill>
              </a:rPr>
              <a:t>Aldéhyde</a:t>
            </a:r>
          </a:p>
        </p:txBody>
      </p:sp>
      <p:sp>
        <p:nvSpPr>
          <p:cNvPr id="277" name="Shape 277"/>
          <p:cNvSpPr/>
          <p:nvPr/>
        </p:nvSpPr>
        <p:spPr>
          <a:xfrm>
            <a:off x="562820" y="8613988"/>
            <a:ext cx="4560963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Forme du D-glucose :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80" name="Shape 280"/>
          <p:cNvSpPr/>
          <p:nvPr/>
        </p:nvSpPr>
        <p:spPr>
          <a:xfrm>
            <a:off x="3598948" y="7664932"/>
            <a:ext cx="5806904" cy="59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3200" u="sng"/>
            </a:lvl1pPr>
          </a:lstStyle>
          <a:p>
            <a:pPr lvl="0">
              <a:defRPr b="0" sz="1800" u="none"/>
            </a:pPr>
            <a:r>
              <a:rPr b="1" sz="3200" u="sng"/>
              <a:t>polarimètre de Laurent</a:t>
            </a:r>
          </a:p>
        </p:txBody>
      </p:sp>
      <p:pic>
        <p:nvPicPr>
          <p:cNvPr id="281" name="pasted-image.png"/>
          <p:cNvPicPr/>
          <p:nvPr/>
        </p:nvPicPr>
        <p:blipFill>
          <a:blip r:embed="rId2">
            <a:extLst/>
          </a:blip>
          <a:srcRect l="0" t="16471" r="0" b="0"/>
          <a:stretch>
            <a:fillRect/>
          </a:stretch>
        </p:blipFill>
        <p:spPr>
          <a:xfrm>
            <a:off x="1688145" y="3792502"/>
            <a:ext cx="9628510" cy="216859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4062014" y="4241800"/>
            <a:ext cx="1270001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7609030" y="4399472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 flipV="1">
            <a:off x="4062014" y="4876800"/>
            <a:ext cx="1270001" cy="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85" name="Shape 285"/>
          <p:cNvSpPr/>
          <p:nvPr/>
        </p:nvSpPr>
        <p:spPr>
          <a:xfrm flipV="1">
            <a:off x="7583630" y="4876800"/>
            <a:ext cx="1270001" cy="1"/>
          </a:xfrm>
          <a:prstGeom prst="line">
            <a:avLst/>
          </a:prstGeom>
          <a:ln w="508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86" name="Shape 286"/>
          <p:cNvSpPr/>
          <p:nvPr/>
        </p:nvSpPr>
        <p:spPr>
          <a:xfrm>
            <a:off x="4950434" y="3161646"/>
            <a:ext cx="31039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équipénombre</a:t>
            </a:r>
          </a:p>
        </p:txBody>
      </p:sp>
      <p:sp>
        <p:nvSpPr>
          <p:cNvPr id="287" name="Shape 287"/>
          <p:cNvSpPr/>
          <p:nvPr/>
        </p:nvSpPr>
        <p:spPr>
          <a:xfrm>
            <a:off x="1880742" y="360375"/>
            <a:ext cx="92433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des glucides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0" name="Shape 290"/>
          <p:cNvSpPr/>
          <p:nvPr/>
        </p:nvSpPr>
        <p:spPr>
          <a:xfrm>
            <a:off x="3598948" y="1974087"/>
            <a:ext cx="5806904" cy="59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3200" u="sng"/>
            </a:lvl1pPr>
          </a:lstStyle>
          <a:p>
            <a:pPr lvl="0">
              <a:defRPr b="0" sz="1800" u="none"/>
            </a:pPr>
            <a:r>
              <a:rPr b="1" sz="3200" u="sng"/>
              <a:t>Loi de Biot</a:t>
            </a:r>
          </a:p>
        </p:txBody>
      </p:sp>
      <p:sp>
        <p:nvSpPr>
          <p:cNvPr id="291" name="Shape 291"/>
          <p:cNvSpPr/>
          <p:nvPr/>
        </p:nvSpPr>
        <p:spPr>
          <a:xfrm>
            <a:off x="4062014" y="4241800"/>
            <a:ext cx="1270001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7609030" y="4399472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4897081" y="3216244"/>
            <a:ext cx="3210638" cy="1045854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⍺=[⍺].l.C</a:t>
            </a:r>
          </a:p>
        </p:txBody>
      </p:sp>
      <p:sp>
        <p:nvSpPr>
          <p:cNvPr id="294" name="Shape 294"/>
          <p:cNvSpPr/>
          <p:nvPr/>
        </p:nvSpPr>
        <p:spPr>
          <a:xfrm>
            <a:off x="1653667" y="5161269"/>
            <a:ext cx="10001961" cy="283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/>
              <a:t>avec :</a:t>
            </a:r>
            <a:endParaRPr sz="3600"/>
          </a:p>
          <a:p>
            <a:pPr lvl="2" indent="457200" algn="l">
              <a:defRPr sz="1800"/>
            </a:pPr>
            <a:r>
              <a:rPr sz="3600"/>
              <a:t>⍺ le pouvoir rotatoire </a:t>
            </a:r>
            <a:endParaRPr sz="3600"/>
          </a:p>
          <a:p>
            <a:pPr lvl="2" indent="457200" algn="l">
              <a:defRPr sz="1800"/>
            </a:pPr>
            <a:r>
              <a:rPr sz="3600"/>
              <a:t>[⍺] le pouvoir rotatoire spécifique en </a:t>
            </a:r>
            <a:r>
              <a:rPr b="1" sz="3600"/>
              <a:t>g/mL/dm</a:t>
            </a:r>
            <a:endParaRPr sz="3600"/>
          </a:p>
          <a:p>
            <a:pPr lvl="2" indent="457200" algn="l">
              <a:defRPr sz="1800"/>
            </a:pPr>
            <a:r>
              <a:rPr sz="3600"/>
              <a:t>l la longueur de la cuve en </a:t>
            </a:r>
            <a:r>
              <a:rPr b="1" sz="3600"/>
              <a:t>dm</a:t>
            </a:r>
            <a:endParaRPr sz="3600"/>
          </a:p>
          <a:p>
            <a:pPr lvl="2" indent="457200" algn="l">
              <a:defRPr sz="1800"/>
            </a:pPr>
            <a:r>
              <a:rPr sz="3600"/>
              <a:t>C la concentration en </a:t>
            </a:r>
            <a:r>
              <a:rPr b="1" sz="3600"/>
              <a:t>g/mL</a:t>
            </a:r>
          </a:p>
        </p:txBody>
      </p:sp>
      <p:sp>
        <p:nvSpPr>
          <p:cNvPr id="295" name="Shape 295"/>
          <p:cNvSpPr/>
          <p:nvPr/>
        </p:nvSpPr>
        <p:spPr>
          <a:xfrm>
            <a:off x="1880742" y="360375"/>
            <a:ext cx="92433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des glucides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98" name="image17.jpg"/>
          <p:cNvPicPr/>
          <p:nvPr/>
        </p:nvPicPr>
        <p:blipFill>
          <a:blip r:embed="rId2">
            <a:extLst/>
          </a:blip>
          <a:srcRect l="0" t="0" r="0" b="21203"/>
          <a:stretch>
            <a:fillRect/>
          </a:stretch>
        </p:blipFill>
        <p:spPr>
          <a:xfrm>
            <a:off x="1616782" y="2822044"/>
            <a:ext cx="9771238" cy="4281992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1042133" y="7104035"/>
            <a:ext cx="4107094" cy="93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lvl="0" defTabSz="914400">
              <a:defRPr sz="1800"/>
            </a:pPr>
            <a:r>
              <a:rPr b="1" sz="2400">
                <a:latin typeface="Cambria"/>
                <a:ea typeface="Cambria"/>
                <a:cs typeface="Cambria"/>
                <a:sym typeface="Cambria"/>
              </a:rPr>
              <a:t>Solution mère</a:t>
            </a:r>
            <a:r>
              <a:rPr sz="2400">
                <a:latin typeface="Cambria"/>
                <a:ea typeface="Cambria"/>
                <a:cs typeface="Cambria"/>
                <a:sym typeface="Cambria"/>
              </a:rPr>
              <a:t> à 200g/L en D-saccharose</a:t>
            </a:r>
          </a:p>
        </p:txBody>
      </p:sp>
      <p:sp>
        <p:nvSpPr>
          <p:cNvPr id="300" name="Shape 300"/>
          <p:cNvSpPr/>
          <p:nvPr/>
        </p:nvSpPr>
        <p:spPr>
          <a:xfrm>
            <a:off x="5631679" y="7104035"/>
            <a:ext cx="5259520" cy="93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lvl="0" defTabSz="914400">
              <a:defRPr sz="1800"/>
            </a:pPr>
            <a:r>
              <a:rPr b="1" sz="2400">
                <a:latin typeface="Cambria"/>
                <a:ea typeface="Cambria"/>
                <a:cs typeface="Cambria"/>
                <a:sym typeface="Cambria"/>
              </a:rPr>
              <a:t>Solutions filles</a:t>
            </a:r>
            <a:r>
              <a:rPr sz="2400">
                <a:latin typeface="Cambria"/>
                <a:ea typeface="Cambria"/>
                <a:cs typeface="Cambria"/>
                <a:sym typeface="Cambria"/>
              </a:rPr>
              <a:t> à 160, 120, 100, 80, 40 g/L en D-saccharose</a:t>
            </a:r>
          </a:p>
        </p:txBody>
      </p:sp>
      <p:sp>
        <p:nvSpPr>
          <p:cNvPr id="301" name="Shape 301"/>
          <p:cNvSpPr/>
          <p:nvPr/>
        </p:nvSpPr>
        <p:spPr>
          <a:xfrm>
            <a:off x="3578275" y="5167644"/>
            <a:ext cx="1727574" cy="1"/>
          </a:xfrm>
          <a:prstGeom prst="line">
            <a:avLst/>
          </a:prstGeom>
          <a:ln w="25400">
            <a:solidFill>
              <a:srgbClr val="0000FF"/>
            </a:solidFill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2200"/>
            </a:pPr>
          </a:p>
        </p:txBody>
      </p:sp>
      <p:sp>
        <p:nvSpPr>
          <p:cNvPr id="302" name="Shape 302"/>
          <p:cNvSpPr/>
          <p:nvPr/>
        </p:nvSpPr>
        <p:spPr>
          <a:xfrm>
            <a:off x="3578275" y="4427306"/>
            <a:ext cx="1551361" cy="59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914400">
              <a:defRPr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FF"/>
                </a:solidFill>
              </a:rPr>
              <a:t>Dilutions</a:t>
            </a:r>
          </a:p>
        </p:txBody>
      </p:sp>
      <p:sp>
        <p:nvSpPr>
          <p:cNvPr id="303" name="Shape 303"/>
          <p:cNvSpPr/>
          <p:nvPr/>
        </p:nvSpPr>
        <p:spPr>
          <a:xfrm>
            <a:off x="141230" y="8657548"/>
            <a:ext cx="5908900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304" name="Shape 304"/>
          <p:cNvSpPr/>
          <p:nvPr/>
        </p:nvSpPr>
        <p:spPr>
          <a:xfrm>
            <a:off x="1880742" y="360375"/>
            <a:ext cx="92433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des glucides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598421" y="360375"/>
            <a:ext cx="980795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Dosage d’une vitamine </a:t>
            </a:r>
          </a:p>
        </p:txBody>
      </p:sp>
      <p:sp>
        <p:nvSpPr>
          <p:cNvPr id="307" name="Shape 30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08" name="Shape 308"/>
          <p:cNvSpPr/>
          <p:nvPr/>
        </p:nvSpPr>
        <p:spPr>
          <a:xfrm>
            <a:off x="250986" y="9051335"/>
            <a:ext cx="4951600" cy="6096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Principe de la manipulation :</a:t>
            </a:r>
          </a:p>
        </p:txBody>
      </p:sp>
      <p:pic>
        <p:nvPicPr>
          <p:cNvPr id="309" name="pasted-image.png"/>
          <p:cNvPicPr/>
          <p:nvPr/>
        </p:nvPicPr>
        <p:blipFill>
          <a:blip r:embed="rId2">
            <a:extLst/>
          </a:blip>
          <a:srcRect l="0" t="3721" r="0" b="0"/>
          <a:stretch>
            <a:fillRect/>
          </a:stretch>
        </p:blipFill>
        <p:spPr>
          <a:xfrm>
            <a:off x="5881123" y="3387031"/>
            <a:ext cx="6907487" cy="2409573"/>
          </a:xfrm>
          <a:prstGeom prst="rect">
            <a:avLst/>
          </a:prstGeom>
          <a:ln w="50800">
            <a:solidFill>
              <a:srgbClr val="941751"/>
            </a:solidFill>
            <a:miter lim="400000"/>
          </a:ln>
        </p:spPr>
      </p:pic>
      <p:pic>
        <p:nvPicPr>
          <p:cNvPr id="31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227" y="1648286"/>
            <a:ext cx="2933701" cy="6629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2295592" y="3010303"/>
            <a:ext cx="26454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(Na</a:t>
            </a:r>
            <a:r>
              <a:rPr sz="3600"/>
              <a:t>⁺</a:t>
            </a:r>
            <a:r>
              <a:rPr sz="2000"/>
              <a:t>(aq)</a:t>
            </a:r>
            <a:r>
              <a:rPr sz="3000"/>
              <a:t>;HO</a:t>
            </a:r>
            <a:r>
              <a:rPr sz="3600"/>
              <a:t>⁻</a:t>
            </a:r>
            <a:r>
              <a:rPr sz="2000"/>
              <a:t>(aq)</a:t>
            </a:r>
            <a:r>
              <a:rPr sz="3000"/>
              <a:t>)</a:t>
            </a:r>
          </a:p>
        </p:txBody>
      </p:sp>
      <p:sp>
        <p:nvSpPr>
          <p:cNvPr id="312" name="Shape 312"/>
          <p:cNvSpPr/>
          <p:nvPr/>
        </p:nvSpPr>
        <p:spPr>
          <a:xfrm>
            <a:off x="2614829" y="5630725"/>
            <a:ext cx="2632758" cy="1028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Comprimé de vitamine C</a:t>
            </a:r>
          </a:p>
        </p:txBody>
      </p:sp>
      <p:sp>
        <p:nvSpPr>
          <p:cNvPr id="313" name="Shape 313"/>
          <p:cNvSpPr/>
          <p:nvPr/>
        </p:nvSpPr>
        <p:spPr>
          <a:xfrm>
            <a:off x="3265164" y="6726923"/>
            <a:ext cx="133208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V₀= mL</a:t>
            </a:r>
          </a:p>
        </p:txBody>
      </p:sp>
      <p:sp>
        <p:nvSpPr>
          <p:cNvPr id="314" name="Shape 314"/>
          <p:cNvSpPr/>
          <p:nvPr/>
        </p:nvSpPr>
        <p:spPr>
          <a:xfrm>
            <a:off x="2687642" y="3650061"/>
            <a:ext cx="18613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Cb= mol/L</a:t>
            </a:r>
          </a:p>
        </p:txBody>
      </p:sp>
      <p:sp>
        <p:nvSpPr>
          <p:cNvPr id="315" name="Shape 315"/>
          <p:cNvSpPr/>
          <p:nvPr/>
        </p:nvSpPr>
        <p:spPr>
          <a:xfrm>
            <a:off x="6532904" y="2658177"/>
            <a:ext cx="56040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Réaction support de titrage</a:t>
            </a:r>
          </a:p>
        </p:txBody>
      </p:sp>
      <p:grpSp>
        <p:nvGrpSpPr>
          <p:cNvPr id="318" name="Group 318"/>
          <p:cNvGrpSpPr/>
          <p:nvPr/>
        </p:nvGrpSpPr>
        <p:grpSpPr>
          <a:xfrm>
            <a:off x="10602370" y="5941875"/>
            <a:ext cx="2337851" cy="734351"/>
            <a:chOff x="0" y="0"/>
            <a:chExt cx="2337849" cy="734349"/>
          </a:xfrm>
        </p:grpSpPr>
        <p:sp>
          <p:nvSpPr>
            <p:cNvPr id="316" name="Shape 316"/>
            <p:cNvSpPr/>
            <p:nvPr/>
          </p:nvSpPr>
          <p:spPr>
            <a:xfrm>
              <a:off x="0" y="86649"/>
              <a:ext cx="196140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K°(T)=10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1870454" y="0"/>
              <a:ext cx="46739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9,8</a:t>
              </a:r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6467680" y="2120347"/>
            <a:ext cx="6204588" cy="2860069"/>
          </a:xfrm>
          <a:prstGeom prst="rect">
            <a:avLst/>
          </a:prstGeom>
          <a:ln w="25400">
            <a:solidFill>
              <a:srgbClr val="FF99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lvl="0" defTabSz="914400">
              <a:defRPr sz="1800"/>
            </a:pPr>
            <a:r>
              <a:rPr b="1" sz="3000">
                <a:latin typeface="Cambria"/>
                <a:ea typeface="Cambria"/>
                <a:cs typeface="Cambria"/>
                <a:sym typeface="Cambria"/>
              </a:rPr>
              <a:t>Protéines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structure des muscles, de la peau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réponse immunitaire (anticorps)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transport du dioxygène dans l’organisme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digestion</a:t>
            </a:r>
          </a:p>
        </p:txBody>
      </p:sp>
      <p:sp>
        <p:nvSpPr>
          <p:cNvPr id="51" name="Shape 51"/>
          <p:cNvSpPr/>
          <p:nvPr/>
        </p:nvSpPr>
        <p:spPr>
          <a:xfrm>
            <a:off x="8837476" y="7353926"/>
            <a:ext cx="3398827" cy="1132869"/>
          </a:xfrm>
          <a:prstGeom prst="rect">
            <a:avLst/>
          </a:prstGeom>
          <a:ln w="25400">
            <a:solidFill>
              <a:srgbClr val="00FF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lvl="0" defTabSz="914400">
              <a:defRPr sz="1800"/>
            </a:pPr>
            <a:r>
              <a:rPr b="1" sz="3000">
                <a:latin typeface="Cambria"/>
                <a:ea typeface="Cambria"/>
                <a:cs typeface="Cambria"/>
                <a:sym typeface="Cambria"/>
              </a:rPr>
              <a:t>Glucides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source d’énergie</a:t>
            </a:r>
          </a:p>
        </p:txBody>
      </p:sp>
      <p:sp>
        <p:nvSpPr>
          <p:cNvPr id="52" name="Shape 52"/>
          <p:cNvSpPr/>
          <p:nvPr/>
        </p:nvSpPr>
        <p:spPr>
          <a:xfrm>
            <a:off x="1087087" y="2983947"/>
            <a:ext cx="3736748" cy="1132869"/>
          </a:xfrm>
          <a:prstGeom prst="rect">
            <a:avLst/>
          </a:prstGeom>
          <a:ln w="25400">
            <a:solidFill>
              <a:srgbClr val="00FFFF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lvl="0" defTabSz="914400">
              <a:defRPr sz="1800"/>
            </a:pPr>
            <a:r>
              <a:rPr b="1" sz="3000">
                <a:latin typeface="Cambria"/>
                <a:ea typeface="Cambria"/>
                <a:cs typeface="Cambria"/>
                <a:sym typeface="Cambria"/>
              </a:rPr>
              <a:t>Lipides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source d’énergie</a:t>
            </a:r>
          </a:p>
        </p:txBody>
      </p:sp>
      <p:sp>
        <p:nvSpPr>
          <p:cNvPr id="53" name="Shape 53"/>
          <p:cNvSpPr/>
          <p:nvPr/>
        </p:nvSpPr>
        <p:spPr>
          <a:xfrm>
            <a:off x="416371" y="6337332"/>
            <a:ext cx="7168855" cy="2860069"/>
          </a:xfrm>
          <a:prstGeom prst="rect">
            <a:avLst/>
          </a:prstGeom>
          <a:ln w="25400">
            <a:solidFill>
              <a:srgbClr val="FF00FF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lvl="0" defTabSz="914400">
              <a:defRPr sz="1800"/>
            </a:pPr>
            <a:r>
              <a:rPr b="1" sz="3000">
                <a:latin typeface="Cambria"/>
                <a:ea typeface="Cambria"/>
                <a:cs typeface="Cambria"/>
                <a:sym typeface="Cambria"/>
              </a:rPr>
              <a:t>Vitamines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défense contre les infections virales et bactériennes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cicatrisation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assimilation du fer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defRPr sz="1800"/>
            </a:pPr>
            <a:r>
              <a:rPr sz="3000">
                <a:latin typeface="Cambria"/>
                <a:ea typeface="Cambria"/>
                <a:cs typeface="Cambria"/>
                <a:sym typeface="Cambria"/>
              </a:rPr>
              <a:t>antioxydants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424429" y="360375"/>
            <a:ext cx="815594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I.2)Synthèse peptidique</a:t>
            </a:r>
          </a:p>
        </p:txBody>
      </p:sp>
      <p:sp>
        <p:nvSpPr>
          <p:cNvPr id="56" name="Shape 5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7" name="Shape 57"/>
          <p:cNvSpPr/>
          <p:nvPr/>
        </p:nvSpPr>
        <p:spPr>
          <a:xfrm>
            <a:off x="4390372" y="2230347"/>
            <a:ext cx="1817316" cy="698501"/>
          </a:xfrm>
          <a:prstGeom prst="rect">
            <a:avLst/>
          </a:prstGeom>
          <a:ln w="50800">
            <a:solidFill>
              <a:srgbClr val="94175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Alanine </a:t>
            </a:r>
          </a:p>
        </p:txBody>
      </p:sp>
      <p:sp>
        <p:nvSpPr>
          <p:cNvPr id="58" name="Shape 58"/>
          <p:cNvSpPr/>
          <p:nvPr/>
        </p:nvSpPr>
        <p:spPr>
          <a:xfrm>
            <a:off x="6375598" y="2255747"/>
            <a:ext cx="3812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+</a:t>
            </a:r>
          </a:p>
        </p:txBody>
      </p:sp>
      <p:sp>
        <p:nvSpPr>
          <p:cNvPr id="59" name="Shape 59"/>
          <p:cNvSpPr/>
          <p:nvPr/>
        </p:nvSpPr>
        <p:spPr>
          <a:xfrm>
            <a:off x="6924806" y="2230347"/>
            <a:ext cx="1689622" cy="698501"/>
          </a:xfrm>
          <a:prstGeom prst="rect">
            <a:avLst/>
          </a:prstGeom>
          <a:ln w="508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Glycine</a:t>
            </a:r>
          </a:p>
        </p:txBody>
      </p:sp>
      <p:sp>
        <p:nvSpPr>
          <p:cNvPr id="60" name="Shape 60"/>
          <p:cNvSpPr/>
          <p:nvPr/>
        </p:nvSpPr>
        <p:spPr>
          <a:xfrm flipH="1">
            <a:off x="2218070" y="3872543"/>
            <a:ext cx="2878007" cy="2536314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1" name="Shape 61"/>
          <p:cNvSpPr/>
          <p:nvPr/>
        </p:nvSpPr>
        <p:spPr>
          <a:xfrm flipH="1">
            <a:off x="5812620" y="3872543"/>
            <a:ext cx="399763" cy="1664744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2" name="Shape 62"/>
          <p:cNvSpPr/>
          <p:nvPr/>
        </p:nvSpPr>
        <p:spPr>
          <a:xfrm>
            <a:off x="7335952" y="3872543"/>
            <a:ext cx="683681" cy="2718809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3" name="Shape 63"/>
          <p:cNvSpPr/>
          <p:nvPr/>
        </p:nvSpPr>
        <p:spPr>
          <a:xfrm>
            <a:off x="8330008" y="3872543"/>
            <a:ext cx="2538027" cy="1317566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4" name="Shape 64"/>
          <p:cNvSpPr/>
          <p:nvPr/>
        </p:nvSpPr>
        <p:spPr>
          <a:xfrm>
            <a:off x="573147" y="6566090"/>
            <a:ext cx="952922" cy="698501"/>
          </a:xfrm>
          <a:prstGeom prst="rect">
            <a:avLst/>
          </a:prstGeom>
          <a:ln w="50800">
            <a:solidFill>
              <a:srgbClr val="94175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Ala </a:t>
            </a:r>
          </a:p>
        </p:txBody>
      </p:sp>
      <p:sp>
        <p:nvSpPr>
          <p:cNvPr id="65" name="Shape 65"/>
          <p:cNvSpPr/>
          <p:nvPr/>
        </p:nvSpPr>
        <p:spPr>
          <a:xfrm>
            <a:off x="1535330" y="6566090"/>
            <a:ext cx="850901" cy="698501"/>
          </a:xfrm>
          <a:prstGeom prst="rect">
            <a:avLst/>
          </a:prstGeom>
          <a:ln w="508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Gly</a:t>
            </a:r>
          </a:p>
        </p:txBody>
      </p:sp>
      <p:sp>
        <p:nvSpPr>
          <p:cNvPr id="66" name="Shape 66"/>
          <p:cNvSpPr/>
          <p:nvPr/>
        </p:nvSpPr>
        <p:spPr>
          <a:xfrm>
            <a:off x="4841818" y="5710691"/>
            <a:ext cx="952923" cy="698501"/>
          </a:xfrm>
          <a:prstGeom prst="rect">
            <a:avLst/>
          </a:prstGeom>
          <a:ln w="50800">
            <a:solidFill>
              <a:srgbClr val="94175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Ala </a:t>
            </a:r>
          </a:p>
        </p:txBody>
      </p:sp>
      <p:sp>
        <p:nvSpPr>
          <p:cNvPr id="67" name="Shape 67"/>
          <p:cNvSpPr/>
          <p:nvPr/>
        </p:nvSpPr>
        <p:spPr>
          <a:xfrm>
            <a:off x="5806717" y="5710691"/>
            <a:ext cx="952922" cy="698501"/>
          </a:xfrm>
          <a:prstGeom prst="rect">
            <a:avLst/>
          </a:prstGeom>
          <a:ln w="50800">
            <a:solidFill>
              <a:srgbClr val="94175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Ala </a:t>
            </a:r>
          </a:p>
        </p:txBody>
      </p:sp>
      <p:sp>
        <p:nvSpPr>
          <p:cNvPr id="68" name="Shape 68"/>
          <p:cNvSpPr/>
          <p:nvPr/>
        </p:nvSpPr>
        <p:spPr>
          <a:xfrm>
            <a:off x="8155223" y="6569982"/>
            <a:ext cx="952922" cy="698501"/>
          </a:xfrm>
          <a:prstGeom prst="rect">
            <a:avLst/>
          </a:prstGeom>
          <a:ln w="50800">
            <a:solidFill>
              <a:srgbClr val="94175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Ala </a:t>
            </a:r>
          </a:p>
        </p:txBody>
      </p:sp>
      <p:sp>
        <p:nvSpPr>
          <p:cNvPr id="69" name="Shape 69"/>
          <p:cNvSpPr/>
          <p:nvPr/>
        </p:nvSpPr>
        <p:spPr>
          <a:xfrm>
            <a:off x="7309045" y="6569982"/>
            <a:ext cx="850901" cy="698501"/>
          </a:xfrm>
          <a:prstGeom prst="rect">
            <a:avLst/>
          </a:prstGeom>
          <a:ln w="508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Gly</a:t>
            </a:r>
          </a:p>
        </p:txBody>
      </p:sp>
      <p:sp>
        <p:nvSpPr>
          <p:cNvPr id="70" name="Shape 70"/>
          <p:cNvSpPr/>
          <p:nvPr/>
        </p:nvSpPr>
        <p:spPr>
          <a:xfrm>
            <a:off x="11176139" y="5363512"/>
            <a:ext cx="850901" cy="698501"/>
          </a:xfrm>
          <a:prstGeom prst="rect">
            <a:avLst/>
          </a:prstGeom>
          <a:ln w="508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Gly</a:t>
            </a:r>
          </a:p>
        </p:txBody>
      </p:sp>
      <p:sp>
        <p:nvSpPr>
          <p:cNvPr id="71" name="Shape 71"/>
          <p:cNvSpPr/>
          <p:nvPr/>
        </p:nvSpPr>
        <p:spPr>
          <a:xfrm>
            <a:off x="10332959" y="5363512"/>
            <a:ext cx="850901" cy="698501"/>
          </a:xfrm>
          <a:prstGeom prst="rect">
            <a:avLst/>
          </a:prstGeom>
          <a:ln w="508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Gly</a:t>
            </a:r>
          </a:p>
        </p:txBody>
      </p:sp>
      <p:pic>
        <p:nvPicPr>
          <p:cNvPr id="7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5734" y="1911846"/>
            <a:ext cx="2800062" cy="1606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692" y="1831527"/>
            <a:ext cx="2380032" cy="176717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59170" y="7604890"/>
            <a:ext cx="738865" cy="4149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75" name="pasted-image.png"/>
          <p:cNvPicPr/>
          <p:nvPr/>
        </p:nvPicPr>
        <p:blipFill>
          <a:blip r:embed="rId4">
            <a:extLst/>
          </a:blip>
          <a:srcRect l="0" t="0" r="0" b="76873"/>
          <a:stretch>
            <a:fillRect/>
          </a:stretch>
        </p:blipFill>
        <p:spPr>
          <a:xfrm>
            <a:off x="93880" y="7543379"/>
            <a:ext cx="3225801" cy="146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png"/>
          <p:cNvPicPr/>
          <p:nvPr/>
        </p:nvPicPr>
        <p:blipFill>
          <a:blip r:embed="rId4">
            <a:extLst/>
          </a:blip>
          <a:srcRect l="0" t="24265" r="0" b="52465"/>
          <a:stretch>
            <a:fillRect/>
          </a:stretch>
        </p:blipFill>
        <p:spPr>
          <a:xfrm>
            <a:off x="6646905" y="7753282"/>
            <a:ext cx="3225801" cy="1474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ng"/>
          <p:cNvPicPr/>
          <p:nvPr/>
        </p:nvPicPr>
        <p:blipFill>
          <a:blip r:embed="rId4">
            <a:extLst/>
          </a:blip>
          <a:srcRect l="0" t="49293" r="0" b="25264"/>
          <a:stretch>
            <a:fillRect/>
          </a:stretch>
        </p:blipFill>
        <p:spPr>
          <a:xfrm>
            <a:off x="3855614" y="6448408"/>
            <a:ext cx="3225801" cy="1612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png"/>
          <p:cNvPicPr/>
          <p:nvPr/>
        </p:nvPicPr>
        <p:blipFill>
          <a:blip r:embed="rId4">
            <a:extLst/>
          </a:blip>
          <a:srcRect l="0" t="76565" r="0" b="1852"/>
          <a:stretch>
            <a:fillRect/>
          </a:stretch>
        </p:blipFill>
        <p:spPr>
          <a:xfrm>
            <a:off x="9567099" y="6235416"/>
            <a:ext cx="3225801" cy="1367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424429" y="360375"/>
            <a:ext cx="815594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I.2)Synthèse peptidique</a:t>
            </a:r>
          </a:p>
        </p:txBody>
      </p:sp>
      <p:sp>
        <p:nvSpPr>
          <p:cNvPr id="81" name="Shape 8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2" name="Shape 82"/>
          <p:cNvSpPr/>
          <p:nvPr/>
        </p:nvSpPr>
        <p:spPr>
          <a:xfrm>
            <a:off x="56099" y="9210085"/>
            <a:ext cx="62609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http://biochimiedesproteines.espaceweb.usherbrooke.ca</a:t>
            </a:r>
          </a:p>
        </p:txBody>
      </p:sp>
      <p:grpSp>
        <p:nvGrpSpPr>
          <p:cNvPr id="100" name="Group 100"/>
          <p:cNvGrpSpPr/>
          <p:nvPr/>
        </p:nvGrpSpPr>
        <p:grpSpPr>
          <a:xfrm>
            <a:off x="2827685" y="4205776"/>
            <a:ext cx="7349430" cy="3641378"/>
            <a:chOff x="0" y="0"/>
            <a:chExt cx="7349429" cy="3641377"/>
          </a:xfrm>
        </p:grpSpPr>
        <p:sp>
          <p:nvSpPr>
            <p:cNvPr id="83" name="Shape 83"/>
            <p:cNvSpPr/>
            <p:nvPr/>
          </p:nvSpPr>
          <p:spPr>
            <a:xfrm>
              <a:off x="199759" y="2164431"/>
              <a:ext cx="1139642" cy="11396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3382693" y="2305920"/>
              <a:ext cx="1139642" cy="11396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85" name="pasted-image-filtered.png"/>
            <p:cNvPicPr/>
            <p:nvPr/>
          </p:nvPicPr>
          <p:blipFill>
            <a:blip r:embed="rId3">
              <a:extLst/>
            </a:blip>
            <a:srcRect l="28717" t="0" r="0" b="0"/>
            <a:stretch>
              <a:fillRect/>
            </a:stretch>
          </p:blipFill>
          <p:spPr>
            <a:xfrm>
              <a:off x="0" y="0"/>
              <a:ext cx="7349430" cy="2894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" name="Shape 86"/>
            <p:cNvSpPr/>
            <p:nvPr/>
          </p:nvSpPr>
          <p:spPr>
            <a:xfrm>
              <a:off x="1454236" y="1223520"/>
              <a:ext cx="677424" cy="118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2890636" y="528503"/>
              <a:ext cx="677424" cy="118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4071565" y="1337484"/>
              <a:ext cx="677424" cy="118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5538020" y="528503"/>
              <a:ext cx="677424" cy="118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228365" y="3055255"/>
              <a:ext cx="1465541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1920235" y="3055255"/>
              <a:ext cx="1104877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2" name="Shape 92"/>
            <p:cNvSpPr/>
            <p:nvPr/>
          </p:nvSpPr>
          <p:spPr>
            <a:xfrm flipV="1">
              <a:off x="3371662" y="3055255"/>
              <a:ext cx="938836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3" name="Shape 93"/>
            <p:cNvSpPr/>
            <p:nvPr/>
          </p:nvSpPr>
          <p:spPr>
            <a:xfrm flipV="1">
              <a:off x="4657048" y="3055255"/>
              <a:ext cx="938836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4" name="Shape 94"/>
            <p:cNvSpPr/>
            <p:nvPr/>
          </p:nvSpPr>
          <p:spPr>
            <a:xfrm flipV="1">
              <a:off x="6202371" y="3055255"/>
              <a:ext cx="938835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689410" y="3151331"/>
              <a:ext cx="543450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Val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136832" y="3151331"/>
              <a:ext cx="671683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Cys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3535684" y="3151331"/>
              <a:ext cx="598313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Gly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6381722" y="3151331"/>
              <a:ext cx="580135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Ala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4781371" y="3151331"/>
              <a:ext cx="690191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Asp</a:t>
              </a:r>
            </a:p>
          </p:txBody>
        </p:sp>
      </p:grpSp>
      <p:sp>
        <p:nvSpPr>
          <p:cNvPr id="101" name="Shape 101"/>
          <p:cNvSpPr/>
          <p:nvPr/>
        </p:nvSpPr>
        <p:spPr>
          <a:xfrm>
            <a:off x="8118855" y="3298698"/>
            <a:ext cx="1865457" cy="95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700"/>
              <a:t>liaison </a:t>
            </a:r>
            <a:endParaRPr sz="2700"/>
          </a:p>
          <a:p>
            <a:pPr lvl="0">
              <a:defRPr sz="1800"/>
            </a:pPr>
            <a:r>
              <a:rPr sz="2700"/>
              <a:t>peptidique</a:t>
            </a:r>
          </a:p>
        </p:txBody>
      </p:sp>
      <p:sp>
        <p:nvSpPr>
          <p:cNvPr id="102" name="Shape 102"/>
          <p:cNvSpPr/>
          <p:nvPr/>
        </p:nvSpPr>
        <p:spPr>
          <a:xfrm>
            <a:off x="5672786" y="1919146"/>
            <a:ext cx="1840057" cy="1195640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000"/>
              <a:t>structure </a:t>
            </a:r>
            <a:endParaRPr sz="3000"/>
          </a:p>
          <a:p>
            <a:pPr lvl="0">
              <a:defRPr sz="1800"/>
            </a:pPr>
            <a:r>
              <a:rPr sz="3000"/>
              <a:t>primaire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x="8733537" y="4296720"/>
            <a:ext cx="200041" cy="388024"/>
          </a:xfrm>
          <a:prstGeom prst="line">
            <a:avLst/>
          </a:prstGeom>
          <a:ln w="25400">
            <a:solidFill>
              <a:srgbClr val="05410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Num" sz="quarter" idx="4294967295"/>
          </p:nvPr>
        </p:nvSpPr>
        <p:spPr>
          <a:xfrm>
            <a:off x="6381699" y="9216435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6" name="Shape 106"/>
          <p:cNvSpPr/>
          <p:nvPr/>
        </p:nvSpPr>
        <p:spPr>
          <a:xfrm>
            <a:off x="56099" y="9210085"/>
            <a:ext cx="62609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http://biochimiedesproteines.espaceweb.usherbrooke.ca</a:t>
            </a:r>
          </a:p>
        </p:txBody>
      </p:sp>
      <p:grpSp>
        <p:nvGrpSpPr>
          <p:cNvPr id="113" name="Group 113"/>
          <p:cNvGrpSpPr/>
          <p:nvPr/>
        </p:nvGrpSpPr>
        <p:grpSpPr>
          <a:xfrm>
            <a:off x="6857106" y="2660411"/>
            <a:ext cx="7082149" cy="5580382"/>
            <a:chOff x="0" y="0"/>
            <a:chExt cx="7082148" cy="5580380"/>
          </a:xfrm>
        </p:grpSpPr>
        <p:grpSp>
          <p:nvGrpSpPr>
            <p:cNvPr id="110" name="Group 110"/>
            <p:cNvGrpSpPr/>
            <p:nvPr/>
          </p:nvGrpSpPr>
          <p:grpSpPr>
            <a:xfrm>
              <a:off x="0" y="0"/>
              <a:ext cx="7082149" cy="5580381"/>
              <a:chOff x="0" y="0"/>
              <a:chExt cx="7082148" cy="5580380"/>
            </a:xfrm>
          </p:grpSpPr>
          <p:pic>
            <p:nvPicPr>
              <p:cNvPr id="107" name="pasted-image.png"/>
              <p:cNvPicPr/>
              <p:nvPr/>
            </p:nvPicPr>
            <p:blipFill>
              <a:blip r:embed="rId3">
                <a:extLst/>
              </a:blip>
              <a:srcRect l="4652" t="0" r="36227" b="40386"/>
              <a:stretch>
                <a:fillRect/>
              </a:stretch>
            </p:blipFill>
            <p:spPr>
              <a:xfrm>
                <a:off x="201622" y="0"/>
                <a:ext cx="5812898" cy="50744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8" name="Shape 108"/>
              <p:cNvSpPr/>
              <p:nvPr/>
            </p:nvSpPr>
            <p:spPr>
              <a:xfrm>
                <a:off x="0" y="4466548"/>
                <a:ext cx="4198906" cy="9139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v</a:t>
                </a: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671111" y="4666412"/>
                <a:ext cx="2411038" cy="9139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v</a:t>
                </a:r>
              </a:p>
            </p:txBody>
          </p:sp>
        </p:grpSp>
        <p:sp>
          <p:nvSpPr>
            <p:cNvPr id="111" name="Shape 111"/>
            <p:cNvSpPr/>
            <p:nvPr/>
          </p:nvSpPr>
          <p:spPr>
            <a:xfrm>
              <a:off x="1296737" y="4813265"/>
              <a:ext cx="1904212" cy="626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Feuillets β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3976643" y="4812303"/>
              <a:ext cx="1760689" cy="6098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Hélices ⍺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-131261" y="4011787"/>
            <a:ext cx="7349431" cy="3641378"/>
            <a:chOff x="0" y="0"/>
            <a:chExt cx="7349429" cy="3641377"/>
          </a:xfrm>
        </p:grpSpPr>
        <p:sp>
          <p:nvSpPr>
            <p:cNvPr id="114" name="Shape 114"/>
            <p:cNvSpPr/>
            <p:nvPr/>
          </p:nvSpPr>
          <p:spPr>
            <a:xfrm>
              <a:off x="199759" y="2164431"/>
              <a:ext cx="1139642" cy="11396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382693" y="2305920"/>
              <a:ext cx="1139642" cy="11396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6" name="pasted-image-filtered.png"/>
            <p:cNvPicPr/>
            <p:nvPr/>
          </p:nvPicPr>
          <p:blipFill>
            <a:blip r:embed="rId4">
              <a:extLst/>
            </a:blip>
            <a:srcRect l="28717" t="0" r="0" b="0"/>
            <a:stretch>
              <a:fillRect/>
            </a:stretch>
          </p:blipFill>
          <p:spPr>
            <a:xfrm>
              <a:off x="0" y="0"/>
              <a:ext cx="7349430" cy="2894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Shape 117"/>
            <p:cNvSpPr/>
            <p:nvPr/>
          </p:nvSpPr>
          <p:spPr>
            <a:xfrm>
              <a:off x="1454236" y="1223520"/>
              <a:ext cx="677424" cy="118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90636" y="528503"/>
              <a:ext cx="677424" cy="118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071565" y="1337484"/>
              <a:ext cx="677424" cy="118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538020" y="528503"/>
              <a:ext cx="677424" cy="118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28365" y="3055255"/>
              <a:ext cx="1465541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920235" y="3055255"/>
              <a:ext cx="1104877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3" name="Shape 123"/>
            <p:cNvSpPr/>
            <p:nvPr/>
          </p:nvSpPr>
          <p:spPr>
            <a:xfrm flipV="1">
              <a:off x="3371662" y="3055255"/>
              <a:ext cx="938836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4" name="Shape 124"/>
            <p:cNvSpPr/>
            <p:nvPr/>
          </p:nvSpPr>
          <p:spPr>
            <a:xfrm flipV="1">
              <a:off x="4657048" y="3055255"/>
              <a:ext cx="938836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5" name="Shape 125"/>
            <p:cNvSpPr/>
            <p:nvPr/>
          </p:nvSpPr>
          <p:spPr>
            <a:xfrm flipV="1">
              <a:off x="6202371" y="3055255"/>
              <a:ext cx="938835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89410" y="3151331"/>
              <a:ext cx="543450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Val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136832" y="3151331"/>
              <a:ext cx="671683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Cys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3535684" y="3151331"/>
              <a:ext cx="598313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Gly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381722" y="3151331"/>
              <a:ext cx="580135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Ala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4781371" y="3151331"/>
              <a:ext cx="690191" cy="490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Asp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5159909" y="3104709"/>
            <a:ext cx="1865457" cy="95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700"/>
              <a:t>liaison </a:t>
            </a:r>
            <a:endParaRPr sz="2700"/>
          </a:p>
          <a:p>
            <a:pPr lvl="0">
              <a:defRPr sz="1800"/>
            </a:pPr>
            <a:r>
              <a:rPr sz="2700"/>
              <a:t>peptidique</a:t>
            </a:r>
          </a:p>
        </p:txBody>
      </p:sp>
      <p:sp>
        <p:nvSpPr>
          <p:cNvPr id="133" name="Shape 133"/>
          <p:cNvSpPr/>
          <p:nvPr/>
        </p:nvSpPr>
        <p:spPr>
          <a:xfrm>
            <a:off x="2713841" y="1725157"/>
            <a:ext cx="1840056" cy="1195640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000"/>
              <a:t>structure </a:t>
            </a:r>
            <a:endParaRPr sz="3000"/>
          </a:p>
          <a:p>
            <a:pPr lvl="0">
              <a:defRPr sz="1800"/>
            </a:pPr>
            <a:r>
              <a:rPr sz="3000"/>
              <a:t>primaire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5774591" y="4102731"/>
            <a:ext cx="200042" cy="388024"/>
          </a:xfrm>
          <a:prstGeom prst="line">
            <a:avLst/>
          </a:prstGeom>
          <a:ln w="25400">
            <a:solidFill>
              <a:srgbClr val="05410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9589734" y="1725157"/>
            <a:ext cx="2211818" cy="1195640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000"/>
              <a:t>structure </a:t>
            </a:r>
            <a:endParaRPr sz="3000"/>
          </a:p>
          <a:p>
            <a:pPr lvl="0">
              <a:defRPr sz="1800"/>
            </a:pPr>
            <a:r>
              <a:rPr sz="3000"/>
              <a:t>secondaire</a:t>
            </a:r>
          </a:p>
        </p:txBody>
      </p:sp>
      <p:sp>
        <p:nvSpPr>
          <p:cNvPr id="136" name="Shape 136"/>
          <p:cNvSpPr/>
          <p:nvPr/>
        </p:nvSpPr>
        <p:spPr>
          <a:xfrm>
            <a:off x="6054037" y="2322977"/>
            <a:ext cx="2237218" cy="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7051861" y="5179678"/>
            <a:ext cx="1149334" cy="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98113" y="251730"/>
            <a:ext cx="12808574" cy="800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I.3) Structure spatiale et propriétés des protéines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81699" y="9216435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147" name="Group 147"/>
          <p:cNvGrpSpPr/>
          <p:nvPr/>
        </p:nvGrpSpPr>
        <p:grpSpPr>
          <a:xfrm>
            <a:off x="-137905" y="1312012"/>
            <a:ext cx="6066921" cy="9118711"/>
            <a:chOff x="0" y="507842"/>
            <a:chExt cx="6066919" cy="9118709"/>
          </a:xfrm>
        </p:grpSpPr>
        <p:sp>
          <p:nvSpPr>
            <p:cNvPr id="141" name="Shape 141"/>
            <p:cNvSpPr/>
            <p:nvPr/>
          </p:nvSpPr>
          <p:spPr>
            <a:xfrm>
              <a:off x="0" y="3588835"/>
              <a:ext cx="1589155" cy="15891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438392" y="3786131"/>
              <a:ext cx="1589155" cy="15891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43" name="proteine-structure-niveau.png"/>
            <p:cNvPicPr/>
            <p:nvPr/>
          </p:nvPicPr>
          <p:blipFill>
            <a:blip r:embed="rId2">
              <a:extLst/>
            </a:blip>
            <a:srcRect l="0" t="5343" r="0" b="5343"/>
            <a:stretch>
              <a:fillRect/>
            </a:stretch>
          </p:blipFill>
          <p:spPr>
            <a:xfrm>
              <a:off x="616118" y="507842"/>
              <a:ext cx="5450802" cy="84874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Shape 144"/>
            <p:cNvSpPr/>
            <p:nvPr/>
          </p:nvSpPr>
          <p:spPr>
            <a:xfrm>
              <a:off x="888277" y="4877427"/>
              <a:ext cx="2432680" cy="60388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654351" y="7708265"/>
              <a:ext cx="2068750" cy="476748"/>
            </a:xfrm>
            <a:prstGeom prst="rect">
              <a:avLst/>
            </a:prstGeom>
            <a:solidFill>
              <a:srgbClr val="F9E2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49335" y="8849804"/>
              <a:ext cx="2432681" cy="7767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8" name="Shape 148"/>
          <p:cNvSpPr/>
          <p:nvPr/>
        </p:nvSpPr>
        <p:spPr>
          <a:xfrm>
            <a:off x="352276" y="5210612"/>
            <a:ext cx="1381444" cy="48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Feuillet β</a:t>
            </a:r>
          </a:p>
        </p:txBody>
      </p:sp>
      <p:sp>
        <p:nvSpPr>
          <p:cNvPr id="149" name="Shape 149"/>
          <p:cNvSpPr/>
          <p:nvPr/>
        </p:nvSpPr>
        <p:spPr>
          <a:xfrm>
            <a:off x="2248800" y="4033373"/>
            <a:ext cx="1293512" cy="4844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Hélice ⍺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6500405" y="1482303"/>
            <a:ext cx="5285959" cy="2478165"/>
            <a:chOff x="0" y="0"/>
            <a:chExt cx="5285957" cy="2478163"/>
          </a:xfrm>
        </p:grpSpPr>
        <p:sp>
          <p:nvSpPr>
            <p:cNvPr id="150" name="Shape 150"/>
            <p:cNvSpPr/>
            <p:nvPr/>
          </p:nvSpPr>
          <p:spPr>
            <a:xfrm>
              <a:off x="143673" y="1556732"/>
              <a:ext cx="819670" cy="8196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432947" y="1658495"/>
              <a:ext cx="819669" cy="8196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52" name="pasted-image-filtered.png"/>
            <p:cNvPicPr/>
            <p:nvPr/>
          </p:nvPicPr>
          <p:blipFill>
            <a:blip r:embed="rId3">
              <a:extLst/>
            </a:blip>
            <a:srcRect l="28717" t="0" r="0" b="0"/>
            <a:stretch>
              <a:fillRect/>
            </a:stretch>
          </p:blipFill>
          <p:spPr>
            <a:xfrm>
              <a:off x="0" y="0"/>
              <a:ext cx="5285958" cy="2081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hape 153"/>
            <p:cNvSpPr/>
            <p:nvPr/>
          </p:nvSpPr>
          <p:spPr>
            <a:xfrm>
              <a:off x="1045936" y="879997"/>
              <a:ext cx="487226" cy="85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079043" y="380117"/>
              <a:ext cx="487226" cy="85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928407" y="961963"/>
              <a:ext cx="487226" cy="85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983130" y="380117"/>
              <a:ext cx="487227" cy="85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50800" cap="flat">
              <a:solidFill>
                <a:srgbClr val="0B5D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64247" y="2197442"/>
              <a:ext cx="1054067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381097" y="2197442"/>
              <a:ext cx="794665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59" name="Shape 159"/>
            <p:cNvSpPr/>
            <p:nvPr/>
          </p:nvSpPr>
          <p:spPr>
            <a:xfrm flipV="1">
              <a:off x="2425013" y="2197442"/>
              <a:ext cx="675242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60" name="Shape 160"/>
            <p:cNvSpPr/>
            <p:nvPr/>
          </p:nvSpPr>
          <p:spPr>
            <a:xfrm flipV="1">
              <a:off x="3349506" y="2197442"/>
              <a:ext cx="675242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61" name="Shape 161"/>
            <p:cNvSpPr/>
            <p:nvPr/>
          </p:nvSpPr>
          <p:spPr>
            <a:xfrm flipV="1">
              <a:off x="4460954" y="2197442"/>
              <a:ext cx="675242" cy="1"/>
            </a:xfrm>
            <a:prstGeom prst="line">
              <a:avLst/>
            </a:prstGeom>
            <a:noFill/>
            <a:ln w="25400" cap="flat">
              <a:solidFill>
                <a:srgbClr val="DE6A1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6500405" y="3863060"/>
            <a:ext cx="5285959" cy="4165073"/>
            <a:chOff x="0" y="0"/>
            <a:chExt cx="5285957" cy="4165071"/>
          </a:xfrm>
        </p:grpSpPr>
        <p:pic>
          <p:nvPicPr>
            <p:cNvPr id="163" name="pasted-image.png"/>
            <p:cNvPicPr/>
            <p:nvPr/>
          </p:nvPicPr>
          <p:blipFill>
            <a:blip r:embed="rId4">
              <a:extLst/>
            </a:blip>
            <a:srcRect l="4652" t="0" r="36227" b="61853"/>
            <a:stretch>
              <a:fillRect/>
            </a:stretch>
          </p:blipFill>
          <p:spPr>
            <a:xfrm>
              <a:off x="150486" y="0"/>
              <a:ext cx="4338617" cy="2423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Shape 164"/>
            <p:cNvSpPr/>
            <p:nvPr/>
          </p:nvSpPr>
          <p:spPr>
            <a:xfrm>
              <a:off x="0" y="3333732"/>
              <a:ext cx="3133969" cy="6821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v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86412" y="3482906"/>
              <a:ext cx="1799546" cy="6821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v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7083089" y="6316803"/>
            <a:ext cx="2271807" cy="617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Feuillets β</a:t>
            </a:r>
          </a:p>
        </p:txBody>
      </p:sp>
      <p:pic>
        <p:nvPicPr>
          <p:cNvPr id="16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7771" y="3569313"/>
            <a:ext cx="5431227" cy="470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5186572" y="2410960"/>
            <a:ext cx="138144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4359014" y="4681528"/>
            <a:ext cx="2564957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5631758" y="6979462"/>
            <a:ext cx="174858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98113" y="251730"/>
            <a:ext cx="12808574" cy="800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I.3) Structure spatiale et propriétés des protéines</a:t>
            </a:r>
          </a:p>
        </p:txBody>
      </p:sp>
      <p:sp>
        <p:nvSpPr>
          <p:cNvPr id="173" name="Shape 173"/>
          <p:cNvSpPr/>
          <p:nvPr/>
        </p:nvSpPr>
        <p:spPr>
          <a:xfrm>
            <a:off x="424175" y="6075348"/>
            <a:ext cx="2808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Hémoglobine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257" y="2278048"/>
            <a:ext cx="3453252" cy="224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4367" y="2115505"/>
            <a:ext cx="3735780" cy="257353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6502400" y="9216435"/>
            <a:ext cx="199058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grpSp>
        <p:nvGrpSpPr>
          <p:cNvPr id="187" name="Group 187"/>
          <p:cNvGrpSpPr/>
          <p:nvPr/>
        </p:nvGrpSpPr>
        <p:grpSpPr>
          <a:xfrm>
            <a:off x="3267622" y="5259133"/>
            <a:ext cx="2901223" cy="4045595"/>
            <a:chOff x="0" y="0"/>
            <a:chExt cx="2901222" cy="4045593"/>
          </a:xfrm>
        </p:grpSpPr>
        <p:grpSp>
          <p:nvGrpSpPr>
            <p:cNvPr id="185" name="Group 185"/>
            <p:cNvGrpSpPr/>
            <p:nvPr/>
          </p:nvGrpSpPr>
          <p:grpSpPr>
            <a:xfrm>
              <a:off x="0" y="0"/>
              <a:ext cx="2901223" cy="4045594"/>
              <a:chOff x="0" y="0"/>
              <a:chExt cx="2901222" cy="4045593"/>
            </a:xfrm>
          </p:grpSpPr>
          <p:pic>
            <p:nvPicPr>
              <p:cNvPr id="178" name="pasted-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2901223" cy="40455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9" name="Shape 179"/>
              <p:cNvSpPr/>
              <p:nvPr/>
            </p:nvSpPr>
            <p:spPr>
              <a:xfrm>
                <a:off x="1293651" y="2291020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647990" y="1973265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365C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939312" y="1984292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882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293651" y="2985408"/>
                <a:ext cx="413465" cy="413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5F327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297749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455758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sp>
          <p:nvSpPr>
            <p:cNvPr id="186" name="Shape 186"/>
            <p:cNvSpPr/>
            <p:nvPr/>
          </p:nvSpPr>
          <p:spPr>
            <a:xfrm>
              <a:off x="1300701" y="3477415"/>
              <a:ext cx="399365" cy="411883"/>
            </a:xfrm>
            <a:prstGeom prst="rect">
              <a:avLst/>
            </a:prstGeom>
            <a:solidFill>
              <a:srgbClr val="4F8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88" name="Shape 188"/>
          <p:cNvSpPr/>
          <p:nvPr/>
        </p:nvSpPr>
        <p:spPr>
          <a:xfrm flipV="1">
            <a:off x="6555508" y="5789619"/>
            <a:ext cx="1" cy="2803641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466417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R</a:t>
            </a:r>
          </a:p>
        </p:txBody>
      </p:sp>
      <p:sp>
        <p:nvSpPr>
          <p:cNvPr id="190" name="Shape 190"/>
          <p:cNvSpPr/>
          <p:nvPr/>
        </p:nvSpPr>
        <p:spPr>
          <a:xfrm>
            <a:off x="8468265" y="7257520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8991351" y="6931397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7906685" y="6984706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8468265" y="7905899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5F327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8487614" y="8397906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7374066" y="698549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6" name="Shape 196"/>
          <p:cNvSpPr/>
          <p:nvPr/>
        </p:nvSpPr>
        <p:spPr>
          <a:xfrm>
            <a:off x="9576565" y="693218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7" name="Shape 197"/>
          <p:cNvSpPr/>
          <p:nvPr/>
        </p:nvSpPr>
        <p:spPr>
          <a:xfrm>
            <a:off x="6876360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S</a:t>
            </a:r>
          </a:p>
        </p:txBody>
      </p:sp>
      <p:pic>
        <p:nvPicPr>
          <p:cNvPr id="198" name="pasted-image.tif"/>
          <p:cNvPicPr/>
          <p:nvPr/>
        </p:nvPicPr>
        <p:blipFill>
          <a:blip r:embed="rId5">
            <a:extLst/>
          </a:blip>
          <a:srcRect l="0" t="0" r="60822" b="4012"/>
          <a:stretch>
            <a:fillRect/>
          </a:stretch>
        </p:blipFill>
        <p:spPr>
          <a:xfrm>
            <a:off x="214935" y="5703360"/>
            <a:ext cx="1368084" cy="315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tif"/>
          <p:cNvPicPr/>
          <p:nvPr/>
        </p:nvPicPr>
        <p:blipFill>
          <a:blip r:embed="rId5">
            <a:extLst/>
          </a:blip>
          <a:srcRect l="61803" t="0" r="0" b="4590"/>
          <a:stretch>
            <a:fillRect/>
          </a:stretch>
        </p:blipFill>
        <p:spPr>
          <a:xfrm>
            <a:off x="7929469" y="5437005"/>
            <a:ext cx="1368026" cy="3218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2217266" y="7140402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=</a:t>
            </a:r>
          </a:p>
        </p:txBody>
      </p:sp>
      <p:sp>
        <p:nvSpPr>
          <p:cNvPr id="201" name="Shape 201"/>
          <p:cNvSpPr/>
          <p:nvPr/>
        </p:nvSpPr>
        <p:spPr>
          <a:xfrm>
            <a:off x="98113" y="251730"/>
            <a:ext cx="12808574" cy="800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I.3) Structure spatiale et propriétés des protéines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3412710" y="1127680"/>
            <a:ext cx="16153492" cy="7492021"/>
            <a:chOff x="0" y="0"/>
            <a:chExt cx="16153491" cy="7492020"/>
          </a:xfrm>
        </p:grpSpPr>
        <p:grpSp>
          <p:nvGrpSpPr>
            <p:cNvPr id="209" name="Group 209"/>
            <p:cNvGrpSpPr/>
            <p:nvPr/>
          </p:nvGrpSpPr>
          <p:grpSpPr>
            <a:xfrm>
              <a:off x="-1" y="757176"/>
              <a:ext cx="16153493" cy="6734845"/>
              <a:chOff x="0" y="0"/>
              <a:chExt cx="16153491" cy="6734843"/>
            </a:xfrm>
          </p:grpSpPr>
          <p:grpSp>
            <p:nvGrpSpPr>
              <p:cNvPr id="207" name="Group 207"/>
              <p:cNvGrpSpPr/>
              <p:nvPr/>
            </p:nvGrpSpPr>
            <p:grpSpPr>
              <a:xfrm>
                <a:off x="0" y="-1"/>
                <a:ext cx="16153492" cy="6734845"/>
                <a:chOff x="0" y="0"/>
                <a:chExt cx="16153491" cy="6734843"/>
              </a:xfrm>
            </p:grpSpPr>
            <p:pic>
              <p:nvPicPr>
                <p:cNvPr id="203" name="pasted-image.png"/>
                <p:cNvPicPr/>
                <p:nvPr/>
              </p:nvPicPr>
              <p:blipFill>
                <a:blip r:embed="rId2">
                  <a:extLst/>
                </a:blip>
                <a:srcRect l="7577" t="10445" r="58366" b="21317"/>
                <a:stretch>
                  <a:fillRect/>
                </a:stretch>
              </p:blipFill>
              <p:spPr>
                <a:xfrm>
                  <a:off x="0" y="0"/>
                  <a:ext cx="5889054" cy="508898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04" name="Shape 204"/>
                <p:cNvSpPr/>
                <p:nvPr/>
              </p:nvSpPr>
              <p:spPr>
                <a:xfrm>
                  <a:off x="904478" y="5012484"/>
                  <a:ext cx="1722361" cy="17223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10661006" y="4874695"/>
                  <a:ext cx="4729163" cy="17223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14431131" y="4548795"/>
                  <a:ext cx="1722361" cy="17223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08" name="Shape 208"/>
              <p:cNvSpPr/>
              <p:nvPr/>
            </p:nvSpPr>
            <p:spPr>
              <a:xfrm rot="2689255">
                <a:off x="4770789" y="2873461"/>
                <a:ext cx="1722360" cy="30660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10" name="Shape 210"/>
            <p:cNvSpPr/>
            <p:nvPr/>
          </p:nvSpPr>
          <p:spPr>
            <a:xfrm rot="237539">
              <a:off x="5199228" y="265464"/>
              <a:ext cx="1722360" cy="30660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 rot="4909255">
              <a:off x="4361896" y="-462514"/>
              <a:ext cx="1722361" cy="30660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3" name="Shape 213"/>
          <p:cNvSpPr/>
          <p:nvPr/>
        </p:nvSpPr>
        <p:spPr>
          <a:xfrm>
            <a:off x="4149154" y="6462350"/>
            <a:ext cx="2657115" cy="393701"/>
          </a:xfrm>
          <a:prstGeom prst="rect">
            <a:avLst/>
          </a:prstGeom>
          <a:solidFill>
            <a:srgbClr val="BBE0E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900"/>
            </a:lvl1pPr>
          </a:lstStyle>
          <a:p>
            <a:pPr lvl="0">
              <a:defRPr b="0" sz="1800"/>
            </a:pPr>
            <a:r>
              <a:rPr b="1" sz="1900"/>
              <a:t>récepteur A</a:t>
            </a:r>
          </a:p>
        </p:txBody>
      </p:sp>
      <p:sp>
        <p:nvSpPr>
          <p:cNvPr id="214" name="Shape 214"/>
          <p:cNvSpPr/>
          <p:nvPr/>
        </p:nvSpPr>
        <p:spPr>
          <a:xfrm>
            <a:off x="318065" y="9102804"/>
            <a:ext cx="46652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3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53585F"/>
                </a:solidFill>
              </a:rPr>
              <a:t>https://slideplayer.fr/slide/1710963/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 rot="2340000">
            <a:off x="4623872" y="5076113"/>
            <a:ext cx="863201" cy="1124691"/>
          </a:xfrm>
          <a:prstGeom prst="rect">
            <a:avLst/>
          </a:prstGeom>
          <a:solidFill>
            <a:srgbClr val="C9E7E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114153" y="5638526"/>
            <a:ext cx="1074103" cy="663047"/>
          </a:xfrm>
          <a:prstGeom prst="rect">
            <a:avLst/>
          </a:prstGeom>
          <a:solidFill>
            <a:srgbClr val="C9E7E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7212458" y="4545277"/>
            <a:ext cx="1074103" cy="663046"/>
          </a:xfrm>
          <a:prstGeom prst="rect">
            <a:avLst/>
          </a:prstGeom>
          <a:solidFill>
            <a:srgbClr val="C9E7E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 rot="2340000">
            <a:off x="8133957" y="4621477"/>
            <a:ext cx="368504" cy="663046"/>
          </a:xfrm>
          <a:prstGeom prst="rect">
            <a:avLst/>
          </a:prstGeom>
          <a:solidFill>
            <a:srgbClr val="C9E7E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908666" y="6659200"/>
            <a:ext cx="1484017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1" name="Shape 221"/>
          <p:cNvSpPr/>
          <p:nvPr/>
        </p:nvSpPr>
        <p:spPr>
          <a:xfrm>
            <a:off x="105558" y="6335350"/>
            <a:ext cx="17830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protéine</a:t>
            </a:r>
          </a:p>
        </p:txBody>
      </p:sp>
      <p:sp>
        <p:nvSpPr>
          <p:cNvPr id="222" name="Shape 222"/>
          <p:cNvSpPr/>
          <p:nvPr/>
        </p:nvSpPr>
        <p:spPr>
          <a:xfrm>
            <a:off x="98113" y="251730"/>
            <a:ext cx="12808574" cy="800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I.3) Structure spatiale et propriétés des protéines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7"/>
          <p:cNvGrpSpPr/>
          <p:nvPr/>
        </p:nvGrpSpPr>
        <p:grpSpPr>
          <a:xfrm>
            <a:off x="671909" y="3000573"/>
            <a:ext cx="11910947" cy="4966009"/>
            <a:chOff x="0" y="0"/>
            <a:chExt cx="11910946" cy="4966008"/>
          </a:xfrm>
        </p:grpSpPr>
        <p:grpSp>
          <p:nvGrpSpPr>
            <p:cNvPr id="228" name="Group 228"/>
            <p:cNvGrpSpPr/>
            <p:nvPr/>
          </p:nvGrpSpPr>
          <p:grpSpPr>
            <a:xfrm>
              <a:off x="0" y="0"/>
              <a:ext cx="11910947" cy="4966009"/>
              <a:chOff x="0" y="0"/>
              <a:chExt cx="11910946" cy="4966008"/>
            </a:xfrm>
          </p:grpSpPr>
          <p:pic>
            <p:nvPicPr>
              <p:cNvPr id="224" name="pasted-image.png"/>
              <p:cNvPicPr/>
              <p:nvPr/>
            </p:nvPicPr>
            <p:blipFill>
              <a:blip r:embed="rId2">
                <a:extLst/>
              </a:blip>
              <a:srcRect l="7577" t="10445" r="970" b="21317"/>
              <a:stretch>
                <a:fillRect/>
              </a:stretch>
            </p:blipFill>
            <p:spPr>
              <a:xfrm>
                <a:off x="0" y="0"/>
                <a:ext cx="11660831" cy="37524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5" name="Shape 225"/>
              <p:cNvSpPr/>
              <p:nvPr/>
            </p:nvSpPr>
            <p:spPr>
              <a:xfrm>
                <a:off x="666926" y="3696008"/>
                <a:ext cx="127000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7861005" y="3594408"/>
                <a:ext cx="3487098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10640946" y="3354102"/>
                <a:ext cx="127000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1" name="Group 231"/>
            <p:cNvGrpSpPr/>
            <p:nvPr/>
          </p:nvGrpSpPr>
          <p:grpSpPr>
            <a:xfrm>
              <a:off x="4408027" y="2071585"/>
              <a:ext cx="368505" cy="368504"/>
              <a:chOff x="0" y="0"/>
              <a:chExt cx="368503" cy="368503"/>
            </a:xfrm>
          </p:grpSpPr>
          <p:sp>
            <p:nvSpPr>
              <p:cNvPr id="229" name="Shape 229"/>
              <p:cNvSpPr/>
              <p:nvPr/>
            </p:nvSpPr>
            <p:spPr>
              <a:xfrm flipV="1">
                <a:off x="-1" y="0"/>
                <a:ext cx="368505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 flipV="1">
                <a:off x="0" y="0"/>
                <a:ext cx="368504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grpSp>
          <p:nvGrpSpPr>
            <p:cNvPr id="234" name="Group 234"/>
            <p:cNvGrpSpPr/>
            <p:nvPr/>
          </p:nvGrpSpPr>
          <p:grpSpPr>
            <a:xfrm>
              <a:off x="6477637" y="2071585"/>
              <a:ext cx="368504" cy="368504"/>
              <a:chOff x="0" y="0"/>
              <a:chExt cx="368503" cy="368503"/>
            </a:xfrm>
          </p:grpSpPr>
          <p:sp>
            <p:nvSpPr>
              <p:cNvPr id="232" name="Shape 232"/>
              <p:cNvSpPr/>
              <p:nvPr/>
            </p:nvSpPr>
            <p:spPr>
              <a:xfrm flipV="1">
                <a:off x="-1" y="0"/>
                <a:ext cx="368505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 flipV="1">
                <a:off x="0" y="0"/>
                <a:ext cx="368504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sp>
          <p:nvSpPr>
            <p:cNvPr id="235" name="Shape 235"/>
            <p:cNvSpPr/>
            <p:nvPr/>
          </p:nvSpPr>
          <p:spPr>
            <a:xfrm>
              <a:off x="546584" y="3277564"/>
              <a:ext cx="1893574" cy="393701"/>
            </a:xfrm>
            <a:prstGeom prst="rect">
              <a:avLst/>
            </a:prstGeom>
            <a:solidFill>
              <a:srgbClr val="BBE0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b="1" sz="1900"/>
              </a:lvl1pPr>
            </a:lstStyle>
            <a:p>
              <a:pPr lvl="0">
                <a:defRPr b="0" sz="1800"/>
              </a:pPr>
              <a:r>
                <a:rPr b="1" sz="1900"/>
                <a:t>récepteur A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7589736" y="3157971"/>
              <a:ext cx="2143798" cy="393701"/>
            </a:xfrm>
            <a:prstGeom prst="rect">
              <a:avLst/>
            </a:prstGeom>
            <a:solidFill>
              <a:srgbClr val="6CF8F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b="1" sz="1900"/>
              </a:lvl1pPr>
            </a:lstStyle>
            <a:p>
              <a:pPr lvl="0">
                <a:defRPr b="0" sz="1800"/>
              </a:pPr>
              <a:r>
                <a:rPr b="1" sz="1900"/>
                <a:t>récepteur B</a:t>
              </a:r>
            </a:p>
          </p:txBody>
        </p:sp>
      </p:grpSp>
      <p:sp>
        <p:nvSpPr>
          <p:cNvPr id="238" name="Shape 238"/>
          <p:cNvSpPr/>
          <p:nvPr/>
        </p:nvSpPr>
        <p:spPr>
          <a:xfrm>
            <a:off x="318065" y="9102804"/>
            <a:ext cx="46652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3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53585F"/>
                </a:solidFill>
              </a:rPr>
              <a:t>https://slideplayer.fr/slide/1710963/</a:t>
            </a:r>
          </a:p>
        </p:txBody>
      </p:sp>
      <p:sp>
        <p:nvSpPr>
          <p:cNvPr id="239" name="Shape 23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242" name="Group 242"/>
          <p:cNvGrpSpPr/>
          <p:nvPr/>
        </p:nvGrpSpPr>
        <p:grpSpPr>
          <a:xfrm>
            <a:off x="5079937" y="5072158"/>
            <a:ext cx="368504" cy="368504"/>
            <a:chOff x="0" y="0"/>
            <a:chExt cx="368503" cy="368503"/>
          </a:xfrm>
        </p:grpSpPr>
        <p:sp>
          <p:nvSpPr>
            <p:cNvPr id="240" name="Shape 240"/>
            <p:cNvSpPr/>
            <p:nvPr/>
          </p:nvSpPr>
          <p:spPr>
            <a:xfrm flipV="1">
              <a:off x="-1" y="0"/>
              <a:ext cx="368505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41" name="Shape 241"/>
            <p:cNvSpPr/>
            <p:nvPr/>
          </p:nvSpPr>
          <p:spPr>
            <a:xfrm flipH="1" flipV="1">
              <a:off x="0" y="0"/>
              <a:ext cx="368504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7149546" y="5072158"/>
            <a:ext cx="368504" cy="368504"/>
            <a:chOff x="0" y="0"/>
            <a:chExt cx="368503" cy="368503"/>
          </a:xfrm>
        </p:grpSpPr>
        <p:sp>
          <p:nvSpPr>
            <p:cNvPr id="243" name="Shape 243"/>
            <p:cNvSpPr/>
            <p:nvPr/>
          </p:nvSpPr>
          <p:spPr>
            <a:xfrm flipV="1">
              <a:off x="-1" y="0"/>
              <a:ext cx="368505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44" name="Shape 244"/>
            <p:cNvSpPr/>
            <p:nvPr/>
          </p:nvSpPr>
          <p:spPr>
            <a:xfrm flipH="1" flipV="1">
              <a:off x="0" y="0"/>
              <a:ext cx="368504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246" name="Shape 246"/>
          <p:cNvSpPr/>
          <p:nvPr/>
        </p:nvSpPr>
        <p:spPr>
          <a:xfrm>
            <a:off x="3827913" y="6965584"/>
            <a:ext cx="2872551" cy="698501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Pas d’action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689320" y="6965584"/>
            <a:ext cx="2747409" cy="698501"/>
          </a:xfrm>
          <a:prstGeom prst="rect">
            <a:avLst/>
          </a:prstGeom>
          <a:ln w="50800">
            <a:solidFill>
              <a:srgbClr val="0B5D1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Effet A</a:t>
            </a:r>
          </a:p>
        </p:txBody>
      </p:sp>
      <p:sp>
        <p:nvSpPr>
          <p:cNvPr id="248" name="Shape 248"/>
          <p:cNvSpPr/>
          <p:nvPr/>
        </p:nvSpPr>
        <p:spPr>
          <a:xfrm>
            <a:off x="7706159" y="6965584"/>
            <a:ext cx="2872551" cy="698501"/>
          </a:xfrm>
          <a:prstGeom prst="rect">
            <a:avLst/>
          </a:prstGeom>
          <a:ln w="50800">
            <a:solidFill>
              <a:srgbClr val="164F8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Effet B</a:t>
            </a:r>
          </a:p>
        </p:txBody>
      </p:sp>
      <p:pic>
        <p:nvPicPr>
          <p:cNvPr id="24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173" y="6896166"/>
            <a:ext cx="2948877" cy="1920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81140" y="6771313"/>
            <a:ext cx="3959673" cy="272777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4317402" y="6304657"/>
            <a:ext cx="2103168" cy="393701"/>
          </a:xfrm>
          <a:prstGeom prst="rect">
            <a:avLst/>
          </a:prstGeom>
          <a:solidFill>
            <a:srgbClr val="BBE0E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900"/>
            </a:lvl1pPr>
          </a:lstStyle>
          <a:p>
            <a:pPr lvl="0">
              <a:defRPr b="0" sz="1800"/>
            </a:pPr>
            <a:r>
              <a:rPr b="1" sz="1900"/>
              <a:t>récepteur A</a:t>
            </a:r>
          </a:p>
        </p:txBody>
      </p:sp>
      <p:sp>
        <p:nvSpPr>
          <p:cNvPr id="252" name="Shape 252"/>
          <p:cNvSpPr/>
          <p:nvPr/>
        </p:nvSpPr>
        <p:spPr>
          <a:xfrm>
            <a:off x="98113" y="251730"/>
            <a:ext cx="12808574" cy="800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I.3) Structure spatiale et propriétés des protéines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