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physique.chimie.pagesperso-orange.fr" TargetMode="External"/><Relationship Id="rId3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hyperlink" Target="http://scphysiques.free.fr" TargetMode="External"/><Relationship Id="rId4" Type="http://schemas.openxmlformats.org/officeDocument/2006/relationships/image" Target="../media/image7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hyperlink" Target="http://scphysiques.free.fr" TargetMode="External"/><Relationship Id="rId4" Type="http://schemas.openxmlformats.org/officeDocument/2006/relationships/image" Target="../media/image7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hyperlink" Target="http://scphysiques.free.fr" TargetMode="External"/><Relationship Id="rId4" Type="http://schemas.openxmlformats.org/officeDocument/2006/relationships/image" Target="../media/image7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hyperlink" Target="http://scphysiques.free.fr" TargetMode="External"/><Relationship Id="rId4" Type="http://schemas.openxmlformats.org/officeDocument/2006/relationships/image" Target="../media/image7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1.tif"/><Relationship Id="rId6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302506" y="715684"/>
            <a:ext cx="12399788" cy="2621531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 defTabSz="566674">
              <a:defRPr sz="1800"/>
            </a:pPr>
            <a:r>
              <a:rPr sz="5723"/>
              <a:t>LC</a:t>
            </a:r>
            <a:r>
              <a:rPr sz="5723"/>
              <a:t>12</a:t>
            </a:r>
            <a:r>
              <a:rPr sz="5723"/>
              <a:t> : </a:t>
            </a:r>
            <a:r>
              <a:rPr sz="5723"/>
              <a:t>Caractérisations par spectroscopie en synthèse organique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Lycée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100190" y="362492"/>
            <a:ext cx="10804420" cy="7874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I.2) Structure du spectre infrarouge</a:t>
            </a:r>
          </a:p>
        </p:txBody>
      </p:sp>
      <p:sp>
        <p:nvSpPr>
          <p:cNvPr id="128" name="Shape 12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2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66" y="7580619"/>
            <a:ext cx="2257474" cy="194142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3566687" y="8487833"/>
            <a:ext cx="5871426" cy="6350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Exemple de l’acide éthanoïque</a:t>
            </a:r>
          </a:p>
        </p:txBody>
      </p:sp>
      <p:sp>
        <p:nvSpPr>
          <p:cNvPr id="131" name="Shape 131"/>
          <p:cNvSpPr/>
          <p:nvPr/>
        </p:nvSpPr>
        <p:spPr>
          <a:xfrm>
            <a:off x="3281015" y="4552950"/>
            <a:ext cx="64427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n w="4572">
                  <a:solidFill>
                    <a:srgbClr val="941751"/>
                  </a:solidFill>
                </a:ln>
                <a:noFill/>
              </a:defRPr>
            </a:lvl1pPr>
          </a:lstStyle>
          <a:p>
            <a:pPr lvl="0">
              <a:defRPr sz="1800">
                <a:ln w="9525">
                  <a:noFill/>
                </a:ln>
                <a:solidFill/>
              </a:defRPr>
            </a:pPr>
            <a:r>
              <a:rPr sz="3600">
                <a:ln w="4572">
                  <a:solidFill>
                    <a:srgbClr val="941751"/>
                  </a:solidFill>
                </a:ln>
                <a:noFill/>
              </a:rPr>
              <a:t>Ajouter celui fait en préparation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906388" y="7611533"/>
            <a:ext cx="6448071" cy="1"/>
          </a:xfrm>
          <a:prstGeom prst="line">
            <a:avLst/>
          </a:prstGeom>
          <a:ln w="63500">
            <a:solidFill>
              <a:srgbClr val="FF26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33" name="Shape 133"/>
          <p:cNvSpPr/>
          <p:nvPr/>
        </p:nvSpPr>
        <p:spPr>
          <a:xfrm>
            <a:off x="7390566" y="7611533"/>
            <a:ext cx="4428901" cy="1"/>
          </a:xfrm>
          <a:prstGeom prst="line">
            <a:avLst/>
          </a:prstGeom>
          <a:ln w="63500">
            <a:solidFill>
              <a:srgbClr val="008F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34" name="Shape 134"/>
          <p:cNvSpPr/>
          <p:nvPr/>
        </p:nvSpPr>
        <p:spPr>
          <a:xfrm>
            <a:off x="2459344" y="7580911"/>
            <a:ext cx="334216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Zone d’analyse </a:t>
            </a:r>
          </a:p>
        </p:txBody>
      </p:sp>
      <p:sp>
        <p:nvSpPr>
          <p:cNvPr id="135" name="Shape 135"/>
          <p:cNvSpPr/>
          <p:nvPr/>
        </p:nvSpPr>
        <p:spPr>
          <a:xfrm>
            <a:off x="7718062" y="7580911"/>
            <a:ext cx="377391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F00"/>
                </a:solidFill>
              </a:rPr>
              <a:t>Empreinte digitale</a:t>
            </a:r>
          </a:p>
        </p:txBody>
      </p:sp>
      <p:sp>
        <p:nvSpPr>
          <p:cNvPr id="136" name="Shape 136"/>
          <p:cNvSpPr/>
          <p:nvPr/>
        </p:nvSpPr>
        <p:spPr>
          <a:xfrm>
            <a:off x="76199" y="3861130"/>
            <a:ext cx="859104" cy="2031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7" name="Shape 137"/>
          <p:cNvSpPr/>
          <p:nvPr/>
        </p:nvSpPr>
        <p:spPr>
          <a:xfrm>
            <a:off x="4228980" y="6833892"/>
            <a:ext cx="4546840" cy="74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8" name="Shape 138"/>
          <p:cNvSpPr/>
          <p:nvPr/>
        </p:nvSpPr>
        <p:spPr>
          <a:xfrm>
            <a:off x="1147676" y="1922356"/>
            <a:ext cx="5965495" cy="4793523"/>
          </a:xfrm>
          <a:prstGeom prst="rect">
            <a:avLst/>
          </a:prstGeom>
          <a:ln w="50800" cap="rnd">
            <a:solidFill>
              <a:srgbClr val="FF26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9" name="Shape 139"/>
          <p:cNvSpPr/>
          <p:nvPr/>
        </p:nvSpPr>
        <p:spPr>
          <a:xfrm>
            <a:off x="7201707" y="1919800"/>
            <a:ext cx="4525798" cy="4793524"/>
          </a:xfrm>
          <a:prstGeom prst="rect">
            <a:avLst/>
          </a:prstGeom>
          <a:ln w="50800" cap="rnd">
            <a:solidFill>
              <a:srgbClr val="008F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100190" y="362492"/>
            <a:ext cx="10804420" cy="7874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I.2) Structure du spectre infrarouge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3" name="Shape 143"/>
          <p:cNvSpPr/>
          <p:nvPr/>
        </p:nvSpPr>
        <p:spPr>
          <a:xfrm>
            <a:off x="1598473" y="8487833"/>
            <a:ext cx="9807855" cy="6350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Exemple de tables pour la  spectroscopie infrarouge</a:t>
            </a:r>
          </a:p>
        </p:txBody>
      </p:sp>
      <p:pic>
        <p:nvPicPr>
          <p:cNvPr id="1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0466" y="1924050"/>
            <a:ext cx="5842001" cy="5295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205764" y="3975100"/>
            <a:ext cx="53902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73FCD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FCD6"/>
                </a:solidFill>
              </a:rPr>
              <a:t>Spectre acide éthanoïque avec pics encerclés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663925" y="116958"/>
            <a:ext cx="11676950" cy="635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100"/>
            </a:lvl1pPr>
          </a:lstStyle>
          <a:p>
            <a:pPr lvl="0">
              <a:defRPr sz="1800"/>
            </a:pPr>
            <a:r>
              <a:rPr sz="4100"/>
              <a:t>I.3) Spectre infrarouge d’une espèce synthétisée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9" name="Shape 149"/>
          <p:cNvSpPr/>
          <p:nvPr/>
        </p:nvSpPr>
        <p:spPr>
          <a:xfrm>
            <a:off x="2914606" y="8487833"/>
            <a:ext cx="7175588" cy="6350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Spectre infrarouge du brut réactionnel</a:t>
            </a:r>
          </a:p>
        </p:txBody>
      </p:sp>
      <p:sp>
        <p:nvSpPr>
          <p:cNvPr id="150" name="Shape 150"/>
          <p:cNvSpPr/>
          <p:nvPr/>
        </p:nvSpPr>
        <p:spPr>
          <a:xfrm>
            <a:off x="1205764" y="3975100"/>
            <a:ext cx="53902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3FCD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FCD6"/>
                </a:solidFill>
              </a:rPr>
              <a:t>Spectre avant lavage avec pics encerclés</a:t>
            </a:r>
          </a:p>
        </p:txBody>
      </p:sp>
      <p:sp>
        <p:nvSpPr>
          <p:cNvPr id="151" name="Shape 151"/>
          <p:cNvSpPr/>
          <p:nvPr/>
        </p:nvSpPr>
        <p:spPr>
          <a:xfrm>
            <a:off x="3483914" y="1992054"/>
            <a:ext cx="4546839" cy="74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2" name="Shape 152"/>
          <p:cNvSpPr/>
          <p:nvPr/>
        </p:nvSpPr>
        <p:spPr>
          <a:xfrm>
            <a:off x="2676032" y="1038631"/>
            <a:ext cx="6162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5493"/>
                </a:solidFill>
              </a:rPr>
              <a:t>O—H d’un acide carboxylique</a:t>
            </a:r>
          </a:p>
        </p:txBody>
      </p:sp>
      <p:sp>
        <p:nvSpPr>
          <p:cNvPr id="153" name="Shape 153"/>
          <p:cNvSpPr/>
          <p:nvPr/>
        </p:nvSpPr>
        <p:spPr>
          <a:xfrm>
            <a:off x="630824" y="7143750"/>
            <a:ext cx="58842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Acide éthanoïque en excès !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663925" y="116958"/>
            <a:ext cx="11676950" cy="635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100"/>
            </a:lvl1pPr>
          </a:lstStyle>
          <a:p>
            <a:pPr lvl="0">
              <a:defRPr sz="1800"/>
            </a:pPr>
            <a:r>
              <a:rPr sz="4100"/>
              <a:t>I.3) Spectre infrarouge d’une espèce synthétisée</a:t>
            </a:r>
          </a:p>
        </p:txBody>
      </p:sp>
      <p:sp>
        <p:nvSpPr>
          <p:cNvPr id="156" name="Shape 15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345575" y="8877300"/>
            <a:ext cx="5404850" cy="635000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Principe de la manipulation :</a:t>
            </a:r>
          </a:p>
        </p:txBody>
      </p:sp>
      <p:pic>
        <p:nvPicPr>
          <p:cNvPr id="1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" y="1490404"/>
            <a:ext cx="12915900" cy="664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663925" y="116958"/>
            <a:ext cx="11676950" cy="635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100"/>
            </a:lvl1pPr>
          </a:lstStyle>
          <a:p>
            <a:pPr lvl="0">
              <a:defRPr sz="1800"/>
            </a:pPr>
            <a:r>
              <a:rPr sz="4100"/>
              <a:t>I.3) Spectre infrarouge d’une espèce synthétisée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62" name="Shape 162"/>
          <p:cNvSpPr/>
          <p:nvPr/>
        </p:nvSpPr>
        <p:spPr>
          <a:xfrm>
            <a:off x="1656488" y="8487833"/>
            <a:ext cx="9691825" cy="6350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Spectre infrarouge du brut réactionnel après lavage</a:t>
            </a:r>
          </a:p>
        </p:txBody>
      </p:sp>
      <p:sp>
        <p:nvSpPr>
          <p:cNvPr id="163" name="Shape 163"/>
          <p:cNvSpPr/>
          <p:nvPr/>
        </p:nvSpPr>
        <p:spPr>
          <a:xfrm>
            <a:off x="1205764" y="3975100"/>
            <a:ext cx="53902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3FCD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FCD6"/>
                </a:solidFill>
              </a:rPr>
              <a:t>Spectre après lavage avec pics encerclés</a:t>
            </a:r>
          </a:p>
        </p:txBody>
      </p:sp>
      <p:pic>
        <p:nvPicPr>
          <p:cNvPr id="164" name="pasted-image.png"/>
          <p:cNvPicPr/>
          <p:nvPr/>
        </p:nvPicPr>
        <p:blipFill>
          <a:blip r:embed="rId2">
            <a:extLst/>
          </a:blip>
          <a:srcRect l="59721" t="0" r="2272" b="31100"/>
          <a:stretch>
            <a:fillRect/>
          </a:stretch>
        </p:blipFill>
        <p:spPr>
          <a:xfrm>
            <a:off x="7691737" y="2550021"/>
            <a:ext cx="5390123" cy="465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png"/>
          <p:cNvPicPr/>
          <p:nvPr/>
        </p:nvPicPr>
        <p:blipFill>
          <a:blip r:embed="rId2">
            <a:extLst/>
          </a:blip>
          <a:srcRect l="13588" t="68740" r="55117" b="0"/>
          <a:stretch>
            <a:fillRect/>
          </a:stretch>
        </p:blipFill>
        <p:spPr>
          <a:xfrm>
            <a:off x="9478403" y="817105"/>
            <a:ext cx="3519030" cy="1674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799418" y="178342"/>
            <a:ext cx="9405964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II.1) Structure du spectre RMN</a:t>
            </a:r>
          </a:p>
        </p:txBody>
      </p:sp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69" name="Shape 169"/>
          <p:cNvSpPr/>
          <p:nvPr/>
        </p:nvSpPr>
        <p:spPr>
          <a:xfrm>
            <a:off x="115077" y="9165635"/>
            <a:ext cx="49175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physique.chimie.pagesperso-orange.fr</a:t>
            </a:r>
          </a:p>
        </p:txBody>
      </p:sp>
      <p:pic>
        <p:nvPicPr>
          <p:cNvPr id="17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315" y="1188587"/>
            <a:ext cx="11588170" cy="7773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21839" y="203742"/>
            <a:ext cx="12561121" cy="698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II.2) Spectre RMN d’une espèce synthétisée</a:t>
            </a:r>
          </a:p>
        </p:txBody>
      </p:sp>
      <p:sp>
        <p:nvSpPr>
          <p:cNvPr id="173" name="Shape 17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7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16" y="1151466"/>
            <a:ext cx="4923127" cy="2861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21839" y="203742"/>
            <a:ext cx="12561121" cy="698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II.2) Spectre RMN d’une espèce synthétisée</a:t>
            </a:r>
          </a:p>
        </p:txBody>
      </p:sp>
      <p:sp>
        <p:nvSpPr>
          <p:cNvPr id="177" name="Shape 17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7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16" y="1151466"/>
            <a:ext cx="4923127" cy="28616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Group 181"/>
          <p:cNvGrpSpPr/>
          <p:nvPr/>
        </p:nvGrpSpPr>
        <p:grpSpPr>
          <a:xfrm>
            <a:off x="143933" y="4089400"/>
            <a:ext cx="12543367" cy="4639734"/>
            <a:chOff x="0" y="0"/>
            <a:chExt cx="12543366" cy="4639733"/>
          </a:xfrm>
        </p:grpSpPr>
        <p:pic>
          <p:nvPicPr>
            <p:cNvPr id="179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3566" y="321733"/>
              <a:ext cx="12369801" cy="431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0" y="0"/>
              <a:ext cx="6574632" cy="19462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82" name="Shape 182"/>
          <p:cNvSpPr/>
          <p:nvPr/>
        </p:nvSpPr>
        <p:spPr>
          <a:xfrm>
            <a:off x="10034587" y="8621183"/>
            <a:ext cx="279082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Déplacement (ppm)</a:t>
            </a:r>
          </a:p>
        </p:txBody>
      </p:sp>
      <p:sp>
        <p:nvSpPr>
          <p:cNvPr id="183" name="Shape 183"/>
          <p:cNvSpPr/>
          <p:nvPr/>
        </p:nvSpPr>
        <p:spPr>
          <a:xfrm>
            <a:off x="8086625" y="3481916"/>
            <a:ext cx="45023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Nombre de protons représentés </a:t>
            </a:r>
          </a:p>
        </p:txBody>
      </p:sp>
      <p:sp>
        <p:nvSpPr>
          <p:cNvPr id="184" name="Shape 184"/>
          <p:cNvSpPr/>
          <p:nvPr/>
        </p:nvSpPr>
        <p:spPr>
          <a:xfrm flipH="1" flipV="1">
            <a:off x="10266214" y="3848533"/>
            <a:ext cx="702221" cy="702220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221839" y="203742"/>
            <a:ext cx="12561121" cy="698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II.2) Spectre RMN d’une espèce synthétisée</a:t>
            </a:r>
          </a:p>
        </p:txBody>
      </p:sp>
      <p:sp>
        <p:nvSpPr>
          <p:cNvPr id="187" name="Shape 18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8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16" y="1151466"/>
            <a:ext cx="4923127" cy="286162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9" name="Table 189"/>
          <p:cNvGraphicFramePr/>
          <p:nvPr/>
        </p:nvGraphicFramePr>
        <p:xfrm>
          <a:off x="463816" y="4843780"/>
          <a:ext cx="11834613" cy="41569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91303"/>
                <a:gridCol w="2018638"/>
                <a:gridCol w="2310010"/>
                <a:gridCol w="5089260"/>
              </a:tblGrid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Déplacement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Intégration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Multiplicité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Attribution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24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0" name="Shape 190"/>
          <p:cNvSpPr/>
          <p:nvPr/>
        </p:nvSpPr>
        <p:spPr>
          <a:xfrm>
            <a:off x="304155" y="9165635"/>
            <a:ext cx="294769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scphysiques.free.fr</a:t>
            </a:r>
          </a:p>
        </p:txBody>
      </p:sp>
      <p:pic>
        <p:nvPicPr>
          <p:cNvPr id="191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27650" y="1331073"/>
            <a:ext cx="7302245" cy="309022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11017580" y="4323272"/>
            <a:ext cx="201017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700"/>
            </a:lvl1pPr>
          </a:lstStyle>
          <a:p>
            <a:pPr lvl="0">
              <a:defRPr sz="1800"/>
            </a:pPr>
            <a:r>
              <a:rPr sz="1700"/>
              <a:t>Déplacement (ppm)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221839" y="203742"/>
            <a:ext cx="12561121" cy="698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II.2) Spectre RMN d’une espèce synthétisée</a:t>
            </a:r>
          </a:p>
        </p:txBody>
      </p:sp>
      <p:sp>
        <p:nvSpPr>
          <p:cNvPr id="195" name="Shape 19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16" y="1151466"/>
            <a:ext cx="4923127" cy="286162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7" name="Table 197"/>
          <p:cNvGraphicFramePr/>
          <p:nvPr/>
        </p:nvGraphicFramePr>
        <p:xfrm>
          <a:off x="463816" y="4843780"/>
          <a:ext cx="11834613" cy="41569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91303"/>
                <a:gridCol w="2018638"/>
                <a:gridCol w="2310010"/>
                <a:gridCol w="5089260"/>
              </a:tblGrid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Déplacement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Intégration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Multiplicité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Attribution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0,9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6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doublet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ym typeface="Helvetica"/>
                        </a:rPr>
                        <a:t>He</a:t>
                      </a:r>
                      <a:r>
                        <a:rPr>
                          <a:sym typeface="Helvetica"/>
                        </a:rPr>
                        <a:t> : 6 protons équivalents, 1 groupe voisin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1,5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2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multiplet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1,7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1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multiplet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olidFill>
                            <a:srgbClr val="0096FF"/>
                          </a:solidFill>
                          <a:sym typeface="Helvetica"/>
                        </a:rPr>
                        <a:t>Hd</a:t>
                      </a:r>
                      <a:r>
                        <a:rPr>
                          <a:sym typeface="Helvetica"/>
                        </a:rPr>
                        <a:t> : 1 proton équivalent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2,1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3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singulet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olidFill>
                            <a:srgbClr val="FF9300"/>
                          </a:solidFill>
                          <a:sym typeface="Helvetica"/>
                        </a:rPr>
                        <a:t>Ha</a:t>
                      </a:r>
                      <a:r>
                        <a:rPr>
                          <a:sym typeface="Helvetica"/>
                        </a:rPr>
                        <a:t> : 3 protons équivalents, 0 groupe voisin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4,1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2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triplet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8" name="Shape 198"/>
          <p:cNvSpPr/>
          <p:nvPr/>
        </p:nvSpPr>
        <p:spPr>
          <a:xfrm>
            <a:off x="304155" y="9165635"/>
            <a:ext cx="294769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scphysiques.free.fr</a:t>
            </a:r>
          </a:p>
        </p:txBody>
      </p:sp>
      <p:pic>
        <p:nvPicPr>
          <p:cNvPr id="199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27650" y="1331073"/>
            <a:ext cx="7302245" cy="309022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1017580" y="4323272"/>
            <a:ext cx="201017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700"/>
            </a:lvl1pPr>
          </a:lstStyle>
          <a:p>
            <a:pPr lvl="0">
              <a:defRPr sz="1800"/>
            </a:pPr>
            <a:r>
              <a:rPr sz="1700"/>
              <a:t>Déplacement (ppm)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346592" y="3770555"/>
            <a:ext cx="7525388" cy="3216235"/>
          </a:xfrm>
          <a:prstGeom prst="rect">
            <a:avLst/>
          </a:prstGeom>
          <a:ln w="50800">
            <a:solidFill>
              <a:srgbClr val="008F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4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133" y="3878816"/>
            <a:ext cx="7270307" cy="2999712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1965863" y="7143652"/>
            <a:ext cx="4286846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>
                <a:solidFill>
                  <a:srgbClr val="006D22"/>
                </a:solidFill>
                <a:latin typeface="Baskerville"/>
                <a:ea typeface="Baskerville"/>
                <a:cs typeface="Baskerville"/>
                <a:sym typeface="Baskerville"/>
              </a:rPr>
              <a:t>acétate de 3-méthylbutyle</a:t>
            </a:r>
            <a:endParaRPr sz="3200">
              <a:solidFill>
                <a:srgbClr val="006D22"/>
              </a:solidFill>
              <a:latin typeface="Baskerville"/>
              <a:ea typeface="Baskerville"/>
              <a:cs typeface="Baskerville"/>
              <a:sym typeface="Baskerville"/>
            </a:endParaRPr>
          </a:p>
          <a:p>
            <a:pPr lvl="0">
              <a:defRPr sz="1800"/>
            </a:pPr>
            <a:r>
              <a:rPr sz="3200">
                <a:solidFill>
                  <a:srgbClr val="006D22"/>
                </a:solidFill>
                <a:latin typeface="Baskerville"/>
                <a:ea typeface="Baskerville"/>
                <a:cs typeface="Baskerville"/>
                <a:sym typeface="Baskerville"/>
              </a:rPr>
              <a:t>=</a:t>
            </a:r>
            <a:endParaRPr sz="3200">
              <a:solidFill>
                <a:srgbClr val="006D22"/>
              </a:solidFill>
              <a:latin typeface="Baskerville"/>
              <a:ea typeface="Baskerville"/>
              <a:cs typeface="Baskerville"/>
              <a:sym typeface="Baskerville"/>
            </a:endParaRPr>
          </a:p>
          <a:p>
            <a:pPr lvl="0">
              <a:defRPr sz="1800"/>
            </a:pPr>
            <a:r>
              <a:rPr sz="3200">
                <a:solidFill>
                  <a:srgbClr val="006D22"/>
                </a:solidFill>
                <a:latin typeface="Baskerville"/>
                <a:ea typeface="Baskerville"/>
                <a:cs typeface="Baskerville"/>
                <a:sym typeface="Baskerville"/>
              </a:rPr>
              <a:t>acétate d’isoamyle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221839" y="203742"/>
            <a:ext cx="12561121" cy="698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II.2) Spectre RMN d’une espèce synthétisée</a:t>
            </a:r>
          </a:p>
        </p:txBody>
      </p:sp>
      <p:sp>
        <p:nvSpPr>
          <p:cNvPr id="203" name="Shape 20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16" y="1151466"/>
            <a:ext cx="4923127" cy="286162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5" name="Table 205"/>
          <p:cNvGraphicFramePr/>
          <p:nvPr/>
        </p:nvGraphicFramePr>
        <p:xfrm>
          <a:off x="463816" y="4843780"/>
          <a:ext cx="11834613" cy="41569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91303"/>
                <a:gridCol w="2018638"/>
                <a:gridCol w="2310010"/>
                <a:gridCol w="5089260"/>
              </a:tblGrid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Déplacement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Intégration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Multiplicité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Attribution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0,9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6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doublet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ym typeface="Helvetica"/>
                        </a:rPr>
                        <a:t>He</a:t>
                      </a:r>
                      <a:r>
                        <a:rPr>
                          <a:sym typeface="Helvetica"/>
                        </a:rPr>
                        <a:t> : 6 protons équivalents, 1 groupe voisin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1,5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2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multiplet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1,7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1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multiplet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olidFill>
                            <a:srgbClr val="0096FF"/>
                          </a:solidFill>
                          <a:sym typeface="Helvetica"/>
                        </a:rPr>
                        <a:t>Hd</a:t>
                      </a:r>
                      <a:r>
                        <a:rPr>
                          <a:sym typeface="Helvetica"/>
                        </a:rPr>
                        <a:t> : 1 proton équivalent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2,1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3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singulet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olidFill>
                            <a:srgbClr val="FF9300"/>
                          </a:solidFill>
                          <a:sym typeface="Helvetica"/>
                        </a:rPr>
                        <a:t>Ha</a:t>
                      </a:r>
                      <a:r>
                        <a:rPr>
                          <a:sym typeface="Helvetica"/>
                        </a:rPr>
                        <a:t> : 3 protons équivalents, 0 groupe voisin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4,1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2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triplet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olidFill>
                            <a:srgbClr val="FF40FF"/>
                          </a:solidFill>
                          <a:sym typeface="Helvetica"/>
                        </a:rPr>
                        <a:t>Hc</a:t>
                      </a:r>
                      <a:r>
                        <a:rPr>
                          <a:sym typeface="Helvetica"/>
                        </a:rPr>
                        <a:t> : 2 protons équivalents, 2 groupes voisins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6" name="Shape 206"/>
          <p:cNvSpPr/>
          <p:nvPr/>
        </p:nvSpPr>
        <p:spPr>
          <a:xfrm>
            <a:off x="304155" y="9165635"/>
            <a:ext cx="294769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scphysiques.free.fr</a:t>
            </a:r>
          </a:p>
        </p:txBody>
      </p:sp>
      <p:pic>
        <p:nvPicPr>
          <p:cNvPr id="207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27650" y="1331073"/>
            <a:ext cx="7302245" cy="309022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11017580" y="4323272"/>
            <a:ext cx="201017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700"/>
            </a:lvl1pPr>
          </a:lstStyle>
          <a:p>
            <a:pPr lvl="0">
              <a:defRPr sz="1800"/>
            </a:pPr>
            <a:r>
              <a:rPr sz="1700"/>
              <a:t>Déplacement (ppm)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21839" y="203742"/>
            <a:ext cx="12561121" cy="698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II.2) Spectre RMN d’une espèce synthétisée</a:t>
            </a:r>
          </a:p>
        </p:txBody>
      </p:sp>
      <p:sp>
        <p:nvSpPr>
          <p:cNvPr id="211" name="Shape 21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1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16" y="1151466"/>
            <a:ext cx="4923127" cy="286162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3" name="Table 213"/>
          <p:cNvGraphicFramePr/>
          <p:nvPr/>
        </p:nvGraphicFramePr>
        <p:xfrm>
          <a:off x="463816" y="4843780"/>
          <a:ext cx="11834613" cy="41569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91303"/>
                <a:gridCol w="2018638"/>
                <a:gridCol w="2310010"/>
                <a:gridCol w="5089260"/>
              </a:tblGrid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Déplacement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Intégration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Multiplicité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400">
                          <a:sym typeface="Helvetica"/>
                        </a:rPr>
                        <a:t>Attribution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0,9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6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doublet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ym typeface="Helvetica"/>
                        </a:rPr>
                        <a:t>He</a:t>
                      </a:r>
                      <a:r>
                        <a:rPr>
                          <a:sym typeface="Helvetica"/>
                        </a:rPr>
                        <a:t> : 6 protons équivalents, 1 groupe voisin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1,5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2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multiplet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olidFill>
                            <a:srgbClr val="008F00"/>
                          </a:solidFill>
                          <a:sym typeface="Helvetica"/>
                        </a:rPr>
                        <a:t>Hb</a:t>
                      </a:r>
                      <a:r>
                        <a:rPr>
                          <a:sym typeface="Helvetica"/>
                        </a:rPr>
                        <a:t> : 2 protons équivalents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1,7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1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multiplet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olidFill>
                            <a:srgbClr val="0096FF"/>
                          </a:solidFill>
                          <a:sym typeface="Helvetica"/>
                        </a:rPr>
                        <a:t>Hd</a:t>
                      </a:r>
                      <a:r>
                        <a:rPr>
                          <a:sym typeface="Helvetica"/>
                        </a:rPr>
                        <a:t> : 1 proton équivalent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2,1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3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singulet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olidFill>
                            <a:srgbClr val="FF9300"/>
                          </a:solidFill>
                          <a:sym typeface="Helvetica"/>
                        </a:rPr>
                        <a:t>Ha</a:t>
                      </a:r>
                      <a:r>
                        <a:rPr>
                          <a:sym typeface="Helvetica"/>
                        </a:rPr>
                        <a:t> : 3 protons équivalents, 0 groupe voisin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591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4,1 ppm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2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2400">
                          <a:sym typeface="Helvetica"/>
                        </a:rPr>
                        <a:t>triplet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indent="228600" algn="l" defTabSz="584200">
                        <a:defRPr b="0" i="0" sz="1800"/>
                      </a:pPr>
                      <a:r>
                        <a:rPr b="1">
                          <a:solidFill>
                            <a:srgbClr val="FF40FF"/>
                          </a:solidFill>
                          <a:sym typeface="Helvetica"/>
                        </a:rPr>
                        <a:t>Hc</a:t>
                      </a:r>
                      <a:r>
                        <a:rPr>
                          <a:sym typeface="Helvetica"/>
                        </a:rPr>
                        <a:t> : 2 protons équivalents, 2 groupes voisins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4" name="Shape 214"/>
          <p:cNvSpPr/>
          <p:nvPr/>
        </p:nvSpPr>
        <p:spPr>
          <a:xfrm>
            <a:off x="304155" y="9165635"/>
            <a:ext cx="294769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scphysiques.free.fr</a:t>
            </a:r>
          </a:p>
        </p:txBody>
      </p:sp>
      <p:pic>
        <p:nvPicPr>
          <p:cNvPr id="215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27650" y="1331073"/>
            <a:ext cx="7302245" cy="3090226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11017580" y="4323272"/>
            <a:ext cx="201017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700"/>
            </a:lvl1pPr>
          </a:lstStyle>
          <a:p>
            <a:pPr lvl="0">
              <a:defRPr sz="1800"/>
            </a:pPr>
            <a:r>
              <a:rPr sz="1700"/>
              <a:t>Déplacement (ppm)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51" name="Shape 5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2" name="Shape 52"/>
          <p:cNvSpPr/>
          <p:nvPr/>
        </p:nvSpPr>
        <p:spPr>
          <a:xfrm>
            <a:off x="346592" y="3770555"/>
            <a:ext cx="7525388" cy="3216235"/>
          </a:xfrm>
          <a:prstGeom prst="rect">
            <a:avLst/>
          </a:prstGeom>
          <a:ln w="50800">
            <a:solidFill>
              <a:srgbClr val="008F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5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133" y="3878816"/>
            <a:ext cx="7270307" cy="2999712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 rot="19957385">
            <a:off x="1375223" y="3652723"/>
            <a:ext cx="1686020" cy="3451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5" name="Shape 55"/>
          <p:cNvSpPr/>
          <p:nvPr/>
        </p:nvSpPr>
        <p:spPr>
          <a:xfrm>
            <a:off x="1030109" y="7225311"/>
            <a:ext cx="2782715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Groupe ester</a:t>
            </a:r>
          </a:p>
        </p:txBody>
      </p:sp>
      <p:sp>
        <p:nvSpPr>
          <p:cNvPr id="56" name="Shape 56"/>
          <p:cNvSpPr/>
          <p:nvPr/>
        </p:nvSpPr>
        <p:spPr>
          <a:xfrm>
            <a:off x="4663533" y="7225311"/>
            <a:ext cx="816711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Ester à l’odeur de poire ou de banane 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3">
            <a:extLst/>
          </a:blip>
          <a:srcRect l="0" t="0" r="30709" b="0"/>
          <a:stretch>
            <a:fillRect/>
          </a:stretch>
        </p:blipFill>
        <p:spPr>
          <a:xfrm>
            <a:off x="9838266" y="148166"/>
            <a:ext cx="2630227" cy="2522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tif"/>
          <p:cNvPicPr/>
          <p:nvPr/>
        </p:nvPicPr>
        <p:blipFill>
          <a:blip r:embed="rId4">
            <a:extLst/>
          </a:blip>
          <a:srcRect l="0" t="0" r="68865" b="56640"/>
          <a:stretch>
            <a:fillRect/>
          </a:stretch>
        </p:blipFill>
        <p:spPr>
          <a:xfrm>
            <a:off x="395221" y="188647"/>
            <a:ext cx="2629960" cy="2441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61" name="Shape 6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66" y="3906086"/>
            <a:ext cx="2257474" cy="1941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0866" y="4019525"/>
            <a:ext cx="3824275" cy="17145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 rot="10894752">
            <a:off x="11007585" y="4569312"/>
            <a:ext cx="1692318" cy="1529376"/>
            <a:chOff x="0" y="0"/>
            <a:chExt cx="1692316" cy="1529374"/>
          </a:xfrm>
        </p:grpSpPr>
        <p:pic>
          <p:nvPicPr>
            <p:cNvPr id="64" name="pasted-image.t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60618"/>
              <a:ext cx="1692317" cy="1168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" name="Shape 65"/>
            <p:cNvSpPr/>
            <p:nvPr/>
          </p:nvSpPr>
          <p:spPr>
            <a:xfrm rot="18981493">
              <a:off x="189286" y="323138"/>
              <a:ext cx="1000454" cy="1598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66" name="Shape 66"/>
            <p:cNvSpPr/>
            <p:nvPr/>
          </p:nvSpPr>
          <p:spPr>
            <a:xfrm rot="2269988">
              <a:off x="516101" y="340059"/>
              <a:ext cx="1000453" cy="1598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68" name="Shape 68"/>
          <p:cNvSpPr/>
          <p:nvPr/>
        </p:nvSpPr>
        <p:spPr>
          <a:xfrm>
            <a:off x="312725" y="3268683"/>
            <a:ext cx="12379349" cy="3216234"/>
          </a:xfrm>
          <a:prstGeom prst="rect">
            <a:avLst/>
          </a:prstGeom>
          <a:ln w="50800">
            <a:solidFill>
              <a:srgbClr val="A7A7A7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69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58000" y="4032951"/>
            <a:ext cx="4090417" cy="1687697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2171551" y="4552950"/>
            <a:ext cx="3812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+</a:t>
            </a:r>
          </a:p>
        </p:txBody>
      </p:sp>
      <p:sp>
        <p:nvSpPr>
          <p:cNvPr id="71" name="Shape 71"/>
          <p:cNvSpPr/>
          <p:nvPr/>
        </p:nvSpPr>
        <p:spPr>
          <a:xfrm>
            <a:off x="10617051" y="4552950"/>
            <a:ext cx="3812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+</a:t>
            </a:r>
          </a:p>
        </p:txBody>
      </p:sp>
      <p:sp>
        <p:nvSpPr>
          <p:cNvPr id="72" name="Shape 72"/>
          <p:cNvSpPr/>
          <p:nvPr/>
        </p:nvSpPr>
        <p:spPr>
          <a:xfrm>
            <a:off x="6282266" y="4305300"/>
            <a:ext cx="7239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→</a:t>
            </a:r>
          </a:p>
        </p:txBody>
      </p:sp>
      <p:sp>
        <p:nvSpPr>
          <p:cNvPr id="73" name="Shape 73"/>
          <p:cNvSpPr/>
          <p:nvPr/>
        </p:nvSpPr>
        <p:spPr>
          <a:xfrm rot="10800000">
            <a:off x="6252633" y="4635499"/>
            <a:ext cx="7239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→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6447366" y="3867150"/>
            <a:ext cx="544776" cy="706967"/>
            <a:chOff x="0" y="0"/>
            <a:chExt cx="544775" cy="706966"/>
          </a:xfrm>
        </p:grpSpPr>
        <p:pic>
          <p:nvPicPr>
            <p:cNvPr id="74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533400" cy="596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Shape 75"/>
            <p:cNvSpPr/>
            <p:nvPr/>
          </p:nvSpPr>
          <p:spPr>
            <a:xfrm>
              <a:off x="328773" y="452966"/>
              <a:ext cx="216003" cy="25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77" name="Shape 77"/>
          <p:cNvSpPr/>
          <p:nvPr/>
        </p:nvSpPr>
        <p:spPr>
          <a:xfrm>
            <a:off x="-85139" y="6548869"/>
            <a:ext cx="259708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79797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97979"/>
                </a:solidFill>
              </a:rPr>
              <a:t>acide éthanoïque</a:t>
            </a:r>
          </a:p>
        </p:txBody>
      </p:sp>
      <p:sp>
        <p:nvSpPr>
          <p:cNvPr id="78" name="Shape 78"/>
          <p:cNvSpPr/>
          <p:nvPr/>
        </p:nvSpPr>
        <p:spPr>
          <a:xfrm>
            <a:off x="2751194" y="6548869"/>
            <a:ext cx="259708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79797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97979"/>
                </a:solidFill>
              </a:rPr>
              <a:t>alcool isoamylique</a:t>
            </a:r>
          </a:p>
        </p:txBody>
      </p:sp>
      <p:sp>
        <p:nvSpPr>
          <p:cNvPr id="79" name="Shape 79"/>
          <p:cNvSpPr/>
          <p:nvPr/>
        </p:nvSpPr>
        <p:spPr>
          <a:xfrm>
            <a:off x="7314727" y="6548869"/>
            <a:ext cx="259708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79797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97979"/>
                </a:solidFill>
              </a:rPr>
              <a:t>acétate d’isoamyle</a:t>
            </a:r>
          </a:p>
        </p:txBody>
      </p:sp>
      <p:sp>
        <p:nvSpPr>
          <p:cNvPr id="80" name="Shape 80"/>
          <p:cNvSpPr/>
          <p:nvPr/>
        </p:nvSpPr>
        <p:spPr>
          <a:xfrm>
            <a:off x="10758402" y="6783819"/>
            <a:ext cx="259708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79797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97979"/>
                </a:solidFill>
              </a:rPr>
              <a:t>eau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83" name="Shape 8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4" name="Shape 84"/>
          <p:cNvSpPr/>
          <p:nvPr/>
        </p:nvSpPr>
        <p:spPr>
          <a:xfrm>
            <a:off x="346592" y="3770555"/>
            <a:ext cx="7525388" cy="3216235"/>
          </a:xfrm>
          <a:prstGeom prst="rect">
            <a:avLst/>
          </a:prstGeom>
          <a:ln w="50800">
            <a:solidFill>
              <a:srgbClr val="008F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8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133" y="3878816"/>
            <a:ext cx="7270307" cy="299971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 rot="19957385">
            <a:off x="1375223" y="3652723"/>
            <a:ext cx="1686020" cy="3451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7" name="Shape 87"/>
          <p:cNvSpPr/>
          <p:nvPr/>
        </p:nvSpPr>
        <p:spPr>
          <a:xfrm>
            <a:off x="318909" y="2636378"/>
            <a:ext cx="2782715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Groupe ester</a:t>
            </a:r>
          </a:p>
        </p:txBody>
      </p:sp>
      <p:sp>
        <p:nvSpPr>
          <p:cNvPr id="88" name="Shape 88"/>
          <p:cNvSpPr/>
          <p:nvPr/>
        </p:nvSpPr>
        <p:spPr>
          <a:xfrm>
            <a:off x="155239" y="7735872"/>
            <a:ext cx="12694322" cy="1216944"/>
          </a:xfrm>
          <a:prstGeom prst="rect">
            <a:avLst/>
          </a:prstGeom>
          <a:ln w="63500">
            <a:solidFill>
              <a:srgbClr val="0365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Pas de conjugaisons donc pas d’absorption dans l’UV-visible 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91" name="Shape 9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2" name="Shape 92"/>
          <p:cNvSpPr/>
          <p:nvPr/>
        </p:nvSpPr>
        <p:spPr>
          <a:xfrm>
            <a:off x="346592" y="3770555"/>
            <a:ext cx="7525388" cy="3216235"/>
          </a:xfrm>
          <a:prstGeom prst="rect">
            <a:avLst/>
          </a:prstGeom>
          <a:ln w="50800">
            <a:solidFill>
              <a:srgbClr val="008F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9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133" y="3878816"/>
            <a:ext cx="7270307" cy="2999712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 rot="19957385">
            <a:off x="1375223" y="3652723"/>
            <a:ext cx="1686020" cy="3451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5" name="Shape 95"/>
          <p:cNvSpPr/>
          <p:nvPr/>
        </p:nvSpPr>
        <p:spPr>
          <a:xfrm>
            <a:off x="318909" y="2636378"/>
            <a:ext cx="2782715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Groupe ester</a:t>
            </a:r>
          </a:p>
        </p:txBody>
      </p:sp>
      <p:sp>
        <p:nvSpPr>
          <p:cNvPr id="96" name="Shape 96"/>
          <p:cNvSpPr/>
          <p:nvPr/>
        </p:nvSpPr>
        <p:spPr>
          <a:xfrm>
            <a:off x="155240" y="7735872"/>
            <a:ext cx="12694320" cy="1216944"/>
          </a:xfrm>
          <a:prstGeom prst="rect">
            <a:avLst/>
          </a:prstGeom>
          <a:ln w="63500">
            <a:solidFill>
              <a:srgbClr val="0365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On ne peut pas caractériser cet ester avec la spectroscopie UV-visible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99" name="Shape 9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0" name="Shape 100"/>
          <p:cNvSpPr/>
          <p:nvPr/>
        </p:nvSpPr>
        <p:spPr>
          <a:xfrm>
            <a:off x="346592" y="3770555"/>
            <a:ext cx="7525388" cy="3216235"/>
          </a:xfrm>
          <a:prstGeom prst="rect">
            <a:avLst/>
          </a:prstGeom>
          <a:ln w="50800">
            <a:solidFill>
              <a:srgbClr val="008F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0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133" y="3878816"/>
            <a:ext cx="7270307" cy="2999712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 rot="19957385">
            <a:off x="1375223" y="3652723"/>
            <a:ext cx="1686020" cy="3451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3" name="Shape 103"/>
          <p:cNvSpPr/>
          <p:nvPr/>
        </p:nvSpPr>
        <p:spPr>
          <a:xfrm>
            <a:off x="318909" y="2636378"/>
            <a:ext cx="2782715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Groupe ester</a:t>
            </a:r>
          </a:p>
        </p:txBody>
      </p:sp>
      <p:sp>
        <p:nvSpPr>
          <p:cNvPr id="104" name="Shape 104"/>
          <p:cNvSpPr/>
          <p:nvPr/>
        </p:nvSpPr>
        <p:spPr>
          <a:xfrm>
            <a:off x="155239" y="7735872"/>
            <a:ext cx="12694321" cy="1216944"/>
          </a:xfrm>
          <a:prstGeom prst="rect">
            <a:avLst/>
          </a:prstGeom>
          <a:ln w="63500">
            <a:solidFill>
              <a:srgbClr val="0365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Comment caractériser l’acétate d’isoamyle, et s’assurer de sa bonne synthèse ? 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47227" y="362492"/>
            <a:ext cx="12710346" cy="7874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I.1) Principe de la spectroscopie infrarouge</a:t>
            </a:r>
          </a:p>
        </p:txBody>
      </p:sp>
      <p:sp>
        <p:nvSpPr>
          <p:cNvPr id="107" name="Shape 10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8" name="Shape 108"/>
          <p:cNvSpPr/>
          <p:nvPr/>
        </p:nvSpPr>
        <p:spPr>
          <a:xfrm>
            <a:off x="584200" y="4241800"/>
            <a:ext cx="1871134" cy="1270000"/>
          </a:xfrm>
          <a:prstGeom prst="rect">
            <a:avLst/>
          </a:prstGeom>
          <a:solidFill>
            <a:srgbClr val="5E5E5E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9" name="Shape 109"/>
          <p:cNvSpPr/>
          <p:nvPr/>
        </p:nvSpPr>
        <p:spPr>
          <a:xfrm>
            <a:off x="2771040" y="4431770"/>
            <a:ext cx="2462478" cy="890060"/>
          </a:xfrm>
          <a:prstGeom prst="rightArrow">
            <a:avLst>
              <a:gd name="adj1" fmla="val 35181"/>
              <a:gd name="adj2" fmla="val 66119"/>
            </a:avLst>
          </a:prstGeom>
          <a:solidFill>
            <a:srgbClr val="011993"/>
          </a:solidFill>
          <a:ln w="25400">
            <a:solidFill>
              <a:srgbClr val="011993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0" name="Shape 110"/>
          <p:cNvSpPr/>
          <p:nvPr/>
        </p:nvSpPr>
        <p:spPr>
          <a:xfrm>
            <a:off x="5714470" y="3326341"/>
            <a:ext cx="1575860" cy="3100918"/>
          </a:xfrm>
          <a:prstGeom prst="rect">
            <a:avLst/>
          </a:prstGeom>
          <a:solidFill>
            <a:srgbClr val="76D6FF">
              <a:alpha val="50226"/>
            </a:srgbClr>
          </a:solidFill>
          <a:ln w="25400">
            <a:solidFill>
              <a:srgbClr val="76D6FF">
                <a:alpha val="50226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1" name="Shape 111"/>
          <p:cNvSpPr/>
          <p:nvPr/>
        </p:nvSpPr>
        <p:spPr>
          <a:xfrm>
            <a:off x="7776322" y="4431770"/>
            <a:ext cx="2462478" cy="890060"/>
          </a:xfrm>
          <a:prstGeom prst="rightArrow">
            <a:avLst>
              <a:gd name="adj1" fmla="val 35181"/>
              <a:gd name="adj2" fmla="val 66119"/>
            </a:avLst>
          </a:prstGeom>
          <a:solidFill>
            <a:srgbClr val="011993">
              <a:alpha val="43424"/>
            </a:srgbClr>
          </a:solidFill>
          <a:ln w="25400">
            <a:solidFill>
              <a:srgbClr val="011993">
                <a:alpha val="43424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2" name="Shape 112"/>
          <p:cNvSpPr/>
          <p:nvPr/>
        </p:nvSpPr>
        <p:spPr>
          <a:xfrm>
            <a:off x="10719752" y="4241800"/>
            <a:ext cx="1110127" cy="1270000"/>
          </a:xfrm>
          <a:prstGeom prst="rect">
            <a:avLst/>
          </a:prstGeom>
          <a:solidFill>
            <a:srgbClr val="797979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3" name="Shape 113"/>
          <p:cNvSpPr/>
          <p:nvPr/>
        </p:nvSpPr>
        <p:spPr>
          <a:xfrm>
            <a:off x="3808465" y="3457645"/>
            <a:ext cx="382589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0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14" name="Shape 114"/>
          <p:cNvSpPr/>
          <p:nvPr/>
        </p:nvSpPr>
        <p:spPr>
          <a:xfrm>
            <a:off x="8884378" y="3457645"/>
            <a:ext cx="241326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11993"/>
                </a:solidFill>
              </a:rPr>
              <a:t>I</a:t>
            </a:r>
          </a:p>
        </p:txBody>
      </p:sp>
      <p:sp>
        <p:nvSpPr>
          <p:cNvPr id="115" name="Shape 115"/>
          <p:cNvSpPr/>
          <p:nvPr/>
        </p:nvSpPr>
        <p:spPr>
          <a:xfrm>
            <a:off x="-334128" y="6066041"/>
            <a:ext cx="3707789" cy="134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900"/>
              <a:t>Source de rayonnement infrarouge</a:t>
            </a:r>
          </a:p>
        </p:txBody>
      </p:sp>
      <p:sp>
        <p:nvSpPr>
          <p:cNvPr id="116" name="Shape 116"/>
          <p:cNvSpPr/>
          <p:nvPr/>
        </p:nvSpPr>
        <p:spPr>
          <a:xfrm>
            <a:off x="9420921" y="6394124"/>
            <a:ext cx="3707789" cy="927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900"/>
              <a:t>Système de photodétection</a:t>
            </a:r>
          </a:p>
        </p:txBody>
      </p:sp>
      <p:sp>
        <p:nvSpPr>
          <p:cNvPr id="117" name="Shape 117"/>
          <p:cNvSpPr/>
          <p:nvPr/>
        </p:nvSpPr>
        <p:spPr>
          <a:xfrm>
            <a:off x="4648505" y="6815341"/>
            <a:ext cx="3707789" cy="508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900"/>
              <a:t>Échantillon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00190" y="362492"/>
            <a:ext cx="10804420" cy="7874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/>
              <a:t>I.2) Structure du spectre infrarouge</a:t>
            </a:r>
          </a:p>
        </p:txBody>
      </p:sp>
      <p:sp>
        <p:nvSpPr>
          <p:cNvPr id="120" name="Shape 12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2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66" y="7580619"/>
            <a:ext cx="2257474" cy="194142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3566687" y="8487833"/>
            <a:ext cx="5871426" cy="6350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Exemple de l’acide éthanoïque</a:t>
            </a:r>
          </a:p>
        </p:txBody>
      </p:sp>
      <p:sp>
        <p:nvSpPr>
          <p:cNvPr id="123" name="Shape 123"/>
          <p:cNvSpPr/>
          <p:nvPr/>
        </p:nvSpPr>
        <p:spPr>
          <a:xfrm>
            <a:off x="3281015" y="4552950"/>
            <a:ext cx="64427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n w="4572">
                  <a:solidFill>
                    <a:srgbClr val="941751"/>
                  </a:solidFill>
                </a:ln>
                <a:noFill/>
              </a:defRPr>
            </a:lvl1pPr>
          </a:lstStyle>
          <a:p>
            <a:pPr lvl="0">
              <a:defRPr sz="1800">
                <a:ln w="9525">
                  <a:noFill/>
                </a:ln>
                <a:solidFill/>
              </a:defRPr>
            </a:pPr>
            <a:r>
              <a:rPr sz="3600">
                <a:ln w="4572">
                  <a:solidFill>
                    <a:srgbClr val="941751"/>
                  </a:solidFill>
                </a:ln>
                <a:noFill/>
              </a:rPr>
              <a:t>Ajouter celui fait en préparation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76199" y="3861130"/>
            <a:ext cx="859104" cy="2031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5" name="Shape 125"/>
          <p:cNvSpPr/>
          <p:nvPr/>
        </p:nvSpPr>
        <p:spPr>
          <a:xfrm>
            <a:off x="4228980" y="6833892"/>
            <a:ext cx="4546840" cy="74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