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15 : Solvants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 defTabSz="315468">
              <a:defRPr sz="1800"/>
            </a:pPr>
            <a:r>
              <a:rPr b="1" sz="3240" u="sng"/>
              <a:t>Niveau </a:t>
            </a:r>
            <a:r>
              <a:rPr sz="3240"/>
              <a:t>: CPGE </a:t>
            </a:r>
            <a:endParaRPr sz="3240"/>
          </a:p>
          <a:p>
            <a:pPr lvl="0" algn="just" defTabSz="315468">
              <a:defRPr sz="1800"/>
            </a:pPr>
            <a:r>
              <a:rPr b="1" sz="3240" u="sng"/>
              <a:t>Prérequis</a:t>
            </a:r>
            <a:r>
              <a:rPr sz="3240"/>
              <a:t> : </a:t>
            </a:r>
            <a:endParaRPr sz="3240"/>
          </a:p>
          <a:p>
            <a:pPr lvl="5" marL="1353552" indent="-324852" algn="just" defTabSz="315468">
              <a:buSzPct val="100000"/>
              <a:buChar char="-"/>
              <a:defRPr sz="1800"/>
            </a:pPr>
            <a:r>
              <a:rPr sz="3240"/>
              <a:t>Interactions intermoléculaires</a:t>
            </a:r>
            <a:endParaRPr sz="3240"/>
          </a:p>
          <a:p>
            <a:pPr lvl="5" marL="1353552" indent="-324852" algn="just" defTabSz="315468">
              <a:buSzPct val="100000"/>
              <a:buChar char="-"/>
              <a:defRPr sz="1800"/>
            </a:pPr>
            <a:r>
              <a:rPr sz="3240"/>
              <a:t>Moment dipolaire</a:t>
            </a:r>
            <a:endParaRPr sz="3240"/>
          </a:p>
          <a:p>
            <a:pPr lvl="5" marL="1353552" indent="-324852" algn="just" defTabSz="315468">
              <a:buSzPct val="100000"/>
              <a:buChar char="-"/>
              <a:defRPr sz="1800"/>
            </a:pPr>
            <a:r>
              <a:rPr sz="3240"/>
              <a:t>Constantes d’équilibre</a:t>
            </a:r>
            <a:endParaRPr sz="3240"/>
          </a:p>
          <a:p>
            <a:pPr lvl="5" marL="1353552" indent="-324852" algn="just" defTabSz="315468">
              <a:buSzPct val="100000"/>
              <a:buChar char="-"/>
              <a:defRPr sz="1800"/>
            </a:pPr>
            <a:r>
              <a:rPr sz="3240"/>
              <a:t>Réactions d’oxydoréduction</a:t>
            </a:r>
            <a:endParaRPr sz="3240"/>
          </a:p>
          <a:p>
            <a:pPr lvl="5" marL="1353552" indent="-324852" algn="just" defTabSz="315468">
              <a:buSzPct val="100000"/>
              <a:buChar char="-"/>
              <a:defRPr sz="1800"/>
            </a:pPr>
            <a:r>
              <a:rPr sz="3240"/>
              <a:t>Méthodes expérimentales (séparation, purification, contrôle de pureté)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8" name="Shape 98"/>
          <p:cNvSpPr/>
          <p:nvPr/>
        </p:nvSpPr>
        <p:spPr>
          <a:xfrm>
            <a:off x="4500587" y="4552950"/>
            <a:ext cx="40036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droite d’étalonnage</a:t>
            </a:r>
          </a:p>
        </p:txBody>
      </p:sp>
      <p:sp>
        <p:nvSpPr>
          <p:cNvPr id="99" name="Shape 99"/>
          <p:cNvSpPr/>
          <p:nvPr/>
        </p:nvSpPr>
        <p:spPr>
          <a:xfrm>
            <a:off x="306399" y="8741566"/>
            <a:ext cx="5908899" cy="698501"/>
          </a:xfrm>
          <a:prstGeom prst="rect">
            <a:avLst/>
          </a:prstGeom>
          <a:ln w="50800">
            <a:solidFill>
              <a:srgbClr val="9292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00" name="Shape 100"/>
          <p:cNvSpPr/>
          <p:nvPr/>
        </p:nvSpPr>
        <p:spPr>
          <a:xfrm>
            <a:off x="560387" y="377308"/>
            <a:ext cx="11884026" cy="1536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II.1) Choix du solvant pour une extraction liquide-liquide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3" name="Shape 103"/>
          <p:cNvSpPr/>
          <p:nvPr/>
        </p:nvSpPr>
        <p:spPr>
          <a:xfrm>
            <a:off x="306399" y="8741566"/>
            <a:ext cx="5908899" cy="698501"/>
          </a:xfrm>
          <a:prstGeom prst="rect">
            <a:avLst/>
          </a:prstGeom>
          <a:ln w="50800">
            <a:solidFill>
              <a:srgbClr val="9292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04" name="Shape 104"/>
          <p:cNvSpPr/>
          <p:nvPr/>
        </p:nvSpPr>
        <p:spPr>
          <a:xfrm>
            <a:off x="560387" y="207975"/>
            <a:ext cx="11884026" cy="1536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II.1) Choix du solvant pour une extraction liquide-liquide</a:t>
            </a:r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586" y="2484221"/>
            <a:ext cx="9929628" cy="549875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5922270" y="5483730"/>
            <a:ext cx="1160260" cy="1"/>
          </a:xfrm>
          <a:prstGeom prst="line">
            <a:avLst/>
          </a:prstGeom>
          <a:ln w="762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07" name="Shape 107"/>
          <p:cNvSpPr/>
          <p:nvPr/>
        </p:nvSpPr>
        <p:spPr>
          <a:xfrm>
            <a:off x="10153004" y="5662083"/>
            <a:ext cx="14025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V</a:t>
            </a:r>
            <a:r>
              <a:rPr sz="2300"/>
              <a:t>f</a:t>
            </a:r>
            <a:r>
              <a:rPr sz="3600"/>
              <a:t>=mL</a:t>
            </a:r>
          </a:p>
        </p:txBody>
      </p:sp>
      <p:sp>
        <p:nvSpPr>
          <p:cNvPr id="108" name="Shape 108"/>
          <p:cNvSpPr/>
          <p:nvPr/>
        </p:nvSpPr>
        <p:spPr>
          <a:xfrm>
            <a:off x="4058688" y="5662083"/>
            <a:ext cx="14838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V</a:t>
            </a:r>
            <a:r>
              <a:rPr sz="2300"/>
              <a:t>0</a:t>
            </a:r>
            <a:r>
              <a:rPr sz="3600"/>
              <a:t>=mL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560387" y="377308"/>
            <a:ext cx="11884026" cy="1536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II.1) Choix du solvant pour une extraction liquide-liquide</a:t>
            </a:r>
          </a:p>
        </p:txBody>
      </p:sp>
      <p:sp>
        <p:nvSpPr>
          <p:cNvPr id="111" name="Shape 11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2" name="Shape 112"/>
          <p:cNvSpPr/>
          <p:nvPr/>
        </p:nvSpPr>
        <p:spPr>
          <a:xfrm>
            <a:off x="184567" y="8834966"/>
            <a:ext cx="5896199" cy="6858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11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217" y="2014574"/>
            <a:ext cx="10980366" cy="670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62982" y="360375"/>
            <a:ext cx="387883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Polarité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1388533"/>
            <a:ext cx="9956800" cy="741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2636646" y="360375"/>
            <a:ext cx="773150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Permittivité relative</a:t>
            </a:r>
          </a:p>
        </p:txBody>
      </p:sp>
      <p:sp>
        <p:nvSpPr>
          <p:cNvPr id="49" name="Shape 4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aphicFrame>
        <p:nvGraphicFramePr>
          <p:cNvPr id="50" name="Table 50"/>
          <p:cNvGraphicFramePr/>
          <p:nvPr/>
        </p:nvGraphicFramePr>
        <p:xfrm>
          <a:off x="298054" y="3284408"/>
          <a:ext cx="12446792" cy="25910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16005"/>
                <a:gridCol w="1232370"/>
                <a:gridCol w="2018537"/>
                <a:gridCol w="1742316"/>
                <a:gridCol w="3080925"/>
                <a:gridCol w="2018537"/>
              </a:tblGrid>
              <a:tr h="1276455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300">
                          <a:sym typeface="Helvetica"/>
                        </a:rPr>
                        <a:t>Solvants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300">
                          <a:sym typeface="Helvetica"/>
                        </a:rPr>
                        <a:t>eau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300">
                          <a:sym typeface="Helvetica"/>
                        </a:rPr>
                        <a:t>éthanol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300">
                          <a:sym typeface="Helvetica"/>
                        </a:rPr>
                        <a:t>DMSO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300">
                          <a:sym typeface="Helvetica"/>
                        </a:rPr>
                        <a:t>cycohexane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300">
                          <a:sym typeface="Helvetica"/>
                        </a:rPr>
                        <a:t>toluène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1276455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300">
                          <a:sym typeface="Helvetica"/>
                        </a:rPr>
                        <a:t>εr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300">
                          <a:sym typeface="Helvetica"/>
                        </a:rPr>
                        <a:t>78,4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300">
                          <a:sym typeface="Helvetica"/>
                        </a:rPr>
                        <a:t>24,5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300">
                          <a:sym typeface="Helvetica"/>
                        </a:rPr>
                        <a:t>46,7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300">
                          <a:sym typeface="Helvetica"/>
                        </a:rPr>
                        <a:t>2,02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300">
                          <a:sym typeface="Helvetica"/>
                        </a:rPr>
                        <a:t>2,38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3885183" y="360375"/>
            <a:ext cx="523443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I.4) Généralités</a:t>
            </a:r>
          </a:p>
        </p:txBody>
      </p:sp>
      <p:sp>
        <p:nvSpPr>
          <p:cNvPr id="53" name="Shape 5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45907"/>
            <a:ext cx="13004800" cy="4261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285877" y="224908"/>
            <a:ext cx="12433047" cy="1841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II) Utilisation des solvants en chimie expérimentales</a:t>
            </a:r>
          </a:p>
        </p:txBody>
      </p:sp>
      <p:sp>
        <p:nvSpPr>
          <p:cNvPr id="57" name="Shape 5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8" name="Shape 58"/>
          <p:cNvSpPr/>
          <p:nvPr/>
        </p:nvSpPr>
        <p:spPr>
          <a:xfrm>
            <a:off x="184567" y="8834966"/>
            <a:ext cx="5896199" cy="6858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59" name="Shape 59"/>
          <p:cNvSpPr/>
          <p:nvPr/>
        </p:nvSpPr>
        <p:spPr>
          <a:xfrm>
            <a:off x="8542866" y="3564466"/>
            <a:ext cx="1349906" cy="37504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83" y="2992168"/>
            <a:ext cx="11942234" cy="5673999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 flipH="1">
            <a:off x="8068733" y="5036292"/>
            <a:ext cx="1330117" cy="839042"/>
          </a:xfrm>
          <a:prstGeom prst="line">
            <a:avLst/>
          </a:prstGeom>
          <a:ln w="762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62" name="Shape 62"/>
          <p:cNvSpPr/>
          <p:nvPr/>
        </p:nvSpPr>
        <p:spPr>
          <a:xfrm>
            <a:off x="9561983" y="4552950"/>
            <a:ext cx="25168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diode + eau</a:t>
            </a:r>
          </a:p>
        </p:txBody>
      </p:sp>
      <p:sp>
        <p:nvSpPr>
          <p:cNvPr id="63" name="Shape 63"/>
          <p:cNvSpPr/>
          <p:nvPr/>
        </p:nvSpPr>
        <p:spPr>
          <a:xfrm flipH="1">
            <a:off x="6349999" y="3186586"/>
            <a:ext cx="328147" cy="843548"/>
          </a:xfrm>
          <a:prstGeom prst="line">
            <a:avLst/>
          </a:prstGeom>
          <a:ln w="762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64" name="Shape 64"/>
          <p:cNvSpPr/>
          <p:nvPr/>
        </p:nvSpPr>
        <p:spPr>
          <a:xfrm>
            <a:off x="419120" y="2445799"/>
            <a:ext cx="3514817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diode </a:t>
            </a:r>
            <a:endParaRPr sz="3600"/>
          </a:p>
          <a:p>
            <a:pPr lvl="0">
              <a:defRPr sz="1800"/>
            </a:pPr>
            <a:r>
              <a:rPr sz="3600"/>
              <a:t>+ cyclohexane</a:t>
            </a:r>
            <a:endParaRPr sz="3600"/>
          </a:p>
          <a:p>
            <a:pPr lvl="0">
              <a:defRPr sz="1800"/>
            </a:pPr>
            <a:r>
              <a:rPr sz="3600"/>
              <a:t>+ eau</a:t>
            </a:r>
          </a:p>
        </p:txBody>
      </p:sp>
      <p:sp>
        <p:nvSpPr>
          <p:cNvPr id="65" name="Shape 65"/>
          <p:cNvSpPr/>
          <p:nvPr/>
        </p:nvSpPr>
        <p:spPr>
          <a:xfrm>
            <a:off x="4013658" y="3338130"/>
            <a:ext cx="1125609" cy="692004"/>
          </a:xfrm>
          <a:prstGeom prst="line">
            <a:avLst/>
          </a:prstGeom>
          <a:ln w="762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66" name="Shape 66"/>
          <p:cNvSpPr/>
          <p:nvPr/>
        </p:nvSpPr>
        <p:spPr>
          <a:xfrm>
            <a:off x="5971719" y="2494762"/>
            <a:ext cx="42956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diode + cyclohexane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285877" y="224908"/>
            <a:ext cx="12433047" cy="1841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II) Utilisation des solvants en chimie expérimentales</a:t>
            </a:r>
          </a:p>
        </p:txBody>
      </p:sp>
      <p:sp>
        <p:nvSpPr>
          <p:cNvPr id="69" name="Shape 6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0" name="Shape 70"/>
          <p:cNvSpPr/>
          <p:nvPr/>
        </p:nvSpPr>
        <p:spPr>
          <a:xfrm>
            <a:off x="184567" y="8834966"/>
            <a:ext cx="5896199" cy="6858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7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716" y="2087033"/>
            <a:ext cx="4594176" cy="615638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8542866" y="3564466"/>
            <a:ext cx="1349906" cy="37504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5" name="Shape 75"/>
          <p:cNvSpPr/>
          <p:nvPr/>
        </p:nvSpPr>
        <p:spPr>
          <a:xfrm>
            <a:off x="306399" y="8741566"/>
            <a:ext cx="5908899" cy="698501"/>
          </a:xfrm>
          <a:prstGeom prst="rect">
            <a:avLst/>
          </a:prstGeom>
          <a:ln w="50800">
            <a:solidFill>
              <a:srgbClr val="9292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7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6728" y="1623391"/>
            <a:ext cx="10031344" cy="650681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628799" y="7479471"/>
            <a:ext cx="97472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Préparation d’un ensemble de solutions étalons</a:t>
            </a:r>
          </a:p>
        </p:txBody>
      </p:sp>
      <p:sp>
        <p:nvSpPr>
          <p:cNvPr id="78" name="Shape 78"/>
          <p:cNvSpPr/>
          <p:nvPr/>
        </p:nvSpPr>
        <p:spPr>
          <a:xfrm>
            <a:off x="1958609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79" name="Shape 79"/>
          <p:cNvSpPr/>
          <p:nvPr/>
        </p:nvSpPr>
        <p:spPr>
          <a:xfrm>
            <a:off x="3676915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80" name="Shape 80"/>
          <p:cNvSpPr/>
          <p:nvPr/>
        </p:nvSpPr>
        <p:spPr>
          <a:xfrm>
            <a:off x="5395223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81" name="Shape 81"/>
          <p:cNvSpPr/>
          <p:nvPr/>
        </p:nvSpPr>
        <p:spPr>
          <a:xfrm>
            <a:off x="7113530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82" name="Shape 82"/>
          <p:cNvSpPr/>
          <p:nvPr/>
        </p:nvSpPr>
        <p:spPr>
          <a:xfrm>
            <a:off x="8831836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83" name="Shape 83"/>
          <p:cNvSpPr/>
          <p:nvPr/>
        </p:nvSpPr>
        <p:spPr>
          <a:xfrm>
            <a:off x="1401956" y="4693156"/>
            <a:ext cx="663911" cy="461178"/>
          </a:xfrm>
          <a:prstGeom prst="line">
            <a:avLst/>
          </a:prstGeom>
          <a:ln w="762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84" name="Shape 84"/>
          <p:cNvSpPr/>
          <p:nvPr/>
        </p:nvSpPr>
        <p:spPr>
          <a:xfrm>
            <a:off x="-107347" y="3794237"/>
            <a:ext cx="26833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600"/>
            </a:lvl1pPr>
          </a:lstStyle>
          <a:p>
            <a:pPr lvl="0">
              <a:defRPr sz="1800"/>
            </a:pPr>
            <a:r>
              <a:rPr sz="2600"/>
              <a:t>diode + cyclohexane</a:t>
            </a:r>
          </a:p>
        </p:txBody>
      </p:sp>
      <p:sp>
        <p:nvSpPr>
          <p:cNvPr id="85" name="Shape 85"/>
          <p:cNvSpPr/>
          <p:nvPr/>
        </p:nvSpPr>
        <p:spPr>
          <a:xfrm>
            <a:off x="560387" y="106375"/>
            <a:ext cx="11884026" cy="1536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II.1) Choix du solvant pour une extraction liquide-liquide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8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908" y="3260136"/>
            <a:ext cx="11682984" cy="503087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306399" y="8741566"/>
            <a:ext cx="5908899" cy="698501"/>
          </a:xfrm>
          <a:prstGeom prst="rect">
            <a:avLst/>
          </a:prstGeom>
          <a:ln w="50800">
            <a:solidFill>
              <a:srgbClr val="9292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90" name="Shape 90"/>
          <p:cNvSpPr/>
          <p:nvPr/>
        </p:nvSpPr>
        <p:spPr>
          <a:xfrm>
            <a:off x="560387" y="377308"/>
            <a:ext cx="11884026" cy="1536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II.1) Choix du solvant pour une extraction liquide-liquide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3" name="Shape 93"/>
          <p:cNvSpPr/>
          <p:nvPr/>
        </p:nvSpPr>
        <p:spPr>
          <a:xfrm>
            <a:off x="5657428" y="4552950"/>
            <a:ext cx="16899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Spectre</a:t>
            </a:r>
          </a:p>
        </p:txBody>
      </p:sp>
      <p:sp>
        <p:nvSpPr>
          <p:cNvPr id="94" name="Shape 94"/>
          <p:cNvSpPr/>
          <p:nvPr/>
        </p:nvSpPr>
        <p:spPr>
          <a:xfrm>
            <a:off x="306399" y="8741566"/>
            <a:ext cx="5908899" cy="698501"/>
          </a:xfrm>
          <a:prstGeom prst="rect">
            <a:avLst/>
          </a:prstGeom>
          <a:ln w="50800">
            <a:solidFill>
              <a:srgbClr val="9292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95" name="Shape 95"/>
          <p:cNvSpPr/>
          <p:nvPr/>
        </p:nvSpPr>
        <p:spPr>
          <a:xfrm>
            <a:off x="560387" y="377308"/>
            <a:ext cx="11884026" cy="1536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II.1) Choix du solvant pour une extraction liquide-liquide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