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</p:spPr>
        <p:txBody>
          <a:bodyPr lIns="48767" tIns="48767" rIns="48767" bIns="48767" anchor="ctr">
            <a:normAutofit fontScale="100000" lnSpcReduction="0"/>
          </a:bodyPr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</p:spPr>
        <p:txBody>
          <a:bodyPr lIns="48767" tIns="48767" rIns="48767" bIns="48767">
            <a:normAutofit fontScale="100000" lnSpcReduction="0"/>
          </a:bodyPr>
          <a:lstStyle>
            <a:lvl1pPr marL="310242" indent="-310242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>
              <a:lnSpc>
                <a:spcPct val="90000"/>
              </a:lnSpc>
              <a:spcBef>
                <a:spcPts val="1000"/>
              </a:spcBef>
              <a:buClrTx/>
              <a:buSzPct val="100000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Texte du titre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Texte niveau 1</a:t>
            </a:r>
            <a:endParaRPr sz="2600"/>
          </a:p>
          <a:p>
            <a:pPr lvl="1">
              <a:defRPr sz="1800"/>
            </a:pPr>
            <a:r>
              <a:rPr sz="2600"/>
              <a:t>Texte niveau 2</a:t>
            </a:r>
            <a:endParaRPr sz="2600"/>
          </a:p>
          <a:p>
            <a:pPr lvl="2">
              <a:defRPr sz="1800"/>
            </a:pPr>
            <a:r>
              <a:rPr sz="2600"/>
              <a:t>Texte niveau 3</a:t>
            </a:r>
            <a:endParaRPr sz="2600"/>
          </a:p>
          <a:p>
            <a:pPr lvl="3">
              <a:defRPr sz="1800"/>
            </a:pPr>
            <a:r>
              <a:rPr sz="2600"/>
              <a:t>Texte niveau 4</a:t>
            </a:r>
            <a:endParaRPr sz="2600"/>
          </a:p>
          <a:p>
            <a:pPr lvl="4">
              <a:defRPr sz="1800"/>
            </a:pPr>
            <a:r>
              <a:rPr sz="2600"/>
              <a:t>Texte niveau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buClrTx/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429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spcBef>
                <a:spcPts val="3200"/>
              </a:spcBef>
              <a:buClrTx/>
              <a:buSzPct val="75000"/>
              <a:buFontTx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spcBef>
                <a:spcPts val="4200"/>
              </a:spcBef>
              <a:buClrTx/>
              <a:buSzPct val="75000"/>
              <a:buFontTx/>
              <a:buChar char="•"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43306" y="1852124"/>
            <a:ext cx="12118188" cy="100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/>
          <a:lstStyle/>
          <a:p>
            <a:pPr lvl="0">
              <a:defRPr sz="1800"/>
            </a:pPr>
            <a:r>
              <a:rPr sz="26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43306" y="2858275"/>
            <a:ext cx="12118188" cy="567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/>
          <a:lstStyle/>
          <a:p>
            <a:pPr lvl="0">
              <a:defRPr sz="1800"/>
            </a:pPr>
            <a:r>
              <a:rPr sz="2600"/>
              <a:t>Texte niveau 1</a:t>
            </a:r>
            <a:endParaRPr sz="2600"/>
          </a:p>
          <a:p>
            <a:pPr lvl="1">
              <a:defRPr sz="1800"/>
            </a:pPr>
            <a:r>
              <a:rPr sz="2600"/>
              <a:t>Texte niveau 2</a:t>
            </a:r>
            <a:endParaRPr sz="2600"/>
          </a:p>
          <a:p>
            <a:pPr lvl="2">
              <a:defRPr sz="1800"/>
            </a:pPr>
            <a:r>
              <a:rPr sz="2600"/>
              <a:t>Texte niveau 3</a:t>
            </a:r>
            <a:endParaRPr sz="2600"/>
          </a:p>
          <a:p>
            <a:pPr lvl="3">
              <a:defRPr sz="1800"/>
            </a:pPr>
            <a:r>
              <a:rPr sz="2600"/>
              <a:t>Texte niveau 4</a:t>
            </a:r>
            <a:endParaRPr sz="2600"/>
          </a:p>
          <a:p>
            <a:pPr lvl="4">
              <a:defRPr sz="1800"/>
            </a:pPr>
            <a:r>
              <a:rPr sz="26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49717" y="7871586"/>
            <a:ext cx="780375" cy="519276"/>
          </a:xfrm>
          <a:prstGeom prst="rect">
            <a:avLst/>
          </a:prstGeom>
          <a:ln w="12700">
            <a:miter lim="400000"/>
          </a:ln>
        </p:spPr>
        <p:txBody>
          <a:bodyPr lIns="130026" tIns="130026" rIns="130026" bIns="130026" anchor="ctr">
            <a:spAutoFit/>
          </a:bodyPr>
          <a:lstStyle>
            <a:lvl1pPr algn="r" defTabSz="914400"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sz="2600">
          <a:latin typeface="Arial"/>
          <a:ea typeface="Arial"/>
          <a:cs typeface="Arial"/>
          <a:sym typeface="Arial"/>
        </a:defRPr>
      </a:lvl1pPr>
      <a:lvl2pPr>
        <a:defRPr sz="2600">
          <a:latin typeface="Arial"/>
          <a:ea typeface="Arial"/>
          <a:cs typeface="Arial"/>
          <a:sym typeface="Arial"/>
        </a:defRPr>
      </a:lvl2pPr>
      <a:lvl3pPr>
        <a:defRPr sz="2600">
          <a:latin typeface="Arial"/>
          <a:ea typeface="Arial"/>
          <a:cs typeface="Arial"/>
          <a:sym typeface="Arial"/>
        </a:defRPr>
      </a:lvl3pPr>
      <a:lvl4pPr>
        <a:defRPr sz="2600">
          <a:latin typeface="Arial"/>
          <a:ea typeface="Arial"/>
          <a:cs typeface="Arial"/>
          <a:sym typeface="Arial"/>
        </a:defRPr>
      </a:lvl4pPr>
      <a:lvl5pPr>
        <a:defRPr sz="2600">
          <a:latin typeface="Arial"/>
          <a:ea typeface="Arial"/>
          <a:cs typeface="Arial"/>
          <a:sym typeface="Arial"/>
        </a:defRPr>
      </a:lvl5pPr>
      <a:lvl6pPr>
        <a:defRPr sz="2600">
          <a:latin typeface="Arial"/>
          <a:ea typeface="Arial"/>
          <a:cs typeface="Arial"/>
          <a:sym typeface="Arial"/>
        </a:defRPr>
      </a:lvl6pPr>
      <a:lvl7pPr>
        <a:defRPr sz="2600">
          <a:latin typeface="Arial"/>
          <a:ea typeface="Arial"/>
          <a:cs typeface="Arial"/>
          <a:sym typeface="Arial"/>
        </a:defRPr>
      </a:lvl7pPr>
      <a:lvl8pPr>
        <a:defRPr sz="2600">
          <a:latin typeface="Arial"/>
          <a:ea typeface="Arial"/>
          <a:cs typeface="Arial"/>
          <a:sym typeface="Arial"/>
        </a:defRPr>
      </a:lvl8pPr>
      <a:lvl9pPr>
        <a:defRPr sz="2600">
          <a:latin typeface="Arial"/>
          <a:ea typeface="Arial"/>
          <a:cs typeface="Arial"/>
          <a:sym typeface="Arial"/>
        </a:defRPr>
      </a:lvl9pPr>
    </p:titleStyle>
    <p:bodyStyle>
      <a:lvl1pPr marL="751114" indent="-636814">
        <a:buClr>
          <a:srgbClr val="000000"/>
        </a:buClr>
        <a:buSzPts val="2600"/>
        <a:buFont typeface="Arial"/>
        <a:buChar char="●"/>
        <a:defRPr sz="2600">
          <a:latin typeface="Arial"/>
          <a:ea typeface="Arial"/>
          <a:cs typeface="Arial"/>
          <a:sym typeface="Arial"/>
        </a:defRPr>
      </a:lvl1pPr>
      <a:lvl2pPr marL="1186542" indent="-589642">
        <a:buClr>
          <a:srgbClr val="000000"/>
        </a:buClr>
        <a:buSzPts val="2600"/>
        <a:buFont typeface="Arial"/>
        <a:buChar char="○"/>
        <a:defRPr sz="2600">
          <a:latin typeface="Arial"/>
          <a:ea typeface="Arial"/>
          <a:cs typeface="Arial"/>
          <a:sym typeface="Arial"/>
        </a:defRPr>
      </a:lvl2pPr>
      <a:lvl3pPr marL="1643742" indent="-589642">
        <a:buClr>
          <a:srgbClr val="000000"/>
        </a:buClr>
        <a:buSzPts val="2600"/>
        <a:buFont typeface="Arial"/>
        <a:buChar char="■"/>
        <a:defRPr sz="2600">
          <a:latin typeface="Arial"/>
          <a:ea typeface="Arial"/>
          <a:cs typeface="Arial"/>
          <a:sym typeface="Arial"/>
        </a:defRPr>
      </a:lvl3pPr>
      <a:lvl4pPr marL="2100942" indent="-589642">
        <a:buClr>
          <a:srgbClr val="000000"/>
        </a:buClr>
        <a:buSzPts val="2600"/>
        <a:buFont typeface="Arial"/>
        <a:buChar char="●"/>
        <a:defRPr sz="2600">
          <a:latin typeface="Arial"/>
          <a:ea typeface="Arial"/>
          <a:cs typeface="Arial"/>
          <a:sym typeface="Arial"/>
        </a:defRPr>
      </a:lvl4pPr>
      <a:lvl5pPr marL="2558142" indent="-589642">
        <a:buClr>
          <a:srgbClr val="000000"/>
        </a:buClr>
        <a:buSzPts val="2600"/>
        <a:buFont typeface="Arial"/>
        <a:buChar char="○"/>
        <a:defRPr sz="2600">
          <a:latin typeface="Arial"/>
          <a:ea typeface="Arial"/>
          <a:cs typeface="Arial"/>
          <a:sym typeface="Arial"/>
        </a:defRPr>
      </a:lvl5pPr>
      <a:lvl6pPr marL="3015342" indent="-589642">
        <a:buClr>
          <a:srgbClr val="000000"/>
        </a:buClr>
        <a:buSzPts val="2600"/>
        <a:buFont typeface="Arial"/>
        <a:buChar char="■"/>
        <a:defRPr sz="2600">
          <a:latin typeface="Arial"/>
          <a:ea typeface="Arial"/>
          <a:cs typeface="Arial"/>
          <a:sym typeface="Arial"/>
        </a:defRPr>
      </a:lvl6pPr>
      <a:lvl7pPr marL="3472542" indent="-589642">
        <a:buClr>
          <a:srgbClr val="000000"/>
        </a:buClr>
        <a:buSzPts val="2600"/>
        <a:buFont typeface="Arial"/>
        <a:buChar char="●"/>
        <a:defRPr sz="2600">
          <a:latin typeface="Arial"/>
          <a:ea typeface="Arial"/>
          <a:cs typeface="Arial"/>
          <a:sym typeface="Arial"/>
        </a:defRPr>
      </a:lvl7pPr>
      <a:lvl8pPr marL="3929742" indent="-589642">
        <a:buClr>
          <a:srgbClr val="000000"/>
        </a:buClr>
        <a:buSzPts val="2600"/>
        <a:buFont typeface="Arial"/>
        <a:buChar char="○"/>
        <a:defRPr sz="2600">
          <a:latin typeface="Arial"/>
          <a:ea typeface="Arial"/>
          <a:cs typeface="Arial"/>
          <a:sym typeface="Arial"/>
        </a:defRPr>
      </a:lvl8pPr>
      <a:lvl9pPr marL="4386942" indent="-589642">
        <a:buClr>
          <a:srgbClr val="000000"/>
        </a:buClr>
        <a:buSzPts val="2600"/>
        <a:buFont typeface="Arial"/>
        <a:buChar char="■"/>
        <a:defRPr sz="2600">
          <a:latin typeface="Arial"/>
          <a:ea typeface="Arial"/>
          <a:cs typeface="Arial"/>
          <a:sym typeface="Arial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image" Target="../media/image2.png"/><Relationship Id="rId4" Type="http://schemas.openxmlformats.org/officeDocument/2006/relationships/hyperlink" Target="http://periodni.com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sciences.chimie.ens.fr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periodni.com" TargetMode="External"/><Relationship Id="rId3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Relationship Id="rId3" Type="http://schemas.openxmlformats.org/officeDocument/2006/relationships/hyperlink" Target="http://humeau.com" TargetMode="External"/><Relationship Id="rId4" Type="http://schemas.openxmlformats.org/officeDocument/2006/relationships/image" Target="../media/image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youtube.com/watch?v=PG-mHrquj1k&amp;t=1s" TargetMode="External"/><Relationship Id="rId3" Type="http://schemas.openxmlformats.org/officeDocument/2006/relationships/hyperlink" Target="https://culturesciences.chimie.ens.fr/thematiques/histoire-de-la-chimie/la-classification-periodique-de-lavoisier-a-mendeleiev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hyperlink" Target="http://sciences.chimie.ens.fr" TargetMode="External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4.tif"/><Relationship Id="rId4" Type="http://schemas.openxmlformats.org/officeDocument/2006/relationships/hyperlink" Target="http://sciences.chimie.ens.fr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sciences.chimie.ens.fr" TargetMode="External"/><Relationship Id="rId3" Type="http://schemas.openxmlformats.org/officeDocument/2006/relationships/image" Target="../media/image6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tif"/><Relationship Id="rId3" Type="http://schemas.openxmlformats.org/officeDocument/2006/relationships/hyperlink" Target="http://periodni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16</a:t>
            </a:r>
            <a:r>
              <a:rPr sz="5900"/>
              <a:t> : </a:t>
            </a:r>
            <a:r>
              <a:rPr sz="5900"/>
              <a:t>Classification périodique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CPGE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117" name="Shape 117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8" name="Shape 118"/>
          <p:cNvSpPr/>
          <p:nvPr/>
        </p:nvSpPr>
        <p:spPr>
          <a:xfrm>
            <a:off x="855133" y="2504082"/>
            <a:ext cx="1277806" cy="4419403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9" name="Shape 119"/>
          <p:cNvSpPr/>
          <p:nvPr/>
        </p:nvSpPr>
        <p:spPr>
          <a:xfrm>
            <a:off x="859366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23" name="Group 123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pic>
          <p:nvPicPr>
            <p:cNvPr id="120" name="pasted-image.tif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8860"/>
              <a:ext cx="12103180" cy="8009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Shape 121"/>
            <p:cNvSpPr/>
            <p:nvPr/>
          </p:nvSpPr>
          <p:spPr>
            <a:xfrm>
              <a:off x="2265406" y="709478"/>
              <a:ext cx="4468884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11965" y="0"/>
              <a:ext cx="9444345" cy="8678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24" name="Shape 124"/>
          <p:cNvSpPr/>
          <p:nvPr/>
        </p:nvSpPr>
        <p:spPr>
          <a:xfrm>
            <a:off x="11468100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5" name="Shape 125"/>
          <p:cNvSpPr/>
          <p:nvPr/>
        </p:nvSpPr>
        <p:spPr>
          <a:xfrm>
            <a:off x="1589405" y="1115483"/>
            <a:ext cx="1359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Bloc s</a:t>
            </a:r>
          </a:p>
        </p:txBody>
      </p:sp>
      <p:sp>
        <p:nvSpPr>
          <p:cNvPr id="126" name="Shape 126"/>
          <p:cNvSpPr/>
          <p:nvPr/>
        </p:nvSpPr>
        <p:spPr>
          <a:xfrm>
            <a:off x="8382000" y="2504082"/>
            <a:ext cx="3726921" cy="4419403"/>
          </a:xfrm>
          <a:prstGeom prst="rect">
            <a:avLst/>
          </a:prstGeom>
          <a:solidFill>
            <a:srgbClr val="008F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7" name="Shape 127"/>
          <p:cNvSpPr/>
          <p:nvPr/>
        </p:nvSpPr>
        <p:spPr>
          <a:xfrm>
            <a:off x="9230435" y="1623483"/>
            <a:ext cx="13849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F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F8F00"/>
                </a:solidFill>
              </a:rPr>
              <a:t>Bloc p</a:t>
            </a:r>
          </a:p>
        </p:txBody>
      </p:sp>
      <p:sp>
        <p:nvSpPr>
          <p:cNvPr id="128" name="Shape 128"/>
          <p:cNvSpPr/>
          <p:nvPr/>
        </p:nvSpPr>
        <p:spPr>
          <a:xfrm>
            <a:off x="2142066" y="4002682"/>
            <a:ext cx="6230807" cy="2888987"/>
          </a:xfrm>
          <a:prstGeom prst="rect">
            <a:avLst/>
          </a:prstGeom>
          <a:solidFill>
            <a:srgbClr val="0096FF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11993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4564972" y="2868083"/>
            <a:ext cx="13849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96FF"/>
                </a:solidFill>
              </a:rPr>
              <a:t>Bloc d</a:t>
            </a:r>
          </a:p>
        </p:txBody>
      </p:sp>
      <p:sp>
        <p:nvSpPr>
          <p:cNvPr id="130" name="Shape 130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131" name="Shape 131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  <p:sp>
        <p:nvSpPr>
          <p:cNvPr id="132" name="Shape 132"/>
          <p:cNvSpPr/>
          <p:nvPr/>
        </p:nvSpPr>
        <p:spPr>
          <a:xfrm>
            <a:off x="725798" y="7155591"/>
            <a:ext cx="1890846" cy="1761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6" name="Shape 136"/>
          <p:cNvSpPr/>
          <p:nvPr/>
        </p:nvSpPr>
        <p:spPr>
          <a:xfrm>
            <a:off x="855133" y="2504082"/>
            <a:ext cx="1277806" cy="4419403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7" name="Shape 137"/>
          <p:cNvSpPr/>
          <p:nvPr/>
        </p:nvSpPr>
        <p:spPr>
          <a:xfrm>
            <a:off x="859366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41" name="Group 141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pic>
          <p:nvPicPr>
            <p:cNvPr id="138" name="pasted-image.tif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8860"/>
              <a:ext cx="12103180" cy="8009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2265406" y="709478"/>
              <a:ext cx="4468884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11965" y="0"/>
              <a:ext cx="9444345" cy="8678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42" name="Shape 142"/>
          <p:cNvSpPr/>
          <p:nvPr/>
        </p:nvSpPr>
        <p:spPr>
          <a:xfrm>
            <a:off x="11468100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3" name="Shape 143"/>
          <p:cNvSpPr/>
          <p:nvPr/>
        </p:nvSpPr>
        <p:spPr>
          <a:xfrm>
            <a:off x="1589405" y="1115483"/>
            <a:ext cx="1359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Bloc s</a:t>
            </a:r>
          </a:p>
        </p:txBody>
      </p:sp>
      <p:sp>
        <p:nvSpPr>
          <p:cNvPr id="144" name="Shape 144"/>
          <p:cNvSpPr/>
          <p:nvPr/>
        </p:nvSpPr>
        <p:spPr>
          <a:xfrm>
            <a:off x="8382000" y="2504082"/>
            <a:ext cx="3726921" cy="4419403"/>
          </a:xfrm>
          <a:prstGeom prst="rect">
            <a:avLst/>
          </a:prstGeom>
          <a:solidFill>
            <a:srgbClr val="008F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5" name="Shape 145"/>
          <p:cNvSpPr/>
          <p:nvPr/>
        </p:nvSpPr>
        <p:spPr>
          <a:xfrm>
            <a:off x="9230435" y="1623483"/>
            <a:ext cx="13849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4F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F8F00"/>
                </a:solidFill>
              </a:rPr>
              <a:t>Bloc p</a:t>
            </a:r>
          </a:p>
        </p:txBody>
      </p:sp>
      <p:sp>
        <p:nvSpPr>
          <p:cNvPr id="146" name="Shape 146"/>
          <p:cNvSpPr/>
          <p:nvPr/>
        </p:nvSpPr>
        <p:spPr>
          <a:xfrm>
            <a:off x="2142066" y="4002682"/>
            <a:ext cx="6230807" cy="2888987"/>
          </a:xfrm>
          <a:prstGeom prst="rect">
            <a:avLst/>
          </a:prstGeom>
          <a:solidFill>
            <a:srgbClr val="0096FF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11993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4564972" y="2868083"/>
            <a:ext cx="13849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96FF"/>
                </a:solidFill>
              </a:rPr>
              <a:t>Bloc d</a:t>
            </a:r>
          </a:p>
        </p:txBody>
      </p:sp>
      <p:sp>
        <p:nvSpPr>
          <p:cNvPr id="148" name="Shape 148"/>
          <p:cNvSpPr/>
          <p:nvPr/>
        </p:nvSpPr>
        <p:spPr>
          <a:xfrm>
            <a:off x="2760133" y="7269890"/>
            <a:ext cx="9366780" cy="1679179"/>
          </a:xfrm>
          <a:prstGeom prst="rect">
            <a:avLst/>
          </a:prstGeom>
          <a:solidFill>
            <a:srgbClr val="FF93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9300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3604129" y="6754283"/>
            <a:ext cx="1257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Bloc f</a:t>
            </a:r>
          </a:p>
        </p:txBody>
      </p:sp>
      <p:sp>
        <p:nvSpPr>
          <p:cNvPr id="150" name="Shape 150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151" name="Shape 151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  <p:sp>
        <p:nvSpPr>
          <p:cNvPr id="152" name="Shape 152"/>
          <p:cNvSpPr/>
          <p:nvPr/>
        </p:nvSpPr>
        <p:spPr>
          <a:xfrm>
            <a:off x="725798" y="7155591"/>
            <a:ext cx="1890846" cy="1761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155" name="Shape 155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159" name="Group 159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pic>
          <p:nvPicPr>
            <p:cNvPr id="156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8860"/>
              <a:ext cx="12103180" cy="8009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Shape 157"/>
            <p:cNvSpPr/>
            <p:nvPr/>
          </p:nvSpPr>
          <p:spPr>
            <a:xfrm>
              <a:off x="2265406" y="709478"/>
              <a:ext cx="4468884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311965" y="0"/>
              <a:ext cx="9444345" cy="8678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60" name="Shape 160"/>
          <p:cNvSpPr/>
          <p:nvPr/>
        </p:nvSpPr>
        <p:spPr>
          <a:xfrm>
            <a:off x="855133" y="1761463"/>
            <a:ext cx="676011" cy="5162022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1" name="Shape 161"/>
          <p:cNvSpPr/>
          <p:nvPr/>
        </p:nvSpPr>
        <p:spPr>
          <a:xfrm>
            <a:off x="848783" y="1085850"/>
            <a:ext cx="739511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s¹</a:t>
            </a:r>
          </a:p>
        </p:txBody>
      </p:sp>
      <p:sp>
        <p:nvSpPr>
          <p:cNvPr id="162" name="Shape 162"/>
          <p:cNvSpPr/>
          <p:nvPr/>
        </p:nvSpPr>
        <p:spPr>
          <a:xfrm>
            <a:off x="1574800" y="2516584"/>
            <a:ext cx="554501" cy="4406901"/>
          </a:xfrm>
          <a:prstGeom prst="rect">
            <a:avLst/>
          </a:prstGeom>
          <a:ln w="63500">
            <a:solidFill>
              <a:srgbClr val="8EFA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3" name="Shape 163"/>
          <p:cNvSpPr/>
          <p:nvPr/>
        </p:nvSpPr>
        <p:spPr>
          <a:xfrm>
            <a:off x="1520395" y="1785342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8EF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FA00"/>
                </a:solidFill>
              </a:rPr>
              <a:t>s²</a:t>
            </a:r>
          </a:p>
        </p:txBody>
      </p:sp>
      <p:sp>
        <p:nvSpPr>
          <p:cNvPr id="164" name="Shape 164"/>
          <p:cNvSpPr/>
          <p:nvPr/>
        </p:nvSpPr>
        <p:spPr>
          <a:xfrm>
            <a:off x="8290983" y="1785342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p¹</a:t>
            </a:r>
          </a:p>
        </p:txBody>
      </p:sp>
      <p:sp>
        <p:nvSpPr>
          <p:cNvPr id="165" name="Shape 165"/>
          <p:cNvSpPr/>
          <p:nvPr/>
        </p:nvSpPr>
        <p:spPr>
          <a:xfrm>
            <a:off x="8408888" y="2516584"/>
            <a:ext cx="554501" cy="44069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6" name="Shape 166"/>
          <p:cNvSpPr/>
          <p:nvPr/>
        </p:nvSpPr>
        <p:spPr>
          <a:xfrm>
            <a:off x="9064194" y="1785342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8EF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FA00"/>
                </a:solidFill>
              </a:rPr>
              <a:t>p²</a:t>
            </a:r>
          </a:p>
        </p:txBody>
      </p:sp>
      <p:sp>
        <p:nvSpPr>
          <p:cNvPr id="167" name="Shape 167"/>
          <p:cNvSpPr/>
          <p:nvPr/>
        </p:nvSpPr>
        <p:spPr>
          <a:xfrm>
            <a:off x="9029700" y="2516584"/>
            <a:ext cx="554501" cy="4406901"/>
          </a:xfrm>
          <a:prstGeom prst="rect">
            <a:avLst/>
          </a:prstGeom>
          <a:ln w="63500">
            <a:solidFill>
              <a:srgbClr val="8EFA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8" name="Shape 168"/>
          <p:cNvSpPr/>
          <p:nvPr/>
        </p:nvSpPr>
        <p:spPr>
          <a:xfrm>
            <a:off x="9664700" y="2516584"/>
            <a:ext cx="554501" cy="4406901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9" name="Shape 169"/>
          <p:cNvSpPr/>
          <p:nvPr/>
        </p:nvSpPr>
        <p:spPr>
          <a:xfrm>
            <a:off x="10299700" y="2516584"/>
            <a:ext cx="554501" cy="4406901"/>
          </a:xfrm>
          <a:prstGeom prst="rect">
            <a:avLst/>
          </a:prstGeom>
          <a:ln w="63500">
            <a:solidFill>
              <a:srgbClr val="FF8AD8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0" name="Shape 170"/>
          <p:cNvSpPr/>
          <p:nvPr/>
        </p:nvSpPr>
        <p:spPr>
          <a:xfrm>
            <a:off x="10933211" y="2516584"/>
            <a:ext cx="554502" cy="4406901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1" name="Shape 171"/>
          <p:cNvSpPr/>
          <p:nvPr/>
        </p:nvSpPr>
        <p:spPr>
          <a:xfrm>
            <a:off x="11569700" y="2516584"/>
            <a:ext cx="554501" cy="4406901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9437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9673794" y="1785342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p³</a:t>
            </a:r>
          </a:p>
        </p:txBody>
      </p:sp>
      <p:sp>
        <p:nvSpPr>
          <p:cNvPr id="173" name="Shape 173"/>
          <p:cNvSpPr/>
          <p:nvPr/>
        </p:nvSpPr>
        <p:spPr>
          <a:xfrm>
            <a:off x="10850661" y="1810742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p⁵</a:t>
            </a:r>
          </a:p>
        </p:txBody>
      </p:sp>
      <p:sp>
        <p:nvSpPr>
          <p:cNvPr id="174" name="Shape 174"/>
          <p:cNvSpPr/>
          <p:nvPr/>
        </p:nvSpPr>
        <p:spPr>
          <a:xfrm>
            <a:off x="10207194" y="1785342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8AD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8AD8"/>
                </a:solidFill>
              </a:rPr>
              <a:t>p⁴</a:t>
            </a:r>
          </a:p>
        </p:txBody>
      </p:sp>
      <p:sp>
        <p:nvSpPr>
          <p:cNvPr id="175" name="Shape 175"/>
          <p:cNvSpPr/>
          <p:nvPr/>
        </p:nvSpPr>
        <p:spPr>
          <a:xfrm>
            <a:off x="12187138" y="1997008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37FF"/>
                </a:solidFill>
              </a:rPr>
              <a:t>p⁶</a:t>
            </a:r>
          </a:p>
        </p:txBody>
      </p:sp>
      <p:sp>
        <p:nvSpPr>
          <p:cNvPr id="176" name="Shape 176"/>
          <p:cNvSpPr/>
          <p:nvPr/>
        </p:nvSpPr>
        <p:spPr>
          <a:xfrm>
            <a:off x="2185888" y="3969609"/>
            <a:ext cx="554501" cy="2953876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7" name="Shape 177"/>
          <p:cNvSpPr/>
          <p:nvPr/>
        </p:nvSpPr>
        <p:spPr>
          <a:xfrm>
            <a:off x="2815166" y="3969609"/>
            <a:ext cx="554502" cy="2953876"/>
          </a:xfrm>
          <a:prstGeom prst="rect">
            <a:avLst/>
          </a:prstGeom>
          <a:ln w="63500">
            <a:solidFill>
              <a:srgbClr val="8EFA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8" name="Shape 178"/>
          <p:cNvSpPr/>
          <p:nvPr/>
        </p:nvSpPr>
        <p:spPr>
          <a:xfrm>
            <a:off x="3450166" y="3969610"/>
            <a:ext cx="554501" cy="2953875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>
            <a:off x="4072466" y="3969610"/>
            <a:ext cx="554501" cy="2953875"/>
          </a:xfrm>
          <a:prstGeom prst="rect">
            <a:avLst/>
          </a:prstGeom>
          <a:ln w="63500">
            <a:solidFill>
              <a:srgbClr val="FF8AD8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0" name="Shape 180"/>
          <p:cNvSpPr/>
          <p:nvPr/>
        </p:nvSpPr>
        <p:spPr>
          <a:xfrm>
            <a:off x="4693278" y="3969610"/>
            <a:ext cx="554501" cy="2953875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1" name="Shape 181"/>
          <p:cNvSpPr/>
          <p:nvPr/>
        </p:nvSpPr>
        <p:spPr>
          <a:xfrm>
            <a:off x="5329766" y="3969609"/>
            <a:ext cx="554501" cy="2953876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9437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2133484" y="3267008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d¹</a:t>
            </a:r>
          </a:p>
        </p:txBody>
      </p:sp>
      <p:sp>
        <p:nvSpPr>
          <p:cNvPr id="183" name="Shape 183"/>
          <p:cNvSpPr/>
          <p:nvPr/>
        </p:nvSpPr>
        <p:spPr>
          <a:xfrm>
            <a:off x="2779695" y="3267008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8EF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FA00"/>
                </a:solidFill>
              </a:rPr>
              <a:t>d²</a:t>
            </a:r>
          </a:p>
        </p:txBody>
      </p:sp>
      <p:sp>
        <p:nvSpPr>
          <p:cNvPr id="184" name="Shape 184"/>
          <p:cNvSpPr/>
          <p:nvPr/>
        </p:nvSpPr>
        <p:spPr>
          <a:xfrm>
            <a:off x="3401995" y="3267008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d³</a:t>
            </a:r>
          </a:p>
        </p:txBody>
      </p:sp>
      <p:sp>
        <p:nvSpPr>
          <p:cNvPr id="185" name="Shape 185"/>
          <p:cNvSpPr/>
          <p:nvPr/>
        </p:nvSpPr>
        <p:spPr>
          <a:xfrm>
            <a:off x="4642362" y="3292408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d⁵</a:t>
            </a:r>
          </a:p>
        </p:txBody>
      </p:sp>
      <p:sp>
        <p:nvSpPr>
          <p:cNvPr id="186" name="Shape 186"/>
          <p:cNvSpPr/>
          <p:nvPr/>
        </p:nvSpPr>
        <p:spPr>
          <a:xfrm>
            <a:off x="4011595" y="3267008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8AD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8AD8"/>
                </a:solidFill>
              </a:rPr>
              <a:t>d⁴</a:t>
            </a:r>
          </a:p>
        </p:txBody>
      </p:sp>
      <p:sp>
        <p:nvSpPr>
          <p:cNvPr id="187" name="Shape 187"/>
          <p:cNvSpPr/>
          <p:nvPr/>
        </p:nvSpPr>
        <p:spPr>
          <a:xfrm>
            <a:off x="5266266" y="3292408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9437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37FF"/>
                </a:solidFill>
              </a:rPr>
              <a:t>d⁶</a:t>
            </a:r>
          </a:p>
        </p:txBody>
      </p:sp>
      <p:sp>
        <p:nvSpPr>
          <p:cNvPr id="188" name="Shape 188"/>
          <p:cNvSpPr/>
          <p:nvPr/>
        </p:nvSpPr>
        <p:spPr>
          <a:xfrm>
            <a:off x="5929527" y="3969609"/>
            <a:ext cx="554502" cy="2953876"/>
          </a:xfrm>
          <a:prstGeom prst="rect">
            <a:avLst/>
          </a:prstGeom>
          <a:ln w="63500">
            <a:solidFill>
              <a:srgbClr val="FFFB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9437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6556771" y="3969609"/>
            <a:ext cx="554502" cy="2953876"/>
          </a:xfrm>
          <a:prstGeom prst="rect">
            <a:avLst/>
          </a:prstGeom>
          <a:ln w="63500">
            <a:solidFill>
              <a:srgbClr val="94175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9437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170489" y="3969609"/>
            <a:ext cx="554501" cy="2953876"/>
          </a:xfrm>
          <a:prstGeom prst="rect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9437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789688" y="3969610"/>
            <a:ext cx="554502" cy="2953875"/>
          </a:xfrm>
          <a:prstGeom prst="rect">
            <a:avLst/>
          </a:prstGeom>
          <a:ln w="63500">
            <a:solidFill>
              <a:srgbClr val="00919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9437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6523822" y="3292408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941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41751"/>
                </a:solidFill>
              </a:rPr>
              <a:t>d⁸</a:t>
            </a:r>
          </a:p>
        </p:txBody>
      </p:sp>
      <p:sp>
        <p:nvSpPr>
          <p:cNvPr id="193" name="Shape 193"/>
          <p:cNvSpPr/>
          <p:nvPr/>
        </p:nvSpPr>
        <p:spPr>
          <a:xfrm>
            <a:off x="7174094" y="3292408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d⁹</a:t>
            </a:r>
          </a:p>
        </p:txBody>
      </p:sp>
      <p:sp>
        <p:nvSpPr>
          <p:cNvPr id="194" name="Shape 194"/>
          <p:cNvSpPr/>
          <p:nvPr/>
        </p:nvSpPr>
        <p:spPr>
          <a:xfrm>
            <a:off x="7728578" y="3292408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0091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9193"/>
                </a:solidFill>
              </a:rPr>
              <a:t>d¹⁰</a:t>
            </a:r>
          </a:p>
        </p:txBody>
      </p:sp>
      <p:sp>
        <p:nvSpPr>
          <p:cNvPr id="195" name="Shape 195"/>
          <p:cNvSpPr/>
          <p:nvPr/>
        </p:nvSpPr>
        <p:spPr>
          <a:xfrm>
            <a:off x="5908228" y="3292408"/>
            <a:ext cx="7395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B00"/>
                </a:solidFill>
              </a:rPr>
              <a:t>d⁷</a:t>
            </a:r>
          </a:p>
        </p:txBody>
      </p:sp>
      <p:sp>
        <p:nvSpPr>
          <p:cNvPr id="196" name="Shape 196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197" name="Shape 197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  <p:sp>
        <p:nvSpPr>
          <p:cNvPr id="198" name="Shape 198"/>
          <p:cNvSpPr/>
          <p:nvPr/>
        </p:nvSpPr>
        <p:spPr>
          <a:xfrm>
            <a:off x="725798" y="7155591"/>
            <a:ext cx="1890846" cy="1761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205" name="Group 205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pic>
          <p:nvPicPr>
            <p:cNvPr id="202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8860"/>
              <a:ext cx="12103180" cy="8009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Shape 203"/>
            <p:cNvSpPr/>
            <p:nvPr/>
          </p:nvSpPr>
          <p:spPr>
            <a:xfrm>
              <a:off x="2265406" y="709478"/>
              <a:ext cx="4468884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311965" y="0"/>
              <a:ext cx="9444345" cy="8678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06" name="Shape 206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207" name="Shape 207"/>
          <p:cNvSpPr/>
          <p:nvPr/>
        </p:nvSpPr>
        <p:spPr>
          <a:xfrm>
            <a:off x="10845800" y="2537131"/>
            <a:ext cx="676011" cy="711201"/>
          </a:xfrm>
          <a:prstGeom prst="rect">
            <a:avLst/>
          </a:prstGeom>
          <a:solidFill>
            <a:srgbClr val="008F00">
              <a:alpha val="48550"/>
            </a:srgbClr>
          </a:solidFill>
          <a:ln w="63500">
            <a:solidFill>
              <a:srgbClr val="008F00">
                <a:alpha val="4855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8" name="Shape 208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  <p:sp>
        <p:nvSpPr>
          <p:cNvPr id="209" name="Shape 209"/>
          <p:cNvSpPr/>
          <p:nvPr/>
        </p:nvSpPr>
        <p:spPr>
          <a:xfrm>
            <a:off x="725798" y="7155591"/>
            <a:ext cx="1890846" cy="1761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212" name="Shape 212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216" name="Group 216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pic>
          <p:nvPicPr>
            <p:cNvPr id="213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8860"/>
              <a:ext cx="12103180" cy="8009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Shape 214"/>
            <p:cNvSpPr/>
            <p:nvPr/>
          </p:nvSpPr>
          <p:spPr>
            <a:xfrm>
              <a:off x="2265406" y="709478"/>
              <a:ext cx="4468884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311965" y="0"/>
              <a:ext cx="9444345" cy="8678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17" name="Shape 217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218" name="Shape 218"/>
          <p:cNvSpPr/>
          <p:nvPr/>
        </p:nvSpPr>
        <p:spPr>
          <a:xfrm>
            <a:off x="10845800" y="2537131"/>
            <a:ext cx="676011" cy="711201"/>
          </a:xfrm>
          <a:prstGeom prst="rect">
            <a:avLst/>
          </a:prstGeom>
          <a:solidFill>
            <a:srgbClr val="008F00">
              <a:alpha val="48550"/>
            </a:srgbClr>
          </a:solidFill>
          <a:ln w="63500">
            <a:solidFill>
              <a:srgbClr val="008F00">
                <a:alpha val="4855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9" name="Shape 219"/>
          <p:cNvSpPr/>
          <p:nvPr/>
        </p:nvSpPr>
        <p:spPr>
          <a:xfrm>
            <a:off x="10845800" y="3307598"/>
            <a:ext cx="676011" cy="711201"/>
          </a:xfrm>
          <a:prstGeom prst="rect">
            <a:avLst/>
          </a:prstGeom>
          <a:solidFill>
            <a:srgbClr val="0096FF">
              <a:alpha val="48550"/>
            </a:srgbClr>
          </a:solidFill>
          <a:ln w="63500">
            <a:solidFill>
              <a:srgbClr val="0096FF">
                <a:alpha val="4855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0" name="Shape 220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  <p:sp>
        <p:nvSpPr>
          <p:cNvPr id="221" name="Shape 221"/>
          <p:cNvSpPr/>
          <p:nvPr/>
        </p:nvSpPr>
        <p:spPr>
          <a:xfrm>
            <a:off x="725798" y="7155591"/>
            <a:ext cx="1890846" cy="1761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224" name="Shape 224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25" name="Shape 225"/>
          <p:cNvSpPr/>
          <p:nvPr/>
        </p:nvSpPr>
        <p:spPr>
          <a:xfrm>
            <a:off x="559176" y="8520148"/>
            <a:ext cx="3982103" cy="546337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Règle de Klechkowski</a:t>
            </a:r>
          </a:p>
        </p:txBody>
      </p:sp>
      <p:pic>
        <p:nvPicPr>
          <p:cNvPr id="22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49" y="2149226"/>
            <a:ext cx="4914358" cy="623055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6893486" y="4074583"/>
            <a:ext cx="3518894" cy="82550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4500"/>
              <a:t>₉F : 1s²2s²</a:t>
            </a:r>
            <a:r>
              <a:rPr sz="4500">
                <a:solidFill>
                  <a:srgbClr val="FF2600"/>
                </a:solidFill>
              </a:rPr>
              <a:t>2p⁵</a:t>
            </a:r>
          </a:p>
        </p:txBody>
      </p:sp>
      <p:sp>
        <p:nvSpPr>
          <p:cNvPr id="228" name="Shape 228"/>
          <p:cNvSpPr/>
          <p:nvPr/>
        </p:nvSpPr>
        <p:spPr>
          <a:xfrm>
            <a:off x="6906470" y="5395383"/>
            <a:ext cx="5457194" cy="82550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4500"/>
              <a:t>₁₇Cl : 1s²2s²2p⁶3s²</a:t>
            </a:r>
            <a:r>
              <a:rPr sz="4500">
                <a:solidFill>
                  <a:srgbClr val="FF2600"/>
                </a:solidFill>
              </a:rPr>
              <a:t>3p⁵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5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grpSp>
          <p:nvGrpSpPr>
            <p:cNvPr id="233" name="Group 233"/>
            <p:cNvGrpSpPr/>
            <p:nvPr/>
          </p:nvGrpSpPr>
          <p:grpSpPr>
            <a:xfrm>
              <a:off x="0" y="0"/>
              <a:ext cx="12103180" cy="8058103"/>
              <a:chOff x="0" y="0"/>
              <a:chExt cx="12103179" cy="8058102"/>
            </a:xfrm>
          </p:grpSpPr>
          <p:pic>
            <p:nvPicPr>
              <p:cNvPr id="230" name="pasted-image.ti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8860"/>
                <a:ext cx="12103180" cy="8009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1" name="Shape 231"/>
              <p:cNvSpPr/>
              <p:nvPr/>
            </p:nvSpPr>
            <p:spPr>
              <a:xfrm>
                <a:off x="2265406" y="709478"/>
                <a:ext cx="4468884" cy="17617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1311965" y="0"/>
                <a:ext cx="9444345" cy="8678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234" name="Shape 234"/>
            <p:cNvSpPr/>
            <p:nvPr/>
          </p:nvSpPr>
          <p:spPr>
            <a:xfrm>
              <a:off x="274988" y="6066499"/>
              <a:ext cx="1890846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36" name="Shape 236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38" name="Shape 238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239" name="Shape 239"/>
          <p:cNvSpPr/>
          <p:nvPr/>
        </p:nvSpPr>
        <p:spPr>
          <a:xfrm>
            <a:off x="10845800" y="2537131"/>
            <a:ext cx="676011" cy="711201"/>
          </a:xfrm>
          <a:prstGeom prst="rect">
            <a:avLst/>
          </a:prstGeom>
          <a:solidFill>
            <a:srgbClr val="008F00">
              <a:alpha val="48550"/>
            </a:srgbClr>
          </a:solidFill>
          <a:ln w="63500">
            <a:solidFill>
              <a:srgbClr val="008F00">
                <a:alpha val="4855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0" name="Shape 240"/>
          <p:cNvSpPr/>
          <p:nvPr/>
        </p:nvSpPr>
        <p:spPr>
          <a:xfrm>
            <a:off x="10845800" y="3307598"/>
            <a:ext cx="676011" cy="711201"/>
          </a:xfrm>
          <a:prstGeom prst="rect">
            <a:avLst/>
          </a:prstGeom>
          <a:solidFill>
            <a:srgbClr val="0096FF">
              <a:alpha val="48550"/>
            </a:srgbClr>
          </a:solidFill>
          <a:ln w="63500">
            <a:solidFill>
              <a:srgbClr val="0096FF">
                <a:alpha val="4855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24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7443" y="4332816"/>
            <a:ext cx="6849914" cy="33787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42" name="Shape 242"/>
          <p:cNvSpPr/>
          <p:nvPr/>
        </p:nvSpPr>
        <p:spPr>
          <a:xfrm>
            <a:off x="10811702" y="2516584"/>
            <a:ext cx="744207" cy="4406901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3" name="Shape 243"/>
          <p:cNvSpPr/>
          <p:nvPr/>
        </p:nvSpPr>
        <p:spPr>
          <a:xfrm>
            <a:off x="10850661" y="1810742"/>
            <a:ext cx="7395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p⁵</a:t>
            </a:r>
          </a:p>
        </p:txBody>
      </p:sp>
      <p:sp>
        <p:nvSpPr>
          <p:cNvPr id="244" name="Shape 244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4" invalidUrl="" action="" tgtFrame="" tooltip="" history="1" highlightClick="0" endSnd="0"/>
              </a:rPr>
              <a:t>periodni.com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1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grpSp>
          <p:nvGrpSpPr>
            <p:cNvPr id="249" name="Group 249"/>
            <p:cNvGrpSpPr/>
            <p:nvPr/>
          </p:nvGrpSpPr>
          <p:grpSpPr>
            <a:xfrm>
              <a:off x="0" y="0"/>
              <a:ext cx="12103180" cy="8058103"/>
              <a:chOff x="0" y="0"/>
              <a:chExt cx="12103179" cy="8058102"/>
            </a:xfrm>
          </p:grpSpPr>
          <p:pic>
            <p:nvPicPr>
              <p:cNvPr id="246" name="pasted-image.ti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8860"/>
                <a:ext cx="12103180" cy="8009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7" name="Shape 247"/>
              <p:cNvSpPr/>
              <p:nvPr/>
            </p:nvSpPr>
            <p:spPr>
              <a:xfrm>
                <a:off x="2265406" y="709478"/>
                <a:ext cx="4468884" cy="17617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1311965" y="0"/>
                <a:ext cx="9444345" cy="8678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250" name="Shape 250"/>
            <p:cNvSpPr/>
            <p:nvPr/>
          </p:nvSpPr>
          <p:spPr>
            <a:xfrm>
              <a:off x="274988" y="6066499"/>
              <a:ext cx="1890846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52" name="Shape 252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253" name="Shape 253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4" name="Shape 254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255" name="Shape 255"/>
          <p:cNvSpPr/>
          <p:nvPr/>
        </p:nvSpPr>
        <p:spPr>
          <a:xfrm>
            <a:off x="871835" y="2465784"/>
            <a:ext cx="650479" cy="4406901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6" name="Shape 256"/>
          <p:cNvSpPr/>
          <p:nvPr/>
        </p:nvSpPr>
        <p:spPr>
          <a:xfrm>
            <a:off x="1557635" y="2465784"/>
            <a:ext cx="541801" cy="4406901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7" name="Shape 257"/>
          <p:cNvSpPr/>
          <p:nvPr/>
        </p:nvSpPr>
        <p:spPr>
          <a:xfrm>
            <a:off x="10862502" y="2478484"/>
            <a:ext cx="612379" cy="4406901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8" name="Shape 258"/>
          <p:cNvSpPr/>
          <p:nvPr/>
        </p:nvSpPr>
        <p:spPr>
          <a:xfrm>
            <a:off x="11521513" y="1763051"/>
            <a:ext cx="579901" cy="5139201"/>
          </a:xfrm>
          <a:prstGeom prst="rect">
            <a:avLst/>
          </a:prstGeom>
          <a:ln w="63500">
            <a:solidFill>
              <a:srgbClr val="0096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9" name="Shape 259"/>
          <p:cNvSpPr/>
          <p:nvPr/>
        </p:nvSpPr>
        <p:spPr>
          <a:xfrm>
            <a:off x="377552" y="641350"/>
            <a:ext cx="16390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alcalins</a:t>
            </a:r>
          </a:p>
        </p:txBody>
      </p:sp>
      <p:sp>
        <p:nvSpPr>
          <p:cNvPr id="260" name="Shape 260"/>
          <p:cNvSpPr/>
          <p:nvPr/>
        </p:nvSpPr>
        <p:spPr>
          <a:xfrm>
            <a:off x="1532917" y="1767416"/>
            <a:ext cx="32399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F00"/>
                </a:solidFill>
              </a:rPr>
              <a:t>alcalino-terreux</a:t>
            </a:r>
          </a:p>
        </p:txBody>
      </p:sp>
      <p:sp>
        <p:nvSpPr>
          <p:cNvPr id="261" name="Shape 261"/>
          <p:cNvSpPr/>
          <p:nvPr/>
        </p:nvSpPr>
        <p:spPr>
          <a:xfrm>
            <a:off x="9271215" y="1611775"/>
            <a:ext cx="22243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halogènes</a:t>
            </a:r>
          </a:p>
        </p:txBody>
      </p:sp>
      <p:sp>
        <p:nvSpPr>
          <p:cNvPr id="262" name="Shape 262"/>
          <p:cNvSpPr/>
          <p:nvPr/>
        </p:nvSpPr>
        <p:spPr>
          <a:xfrm>
            <a:off x="10648594" y="776816"/>
            <a:ext cx="23257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96FF"/>
                </a:solidFill>
              </a:rPr>
              <a:t>gaz nobles</a:t>
            </a:r>
          </a:p>
        </p:txBody>
      </p:sp>
      <p:sp>
        <p:nvSpPr>
          <p:cNvPr id="263" name="Shape 263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266" name="Shape 266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274" name="Group 274"/>
          <p:cNvGrpSpPr/>
          <p:nvPr/>
        </p:nvGrpSpPr>
        <p:grpSpPr>
          <a:xfrm>
            <a:off x="1866900" y="3462006"/>
            <a:ext cx="9271000" cy="4697744"/>
            <a:chOff x="0" y="0"/>
            <a:chExt cx="9271000" cy="4697743"/>
          </a:xfrm>
        </p:grpSpPr>
        <p:pic>
          <p:nvPicPr>
            <p:cNvPr id="267" name="pasted-image.png"/>
            <p:cNvPicPr/>
            <p:nvPr/>
          </p:nvPicPr>
          <p:blipFill>
            <a:blip r:embed="rId2">
              <a:extLst/>
            </a:blip>
            <a:srcRect l="0" t="28452" r="0" b="0"/>
            <a:stretch>
              <a:fillRect/>
            </a:stretch>
          </p:blipFill>
          <p:spPr>
            <a:xfrm>
              <a:off x="0" y="0"/>
              <a:ext cx="9271000" cy="46977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hape 268"/>
            <p:cNvSpPr/>
            <p:nvPr/>
          </p:nvSpPr>
          <p:spPr>
            <a:xfrm>
              <a:off x="1612401" y="3862850"/>
              <a:ext cx="406899" cy="42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3094067" y="3862850"/>
              <a:ext cx="406900" cy="42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3559734" y="4125317"/>
              <a:ext cx="406900" cy="42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066801" y="4125317"/>
              <a:ext cx="406900" cy="42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27201" y="3862850"/>
              <a:ext cx="406900" cy="42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7039534" y="3862850"/>
              <a:ext cx="406900" cy="42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75" name="Shape 275"/>
          <p:cNvSpPr/>
          <p:nvPr/>
        </p:nvSpPr>
        <p:spPr>
          <a:xfrm>
            <a:off x="4020906" y="7660216"/>
            <a:ext cx="4756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276" name="Shape 276"/>
          <p:cNvSpPr/>
          <p:nvPr/>
        </p:nvSpPr>
        <p:spPr>
          <a:xfrm>
            <a:off x="4537372" y="7660216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277" name="Shape 277"/>
          <p:cNvSpPr/>
          <p:nvPr/>
        </p:nvSpPr>
        <p:spPr>
          <a:xfrm>
            <a:off x="6027506" y="7905749"/>
            <a:ext cx="4756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278" name="Shape 278"/>
          <p:cNvSpPr/>
          <p:nvPr/>
        </p:nvSpPr>
        <p:spPr>
          <a:xfrm>
            <a:off x="6577839" y="7905749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279" name="Shape 279"/>
          <p:cNvSpPr/>
          <p:nvPr/>
        </p:nvSpPr>
        <p:spPr>
          <a:xfrm>
            <a:off x="8034105" y="7660216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280" name="Shape 280"/>
          <p:cNvSpPr/>
          <p:nvPr/>
        </p:nvSpPr>
        <p:spPr>
          <a:xfrm>
            <a:off x="8584439" y="7660216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281" name="Shape 281"/>
          <p:cNvSpPr/>
          <p:nvPr/>
        </p:nvSpPr>
        <p:spPr>
          <a:xfrm>
            <a:off x="3292178" y="7923391"/>
            <a:ext cx="230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à 10⁻¹mol.L⁻¹</a:t>
            </a:r>
          </a:p>
        </p:txBody>
      </p:sp>
      <p:sp>
        <p:nvSpPr>
          <p:cNvPr id="282" name="Shape 282"/>
          <p:cNvSpPr/>
          <p:nvPr/>
        </p:nvSpPr>
        <p:spPr>
          <a:xfrm>
            <a:off x="5891741" y="8192298"/>
            <a:ext cx="230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à 10⁻¹mol.L⁻¹</a:t>
            </a:r>
          </a:p>
        </p:txBody>
      </p:sp>
      <p:sp>
        <p:nvSpPr>
          <p:cNvPr id="283" name="Shape 283"/>
          <p:cNvSpPr/>
          <p:nvPr/>
        </p:nvSpPr>
        <p:spPr>
          <a:xfrm>
            <a:off x="9134773" y="7275398"/>
            <a:ext cx="230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à 10⁻¹mol.L⁻¹</a:t>
            </a:r>
          </a:p>
        </p:txBody>
      </p:sp>
      <p:sp>
        <p:nvSpPr>
          <p:cNvPr id="284" name="Shape 284"/>
          <p:cNvSpPr/>
          <p:nvPr/>
        </p:nvSpPr>
        <p:spPr>
          <a:xfrm>
            <a:off x="137790" y="8857729"/>
            <a:ext cx="6430020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Explication de la manipulation :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287" name="Shape 287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88" name="Shape 288"/>
          <p:cNvSpPr/>
          <p:nvPr/>
        </p:nvSpPr>
        <p:spPr>
          <a:xfrm>
            <a:off x="137790" y="8857729"/>
            <a:ext cx="6430020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Explication de la manipulation :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1866900" y="1575990"/>
            <a:ext cx="9509589" cy="6583761"/>
            <a:chOff x="0" y="0"/>
            <a:chExt cx="9509588" cy="6583760"/>
          </a:xfrm>
        </p:grpSpPr>
        <p:grpSp>
          <p:nvGrpSpPr>
            <p:cNvPr id="300" name="Group 300"/>
            <p:cNvGrpSpPr/>
            <p:nvPr/>
          </p:nvGrpSpPr>
          <p:grpSpPr>
            <a:xfrm>
              <a:off x="0" y="0"/>
              <a:ext cx="9509589" cy="6583760"/>
              <a:chOff x="0" y="0"/>
              <a:chExt cx="9509588" cy="6583759"/>
            </a:xfrm>
          </p:grpSpPr>
          <p:grpSp>
            <p:nvGrpSpPr>
              <p:cNvPr id="296" name="Group 296"/>
              <p:cNvGrpSpPr/>
              <p:nvPr/>
            </p:nvGrpSpPr>
            <p:grpSpPr>
              <a:xfrm>
                <a:off x="0" y="135335"/>
                <a:ext cx="9271000" cy="6448425"/>
                <a:chOff x="0" y="-1750681"/>
                <a:chExt cx="9271000" cy="6448424"/>
              </a:xfrm>
            </p:grpSpPr>
            <p:pic>
              <p:nvPicPr>
                <p:cNvPr id="289" name="pasted-image.png"/>
                <p:cNvPicPr/>
                <p:nvPr/>
              </p:nvPicPr>
              <p:blipFill>
                <a:blip r:embed="rId2">
                  <a:extLst/>
                </a:blip>
                <a:srcRect l="0" t="1789" r="0" b="0"/>
                <a:stretch>
                  <a:fillRect/>
                </a:stretch>
              </p:blipFill>
              <p:spPr>
                <a:xfrm>
                  <a:off x="0" y="-1750682"/>
                  <a:ext cx="9271000" cy="644842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90" name="Shape 290"/>
                <p:cNvSpPr/>
                <p:nvPr/>
              </p:nvSpPr>
              <p:spPr>
                <a:xfrm>
                  <a:off x="1612401" y="3862850"/>
                  <a:ext cx="406899" cy="42022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3094067" y="3862850"/>
                  <a:ext cx="406900" cy="42022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3559734" y="4125317"/>
                  <a:ext cx="406900" cy="42022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5066801" y="4125317"/>
                  <a:ext cx="406900" cy="42022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5727201" y="3862850"/>
                  <a:ext cx="406900" cy="42022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7039534" y="3862850"/>
                  <a:ext cx="406900" cy="42022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297" name="Shape 297"/>
              <p:cNvSpPr/>
              <p:nvPr/>
            </p:nvSpPr>
            <p:spPr>
              <a:xfrm>
                <a:off x="3466601" y="220133"/>
                <a:ext cx="406900" cy="42022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5329267" y="220133"/>
                <a:ext cx="406900" cy="42022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8292601" y="0"/>
                <a:ext cx="1216988" cy="145917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301" name="Shape 301"/>
            <p:cNvSpPr/>
            <p:nvPr/>
          </p:nvSpPr>
          <p:spPr>
            <a:xfrm>
              <a:off x="4027006" y="685800"/>
              <a:ext cx="1216988" cy="101924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303" name="Shape 303"/>
          <p:cNvSpPr/>
          <p:nvPr/>
        </p:nvSpPr>
        <p:spPr>
          <a:xfrm rot="5400000">
            <a:off x="5778500" y="2682378"/>
            <a:ext cx="1270000" cy="663510"/>
          </a:xfrm>
          <a:prstGeom prst="rightArrow">
            <a:avLst>
              <a:gd name="adj1" fmla="val 30664"/>
              <a:gd name="adj2" fmla="val 68408"/>
            </a:avLst>
          </a:prstGeom>
          <a:solidFill/>
          <a:ln w="25400">
            <a:solidFill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4" name="Shape 304"/>
          <p:cNvSpPr/>
          <p:nvPr/>
        </p:nvSpPr>
        <p:spPr>
          <a:xfrm rot="7440000">
            <a:off x="4804833" y="2707510"/>
            <a:ext cx="1270001" cy="663510"/>
          </a:xfrm>
          <a:prstGeom prst="rightArrow">
            <a:avLst>
              <a:gd name="adj1" fmla="val 30664"/>
              <a:gd name="adj2" fmla="val 68408"/>
            </a:avLst>
          </a:prstGeom>
          <a:solidFill/>
          <a:ln w="25400">
            <a:solidFill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5" name="Shape 305"/>
          <p:cNvSpPr/>
          <p:nvPr/>
        </p:nvSpPr>
        <p:spPr>
          <a:xfrm rot="3360000">
            <a:off x="6752166" y="2707510"/>
            <a:ext cx="1270001" cy="663510"/>
          </a:xfrm>
          <a:prstGeom prst="rightArrow">
            <a:avLst>
              <a:gd name="adj1" fmla="val 30664"/>
              <a:gd name="adj2" fmla="val 68408"/>
            </a:avLst>
          </a:prstGeom>
          <a:solidFill/>
          <a:ln w="25400">
            <a:solidFill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6" name="Shape 306"/>
          <p:cNvSpPr/>
          <p:nvPr/>
        </p:nvSpPr>
        <p:spPr>
          <a:xfrm>
            <a:off x="6027506" y="2080683"/>
            <a:ext cx="4756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07" name="Shape 307"/>
          <p:cNvSpPr/>
          <p:nvPr/>
        </p:nvSpPr>
        <p:spPr>
          <a:xfrm>
            <a:off x="6937213" y="2080683"/>
            <a:ext cx="4756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08" name="Shape 308"/>
          <p:cNvSpPr/>
          <p:nvPr/>
        </p:nvSpPr>
        <p:spPr>
          <a:xfrm>
            <a:off x="4020906" y="7660216"/>
            <a:ext cx="4756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09" name="Shape 309"/>
          <p:cNvSpPr/>
          <p:nvPr/>
        </p:nvSpPr>
        <p:spPr>
          <a:xfrm>
            <a:off x="4537372" y="7660216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10" name="Shape 310"/>
          <p:cNvSpPr/>
          <p:nvPr/>
        </p:nvSpPr>
        <p:spPr>
          <a:xfrm>
            <a:off x="6027506" y="7905749"/>
            <a:ext cx="47565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11" name="Shape 311"/>
          <p:cNvSpPr/>
          <p:nvPr/>
        </p:nvSpPr>
        <p:spPr>
          <a:xfrm>
            <a:off x="6577839" y="7905749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12" name="Shape 312"/>
          <p:cNvSpPr/>
          <p:nvPr/>
        </p:nvSpPr>
        <p:spPr>
          <a:xfrm>
            <a:off x="8034105" y="7660216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13" name="Shape 313"/>
          <p:cNvSpPr/>
          <p:nvPr/>
        </p:nvSpPr>
        <p:spPr>
          <a:xfrm>
            <a:off x="8584439" y="7660216"/>
            <a:ext cx="47565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(aq)</a:t>
            </a:r>
          </a:p>
        </p:txBody>
      </p:sp>
      <p:sp>
        <p:nvSpPr>
          <p:cNvPr id="314" name="Shape 314"/>
          <p:cNvSpPr/>
          <p:nvPr/>
        </p:nvSpPr>
        <p:spPr>
          <a:xfrm>
            <a:off x="3292178" y="7923391"/>
            <a:ext cx="230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à 10⁻¹mol.L⁻¹</a:t>
            </a:r>
          </a:p>
        </p:txBody>
      </p:sp>
      <p:sp>
        <p:nvSpPr>
          <p:cNvPr id="315" name="Shape 315"/>
          <p:cNvSpPr/>
          <p:nvPr/>
        </p:nvSpPr>
        <p:spPr>
          <a:xfrm>
            <a:off x="5891741" y="8192298"/>
            <a:ext cx="230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à 10⁻¹mol.L⁻¹</a:t>
            </a:r>
          </a:p>
        </p:txBody>
      </p:sp>
      <p:sp>
        <p:nvSpPr>
          <p:cNvPr id="316" name="Shape 316"/>
          <p:cNvSpPr/>
          <p:nvPr/>
        </p:nvSpPr>
        <p:spPr>
          <a:xfrm>
            <a:off x="9134773" y="7275398"/>
            <a:ext cx="230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à 10⁻¹mol.L⁻¹</a:t>
            </a:r>
          </a:p>
        </p:txBody>
      </p:sp>
      <p:sp>
        <p:nvSpPr>
          <p:cNvPr id="317" name="Shape 317"/>
          <p:cNvSpPr/>
          <p:nvPr/>
        </p:nvSpPr>
        <p:spPr>
          <a:xfrm>
            <a:off x="7491519" y="1756833"/>
            <a:ext cx="230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à 10⁻²mol.L⁻¹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79557" y="324392"/>
            <a:ext cx="1244568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I.1) Historique de la classification périodique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2502" y="1166283"/>
            <a:ext cx="6841663" cy="797661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8607594" y="9216435"/>
            <a:ext cx="43917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919191"/>
                </a:solidFill>
              </a:rPr>
              <a:t>Source</a:t>
            </a:r>
            <a:r>
              <a:rPr sz="2000">
                <a:solidFill>
                  <a:srgbClr val="919191"/>
                </a:solidFill>
              </a:rPr>
              <a:t> : culture</a:t>
            </a:r>
            <a:r>
              <a:rPr sz="2000">
                <a:solidFill>
                  <a:srgbClr val="919191"/>
                </a:solidFill>
                <a:hlinkClick r:id="rId3" invalidUrl="" action="" tgtFrame="" tooltip="" history="1" highlightClick="0" endSnd="0"/>
              </a:rPr>
              <a:t>sciences.chimie.ens.fr</a:t>
            </a:r>
          </a:p>
        </p:txBody>
      </p:sp>
      <p:sp>
        <p:nvSpPr>
          <p:cNvPr id="52" name="Shape 52"/>
          <p:cNvSpPr/>
          <p:nvPr/>
        </p:nvSpPr>
        <p:spPr>
          <a:xfrm>
            <a:off x="84848" y="7886180"/>
            <a:ext cx="4366346" cy="1178844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Evolution des éléments connus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320" name="Shape 320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980" y="3479257"/>
            <a:ext cx="9782840" cy="487802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Shape 322"/>
          <p:cNvSpPr/>
          <p:nvPr/>
        </p:nvSpPr>
        <p:spPr>
          <a:xfrm>
            <a:off x="4610989" y="7704584"/>
            <a:ext cx="35123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(s)</a:t>
            </a:r>
          </a:p>
        </p:txBody>
      </p:sp>
      <p:sp>
        <p:nvSpPr>
          <p:cNvPr id="323" name="Shape 323"/>
          <p:cNvSpPr/>
          <p:nvPr/>
        </p:nvSpPr>
        <p:spPr>
          <a:xfrm>
            <a:off x="6639439" y="7984029"/>
            <a:ext cx="35123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(s)</a:t>
            </a:r>
          </a:p>
        </p:txBody>
      </p:sp>
      <p:sp>
        <p:nvSpPr>
          <p:cNvPr id="324" name="Shape 324"/>
          <p:cNvSpPr/>
          <p:nvPr/>
        </p:nvSpPr>
        <p:spPr>
          <a:xfrm>
            <a:off x="8744089" y="7717284"/>
            <a:ext cx="35123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(s)</a:t>
            </a:r>
          </a:p>
        </p:txBody>
      </p:sp>
      <p:sp>
        <p:nvSpPr>
          <p:cNvPr id="325" name="Shape 325"/>
          <p:cNvSpPr/>
          <p:nvPr/>
        </p:nvSpPr>
        <p:spPr>
          <a:xfrm>
            <a:off x="214108" y="8836555"/>
            <a:ext cx="5896249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Résultat de la manipulation :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1492241" y="121192"/>
            <a:ext cx="10020318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II.2) Rayon atomique, rayon ionique</a:t>
            </a:r>
          </a:p>
        </p:txBody>
      </p:sp>
      <p:sp>
        <p:nvSpPr>
          <p:cNvPr id="328" name="Shape 328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29" name="Shape 329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330" name="Shape 330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2" invalidUrl="" action="" tgtFrame="" tooltip="" history="1" highlightClick="0" endSnd="0"/>
              </a:rPr>
              <a:t>periodni.com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grpSp>
          <p:nvGrpSpPr>
            <p:cNvPr id="334" name="Group 334"/>
            <p:cNvGrpSpPr/>
            <p:nvPr/>
          </p:nvGrpSpPr>
          <p:grpSpPr>
            <a:xfrm>
              <a:off x="0" y="0"/>
              <a:ext cx="12103180" cy="8058103"/>
              <a:chOff x="0" y="0"/>
              <a:chExt cx="12103179" cy="8058102"/>
            </a:xfrm>
          </p:grpSpPr>
          <p:pic>
            <p:nvPicPr>
              <p:cNvPr id="331" name="pasted-image.ti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48860"/>
                <a:ext cx="12103180" cy="8009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32" name="Shape 332"/>
              <p:cNvSpPr/>
              <p:nvPr/>
            </p:nvSpPr>
            <p:spPr>
              <a:xfrm>
                <a:off x="2265406" y="709478"/>
                <a:ext cx="4468884" cy="17617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1311965" y="0"/>
                <a:ext cx="9444345" cy="8678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335" name="Shape 335"/>
            <p:cNvSpPr/>
            <p:nvPr/>
          </p:nvSpPr>
          <p:spPr>
            <a:xfrm>
              <a:off x="274988" y="6066499"/>
              <a:ext cx="1890846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39" name="Shape 339"/>
          <p:cNvSpPr/>
          <p:nvPr/>
        </p:nvSpPr>
        <p:spPr>
          <a:xfrm>
            <a:off x="202914" y="8258166"/>
            <a:ext cx="5800060" cy="1231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Mesure de la masse volumique du cyclohexane</a:t>
            </a:r>
          </a:p>
        </p:txBody>
      </p:sp>
      <p:pic>
        <p:nvPicPr>
          <p:cNvPr id="34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727" y="2245298"/>
            <a:ext cx="5562601" cy="5562601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>
            <a:off x="10547510" y="9165635"/>
            <a:ext cx="23506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humeau.com</a:t>
            </a:r>
          </a:p>
        </p:txBody>
      </p:sp>
      <p:sp>
        <p:nvSpPr>
          <p:cNvPr id="342" name="Shape 342"/>
          <p:cNvSpPr/>
          <p:nvPr/>
        </p:nvSpPr>
        <p:spPr>
          <a:xfrm>
            <a:off x="153180" y="2245298"/>
            <a:ext cx="2020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Capillaire</a:t>
            </a:r>
          </a:p>
        </p:txBody>
      </p:sp>
      <p:sp>
        <p:nvSpPr>
          <p:cNvPr id="343" name="Shape 343"/>
          <p:cNvSpPr/>
          <p:nvPr/>
        </p:nvSpPr>
        <p:spPr>
          <a:xfrm>
            <a:off x="-131744" y="3490977"/>
            <a:ext cx="258996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Bouchon percé</a:t>
            </a:r>
          </a:p>
        </p:txBody>
      </p:sp>
      <p:sp>
        <p:nvSpPr>
          <p:cNvPr id="344" name="Shape 344"/>
          <p:cNvSpPr/>
          <p:nvPr/>
        </p:nvSpPr>
        <p:spPr>
          <a:xfrm flipV="1">
            <a:off x="2270727" y="4087877"/>
            <a:ext cx="1270001" cy="1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45" name="Shape 345"/>
          <p:cNvSpPr/>
          <p:nvPr/>
        </p:nvSpPr>
        <p:spPr>
          <a:xfrm>
            <a:off x="2270727" y="2569148"/>
            <a:ext cx="1281652" cy="592736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346" name="pasted-image.png"/>
          <p:cNvPicPr/>
          <p:nvPr/>
        </p:nvPicPr>
        <p:blipFill>
          <a:blip r:embed="rId4">
            <a:extLst/>
          </a:blip>
          <a:srcRect l="12742" t="0" r="0" b="45380"/>
          <a:stretch>
            <a:fillRect/>
          </a:stretch>
        </p:blipFill>
        <p:spPr>
          <a:xfrm>
            <a:off x="7087548" y="1787868"/>
            <a:ext cx="5562480" cy="4081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asted-image.png"/>
          <p:cNvPicPr/>
          <p:nvPr/>
        </p:nvPicPr>
        <p:blipFill>
          <a:blip r:embed="rId4">
            <a:extLst/>
          </a:blip>
          <a:srcRect l="5736" t="62236" r="5736" b="20664"/>
          <a:stretch>
            <a:fillRect/>
          </a:stretch>
        </p:blipFill>
        <p:spPr>
          <a:xfrm>
            <a:off x="7232590" y="6045961"/>
            <a:ext cx="4766972" cy="1079290"/>
          </a:xfrm>
          <a:prstGeom prst="rect">
            <a:avLst/>
          </a:prstGeom>
          <a:ln w="63500">
            <a:solidFill>
              <a:srgbClr val="941751"/>
            </a:solidFill>
          </a:ln>
        </p:spPr>
      </p:pic>
      <p:pic>
        <p:nvPicPr>
          <p:cNvPr id="348" name="pasted-image.png"/>
          <p:cNvPicPr/>
          <p:nvPr/>
        </p:nvPicPr>
        <p:blipFill>
          <a:blip r:embed="rId4">
            <a:extLst/>
          </a:blip>
          <a:srcRect l="0" t="84541" r="0" b="0"/>
          <a:stretch>
            <a:fillRect/>
          </a:stretch>
        </p:blipFill>
        <p:spPr>
          <a:xfrm>
            <a:off x="6923623" y="7503834"/>
            <a:ext cx="5384801" cy="975708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hape 349"/>
          <p:cNvSpPr/>
          <p:nvPr/>
        </p:nvSpPr>
        <p:spPr>
          <a:xfrm>
            <a:off x="6289668" y="7837374"/>
            <a:ext cx="63231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rgbClr val="00FD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0FDFF"/>
                </a:solidFill>
              </a:rPr>
              <a:t>A remplacer par notre valeur</a:t>
            </a:r>
          </a:p>
        </p:txBody>
      </p:sp>
      <p:sp>
        <p:nvSpPr>
          <p:cNvPr id="350" name="Shape 350"/>
          <p:cNvSpPr/>
          <p:nvPr/>
        </p:nvSpPr>
        <p:spPr>
          <a:xfrm>
            <a:off x="1492241" y="121192"/>
            <a:ext cx="10020318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II.2) Rayon atomique, rayon ionique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681602" y="299007"/>
            <a:ext cx="1164159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III.1) Caractère oxydant des dihalogènes</a:t>
            </a:r>
          </a:p>
        </p:txBody>
      </p:sp>
      <p:sp>
        <p:nvSpPr>
          <p:cNvPr id="353" name="Shape 353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54" name="Shape 354"/>
          <p:cNvSpPr/>
          <p:nvPr/>
        </p:nvSpPr>
        <p:spPr>
          <a:xfrm>
            <a:off x="137790" y="8857729"/>
            <a:ext cx="6430020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Explication de la manipulation :</a:t>
            </a:r>
          </a:p>
        </p:txBody>
      </p:sp>
      <p:pic>
        <p:nvPicPr>
          <p:cNvPr id="355" name="image1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7439" y="3577635"/>
            <a:ext cx="9809887" cy="413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681602" y="299007"/>
            <a:ext cx="1164159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III.1) Caractère oxydant des dihalogènes</a:t>
            </a:r>
          </a:p>
        </p:txBody>
      </p:sp>
      <p:sp>
        <p:nvSpPr>
          <p:cNvPr id="358" name="Shape 358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59" name="Shape 359"/>
          <p:cNvSpPr/>
          <p:nvPr/>
        </p:nvSpPr>
        <p:spPr>
          <a:xfrm>
            <a:off x="137790" y="8857729"/>
            <a:ext cx="6430020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Explication de la manipulation :</a:t>
            </a:r>
          </a:p>
        </p:txBody>
      </p:sp>
      <p:pic>
        <p:nvPicPr>
          <p:cNvPr id="360" name="image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7742" y="2211128"/>
            <a:ext cx="8435343" cy="5846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age13.jpg" descr="Réaction des métaux alcalins avec l'air et l'eau&#10;&#10;Vidéo originale en anglais décrivant la réaction en laboratoire des différents métaux alcalins avec l'air et l'eau. &#10;Utiliser les sous-titres français.&#10;&#10;Source : openlearn.open.ac.uk.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9306" y="2406222"/>
            <a:ext cx="8078864" cy="569297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416995" y="1441599"/>
            <a:ext cx="11415041" cy="790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914400">
              <a:defRPr sz="38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/>
            </a:pPr>
            <a:r>
              <a:rPr sz="3800" u="sng"/>
              <a:t>Caractère réducteur des alcalins</a:t>
            </a:r>
          </a:p>
        </p:txBody>
      </p:sp>
      <p:sp>
        <p:nvSpPr>
          <p:cNvPr id="364" name="Shape 364"/>
          <p:cNvSpPr/>
          <p:nvPr>
            <p:ph type="body" idx="1"/>
          </p:nvPr>
        </p:nvSpPr>
        <p:spPr>
          <a:xfrm>
            <a:off x="416995" y="3281066"/>
            <a:ext cx="2324481" cy="36087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/>
            </a:pPr>
            <a:r>
              <a:rPr sz="2600"/>
              <a:t>1/ Lithium</a:t>
            </a:r>
            <a:endParaRPr sz="2600"/>
          </a:p>
          <a:p>
            <a:pPr lvl="0" marL="0" indent="0">
              <a:spcBef>
                <a:spcPts val="1600"/>
              </a:spcBef>
              <a:buSzTx/>
              <a:buNone/>
              <a:defRPr sz="1800"/>
            </a:pPr>
            <a:r>
              <a:rPr sz="2600"/>
              <a:t>2/ Sodium</a:t>
            </a:r>
            <a:endParaRPr sz="2600"/>
          </a:p>
          <a:p>
            <a:pPr lvl="0" marL="0" indent="0">
              <a:spcBef>
                <a:spcPts val="1600"/>
              </a:spcBef>
              <a:buSzTx/>
              <a:buNone/>
              <a:defRPr sz="1800"/>
            </a:pPr>
            <a:r>
              <a:rPr sz="2600"/>
              <a:t>3/ Potassium</a:t>
            </a:r>
            <a:endParaRPr sz="2600"/>
          </a:p>
          <a:p>
            <a:pPr lvl="0" marL="0" indent="0">
              <a:spcBef>
                <a:spcPts val="1600"/>
              </a:spcBef>
              <a:buSzTx/>
              <a:buNone/>
              <a:defRPr sz="1800"/>
            </a:pPr>
            <a:r>
              <a:rPr sz="2600"/>
              <a:t>4/ Rubidium</a:t>
            </a:r>
            <a:endParaRPr sz="2600"/>
          </a:p>
          <a:p>
            <a:pPr lvl="0" marL="0" indent="0">
              <a:spcBef>
                <a:spcPts val="1600"/>
              </a:spcBef>
              <a:buSzTx/>
              <a:buNone/>
              <a:defRPr sz="1800"/>
            </a:pPr>
            <a:r>
              <a:rPr sz="2600"/>
              <a:t>5/ Cesium</a:t>
            </a:r>
          </a:p>
        </p:txBody>
      </p:sp>
      <p:sp>
        <p:nvSpPr>
          <p:cNvPr id="365" name="Shape 365"/>
          <p:cNvSpPr/>
          <p:nvPr/>
        </p:nvSpPr>
        <p:spPr>
          <a:xfrm>
            <a:off x="681602" y="299007"/>
            <a:ext cx="1164159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III.2) Caractère réducteur des alcalins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110" y="2305706"/>
            <a:ext cx="10910580" cy="569660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hape 368"/>
          <p:cNvSpPr/>
          <p:nvPr/>
        </p:nvSpPr>
        <p:spPr>
          <a:xfrm>
            <a:off x="681602" y="299007"/>
            <a:ext cx="1164159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Conclusion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body" idx="1"/>
          </p:nvPr>
        </p:nvSpPr>
        <p:spPr>
          <a:xfrm>
            <a:off x="443306" y="2603697"/>
            <a:ext cx="12118188" cy="4858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/>
            </a:pPr>
            <a:r>
              <a:rPr sz="260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 invalidUrl="" action="" tgtFrame="" tooltip="" history="1" highlightClick="0" endSnd="0"/>
              </a:rPr>
              <a:t>https://www.youtube.com/watch?v=PG-mHrquj1k&amp;t=1s</a:t>
            </a:r>
            <a:endParaRPr sz="2600"/>
          </a:p>
          <a:p>
            <a:pPr lvl="0" marL="0" indent="0">
              <a:spcBef>
                <a:spcPts val="1600"/>
              </a:spcBef>
              <a:buSzTx/>
              <a:buNone/>
              <a:defRPr sz="1800"/>
            </a:pPr>
            <a:r>
              <a:rPr sz="260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3" invalidUrl="" action="" tgtFrame="" tooltip="" history="1" highlightClick="0" endSnd="0"/>
              </a:rPr>
              <a:t>https://culturesciences.chimie.ens.fr/thematiques/histoire-de-la-chimie/la-classification-periodique-de-lavoisier-a-mendeleiev</a:t>
            </a:r>
            <a:endParaRPr sz="2600"/>
          </a:p>
          <a:p>
            <a:pPr lvl="0" marL="0" indent="0">
              <a:spcBef>
                <a:spcPts val="1600"/>
              </a:spcBef>
              <a:buSzTx/>
              <a:buNone/>
              <a:defRPr sz="1800"/>
            </a:pPr>
            <a:r>
              <a:rPr sz="2600"/>
              <a:t>Chimie PCSI, Tec et Doc.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79557" y="324392"/>
            <a:ext cx="1244568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I.1) Historique de la classification périodique</a:t>
            </a:r>
          </a:p>
        </p:txBody>
      </p:sp>
      <p:sp>
        <p:nvSpPr>
          <p:cNvPr id="55" name="Shape 5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8163" y="1173177"/>
            <a:ext cx="7374074" cy="7962823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8607594" y="9216435"/>
            <a:ext cx="43917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919191"/>
                </a:solidFill>
              </a:rPr>
              <a:t>Source</a:t>
            </a:r>
            <a:r>
              <a:rPr sz="2000">
                <a:solidFill>
                  <a:srgbClr val="919191"/>
                </a:solidFill>
              </a:rPr>
              <a:t> : culture</a:t>
            </a:r>
            <a:r>
              <a:rPr sz="2000">
                <a:solidFill>
                  <a:srgbClr val="919191"/>
                </a:solidFill>
                <a:hlinkClick r:id="rId3" invalidUrl="" action="" tgtFrame="" tooltip="" history="1" highlightClick="0" endSnd="0"/>
              </a:rPr>
              <a:t>sciences.chimie.ens.fr</a:t>
            </a:r>
          </a:p>
        </p:txBody>
      </p:sp>
      <p:sp>
        <p:nvSpPr>
          <p:cNvPr id="58" name="Shape 58"/>
          <p:cNvSpPr/>
          <p:nvPr/>
        </p:nvSpPr>
        <p:spPr>
          <a:xfrm>
            <a:off x="84848" y="7886180"/>
            <a:ext cx="4366346" cy="1178844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La vis de Chancourtois</a:t>
            </a:r>
          </a:p>
        </p:txBody>
      </p:sp>
      <p:pic>
        <p:nvPicPr>
          <p:cNvPr id="5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4620" y="1173177"/>
            <a:ext cx="2830120" cy="3234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79557" y="324392"/>
            <a:ext cx="1244568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I.1) Historique de la classification périodique</a:t>
            </a:r>
          </a:p>
        </p:txBody>
      </p:sp>
      <p:sp>
        <p:nvSpPr>
          <p:cNvPr id="62" name="Shape 62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760" y="1191683"/>
            <a:ext cx="6294218" cy="77417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50982" y="9045082"/>
            <a:ext cx="7012574" cy="546336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Classification périodique de Mendeleïev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279557" y="324392"/>
            <a:ext cx="1244568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I.1) Historique de la classification périodique</a:t>
            </a:r>
          </a:p>
        </p:txBody>
      </p:sp>
      <p:sp>
        <p:nvSpPr>
          <p:cNvPr id="67" name="Shape 67"/>
          <p:cNvSpPr/>
          <p:nvPr>
            <p:ph type="sldNum" sz="quarter" idx="4294967295"/>
          </p:nvPr>
        </p:nvSpPr>
        <p:spPr>
          <a:xfrm>
            <a:off x="12613165" y="9453502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583" y="3151716"/>
            <a:ext cx="5499101" cy="626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760" y="1191683"/>
            <a:ext cx="6294218" cy="774175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50982" y="9045082"/>
            <a:ext cx="7012574" cy="546336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Classification périodique de Mendeleïev</a:t>
            </a:r>
          </a:p>
        </p:txBody>
      </p:sp>
      <p:sp>
        <p:nvSpPr>
          <p:cNvPr id="71" name="Shape 71"/>
          <p:cNvSpPr/>
          <p:nvPr/>
        </p:nvSpPr>
        <p:spPr>
          <a:xfrm>
            <a:off x="7739662" y="1849061"/>
            <a:ext cx="4772943" cy="546337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Prédictions de Mendeleïev</a:t>
            </a:r>
          </a:p>
        </p:txBody>
      </p:sp>
      <p:sp>
        <p:nvSpPr>
          <p:cNvPr id="72" name="Shape 72"/>
          <p:cNvSpPr/>
          <p:nvPr/>
        </p:nvSpPr>
        <p:spPr>
          <a:xfrm>
            <a:off x="8150394" y="9390002"/>
            <a:ext cx="43917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919191"/>
                </a:solidFill>
              </a:rPr>
              <a:t>Source</a:t>
            </a:r>
            <a:r>
              <a:rPr sz="2000">
                <a:solidFill>
                  <a:srgbClr val="919191"/>
                </a:solidFill>
              </a:rPr>
              <a:t> : culture</a:t>
            </a:r>
            <a:r>
              <a:rPr sz="2000">
                <a:solidFill>
                  <a:srgbClr val="919191"/>
                </a:solidFill>
                <a:hlinkClick r:id="rId4" invalidUrl="" action="" tgtFrame="" tooltip="" history="1" highlightClick="0" endSnd="0"/>
              </a:rPr>
              <a:t>sciences.chimie.ens.fr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79557" y="324392"/>
            <a:ext cx="12445686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I.1) Historique de la classification périodique</a:t>
            </a:r>
          </a:p>
        </p:txBody>
      </p:sp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6" name="Shape 76"/>
          <p:cNvSpPr/>
          <p:nvPr/>
        </p:nvSpPr>
        <p:spPr>
          <a:xfrm>
            <a:off x="50982" y="9045082"/>
            <a:ext cx="7012574" cy="546336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Classification périodique de Mendeleïev</a:t>
            </a:r>
          </a:p>
        </p:txBody>
      </p:sp>
      <p:sp>
        <p:nvSpPr>
          <p:cNvPr id="77" name="Shape 77"/>
          <p:cNvSpPr/>
          <p:nvPr/>
        </p:nvSpPr>
        <p:spPr>
          <a:xfrm>
            <a:off x="8607594" y="9216435"/>
            <a:ext cx="43917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919191"/>
                </a:solidFill>
              </a:rPr>
              <a:t>Source</a:t>
            </a:r>
            <a:r>
              <a:rPr sz="2000">
                <a:solidFill>
                  <a:srgbClr val="919191"/>
                </a:solidFill>
              </a:rPr>
              <a:t> : culture</a:t>
            </a:r>
            <a:r>
              <a:rPr sz="2000">
                <a:solidFill>
                  <a:srgbClr val="919191"/>
                </a:solidFill>
                <a:hlinkClick r:id="rId2" invalidUrl="" action="" tgtFrame="" tooltip="" history="1" highlightClick="0" endSnd="0"/>
              </a:rPr>
              <a:t>sciences.chimie.ens.fr</a:t>
            </a:r>
          </a:p>
        </p:txBody>
      </p:sp>
      <p:pic>
        <p:nvPicPr>
          <p:cNvPr id="78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148" y="1991256"/>
            <a:ext cx="11024504" cy="577108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11057466" y="2048933"/>
            <a:ext cx="646048" cy="4592903"/>
          </a:xfrm>
          <a:prstGeom prst="rect">
            <a:avLst/>
          </a:prstGeom>
          <a:ln w="25400">
            <a:solidFill>
              <a:srgbClr val="C82506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3" name="Shape 83"/>
          <p:cNvSpPr/>
          <p:nvPr/>
        </p:nvSpPr>
        <p:spPr>
          <a:xfrm>
            <a:off x="559176" y="8520148"/>
            <a:ext cx="3982103" cy="546337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Règle de Klechkowski</a:t>
            </a:r>
          </a:p>
        </p:txBody>
      </p:sp>
      <p:pic>
        <p:nvPicPr>
          <p:cNvPr id="8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49" y="2149226"/>
            <a:ext cx="4914358" cy="6230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8" name="Shape 88"/>
          <p:cNvSpPr/>
          <p:nvPr/>
        </p:nvSpPr>
        <p:spPr>
          <a:xfrm>
            <a:off x="855133" y="2504082"/>
            <a:ext cx="1277806" cy="4419403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9" name="Shape 89"/>
          <p:cNvSpPr/>
          <p:nvPr/>
        </p:nvSpPr>
        <p:spPr>
          <a:xfrm>
            <a:off x="859366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93" name="Group 93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pic>
          <p:nvPicPr>
            <p:cNvPr id="90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8860"/>
              <a:ext cx="12103180" cy="8009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" name="Shape 91"/>
            <p:cNvSpPr/>
            <p:nvPr/>
          </p:nvSpPr>
          <p:spPr>
            <a:xfrm>
              <a:off x="2265406" y="709478"/>
              <a:ext cx="4468884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311965" y="0"/>
              <a:ext cx="9444345" cy="8678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94" name="Shape 94"/>
          <p:cNvSpPr/>
          <p:nvPr/>
        </p:nvSpPr>
        <p:spPr>
          <a:xfrm>
            <a:off x="11468100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1589405" y="1115483"/>
            <a:ext cx="1359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Bloc s</a:t>
            </a:r>
          </a:p>
        </p:txBody>
      </p:sp>
      <p:sp>
        <p:nvSpPr>
          <p:cNvPr id="96" name="Shape 96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97" name="Shape 97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  <p:sp>
        <p:nvSpPr>
          <p:cNvPr id="98" name="Shape 98"/>
          <p:cNvSpPr/>
          <p:nvPr/>
        </p:nvSpPr>
        <p:spPr>
          <a:xfrm>
            <a:off x="725798" y="7155591"/>
            <a:ext cx="1890846" cy="1761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3379117" y="256658"/>
            <a:ext cx="6246565" cy="7620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900"/>
            </a:lvl1pPr>
          </a:lstStyle>
          <a:p>
            <a:pPr lvl="0">
              <a:defRPr sz="1800"/>
            </a:pPr>
            <a:r>
              <a:rPr sz="4900"/>
              <a:t>I.2) Structure actuelle</a:t>
            </a:r>
          </a:p>
        </p:txBody>
      </p:sp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12596231" y="92841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2" name="Shape 102"/>
          <p:cNvSpPr/>
          <p:nvPr/>
        </p:nvSpPr>
        <p:spPr>
          <a:xfrm>
            <a:off x="855133" y="2504082"/>
            <a:ext cx="1277806" cy="4419403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3" name="Shape 103"/>
          <p:cNvSpPr/>
          <p:nvPr/>
        </p:nvSpPr>
        <p:spPr>
          <a:xfrm>
            <a:off x="859366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07" name="Group 107"/>
          <p:cNvGrpSpPr/>
          <p:nvPr/>
        </p:nvGrpSpPr>
        <p:grpSpPr>
          <a:xfrm>
            <a:off x="450810" y="1089091"/>
            <a:ext cx="12103180" cy="8058103"/>
            <a:chOff x="0" y="0"/>
            <a:chExt cx="12103179" cy="8058102"/>
          </a:xfrm>
        </p:grpSpPr>
        <p:pic>
          <p:nvPicPr>
            <p:cNvPr id="104" name="pasted-image.tif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8860"/>
              <a:ext cx="12103180" cy="8009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" name="Shape 105"/>
            <p:cNvSpPr/>
            <p:nvPr/>
          </p:nvSpPr>
          <p:spPr>
            <a:xfrm>
              <a:off x="2265406" y="709478"/>
              <a:ext cx="4468884" cy="17617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311965" y="0"/>
              <a:ext cx="9444345" cy="8678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08" name="Shape 108"/>
          <p:cNvSpPr/>
          <p:nvPr/>
        </p:nvSpPr>
        <p:spPr>
          <a:xfrm>
            <a:off x="11468100" y="1749821"/>
            <a:ext cx="660996" cy="749301"/>
          </a:xfrm>
          <a:prstGeom prst="rect">
            <a:avLst/>
          </a:prstGeom>
          <a:solidFill>
            <a:srgbClr val="FF26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9" name="Shape 109"/>
          <p:cNvSpPr/>
          <p:nvPr/>
        </p:nvSpPr>
        <p:spPr>
          <a:xfrm>
            <a:off x="1589405" y="1115483"/>
            <a:ext cx="1359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Bloc s</a:t>
            </a:r>
          </a:p>
        </p:txBody>
      </p:sp>
      <p:sp>
        <p:nvSpPr>
          <p:cNvPr id="110" name="Shape 110"/>
          <p:cNvSpPr/>
          <p:nvPr/>
        </p:nvSpPr>
        <p:spPr>
          <a:xfrm>
            <a:off x="8382000" y="2504082"/>
            <a:ext cx="3726921" cy="4419403"/>
          </a:xfrm>
          <a:prstGeom prst="rect">
            <a:avLst/>
          </a:prstGeom>
          <a:solidFill>
            <a:srgbClr val="008F00">
              <a:alpha val="5508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1" name="Shape 111"/>
          <p:cNvSpPr/>
          <p:nvPr/>
        </p:nvSpPr>
        <p:spPr>
          <a:xfrm>
            <a:off x="9230435" y="1623483"/>
            <a:ext cx="13849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F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F8F00"/>
                </a:solidFill>
              </a:rPr>
              <a:t>Bloc p</a:t>
            </a:r>
          </a:p>
        </p:txBody>
      </p:sp>
      <p:sp>
        <p:nvSpPr>
          <p:cNvPr id="112" name="Shape 112"/>
          <p:cNvSpPr/>
          <p:nvPr/>
        </p:nvSpPr>
        <p:spPr>
          <a:xfrm>
            <a:off x="3083793" y="9043996"/>
            <a:ext cx="6837214" cy="632744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Tableau périodique des éléments</a:t>
            </a:r>
          </a:p>
        </p:txBody>
      </p:sp>
      <p:sp>
        <p:nvSpPr>
          <p:cNvPr id="113" name="Shape 113"/>
          <p:cNvSpPr/>
          <p:nvPr/>
        </p:nvSpPr>
        <p:spPr>
          <a:xfrm>
            <a:off x="9969308" y="9220668"/>
            <a:ext cx="25849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000" u="sng">
                <a:solidFill>
                  <a:srgbClr val="A9A9A9"/>
                </a:solidFill>
              </a:rPr>
              <a:t>Source </a:t>
            </a:r>
            <a:r>
              <a:rPr sz="2000">
                <a:solidFill>
                  <a:srgbClr val="A9A9A9"/>
                </a:solidFill>
              </a:rPr>
              <a:t>: </a:t>
            </a:r>
            <a:r>
              <a:rPr sz="2000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periodni.com</a:t>
            </a:r>
          </a:p>
        </p:txBody>
      </p:sp>
      <p:sp>
        <p:nvSpPr>
          <p:cNvPr id="114" name="Shape 114"/>
          <p:cNvSpPr/>
          <p:nvPr/>
        </p:nvSpPr>
        <p:spPr>
          <a:xfrm>
            <a:off x="725798" y="7155591"/>
            <a:ext cx="1890846" cy="1761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