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2192000" cy="6858000"/>
  <p:notesSz cx="6858000" cy="9144000"/>
  <p:defaultTextStyle>
    <a:lvl1pPr>
      <a:defRPr>
        <a:latin typeface="+mn-lt"/>
        <a:ea typeface="+mn-ea"/>
        <a:cs typeface="+mn-cs"/>
        <a:sym typeface="Helvetica"/>
      </a:defRPr>
    </a:lvl1pPr>
    <a:lvl2pPr>
      <a:defRPr>
        <a:latin typeface="+mn-lt"/>
        <a:ea typeface="+mn-ea"/>
        <a:cs typeface="+mn-cs"/>
        <a:sym typeface="Helvetica"/>
      </a:defRPr>
    </a:lvl2pPr>
    <a:lvl3pPr>
      <a:defRPr>
        <a:latin typeface="+mn-lt"/>
        <a:ea typeface="+mn-ea"/>
        <a:cs typeface="+mn-cs"/>
        <a:sym typeface="Helvetica"/>
      </a:defRPr>
    </a:lvl3pPr>
    <a:lvl4pPr>
      <a:defRPr>
        <a:latin typeface="+mn-lt"/>
        <a:ea typeface="+mn-ea"/>
        <a:cs typeface="+mn-cs"/>
        <a:sym typeface="Helvetica"/>
      </a:defRPr>
    </a:lvl4pPr>
    <a:lvl5pPr>
      <a:defRPr>
        <a:latin typeface="+mn-lt"/>
        <a:ea typeface="+mn-ea"/>
        <a:cs typeface="+mn-cs"/>
        <a:sym typeface="Helvetica"/>
      </a:defRPr>
    </a:lvl5pPr>
    <a:lvl6pPr>
      <a:defRPr>
        <a:latin typeface="+mn-lt"/>
        <a:ea typeface="+mn-ea"/>
        <a:cs typeface="+mn-cs"/>
        <a:sym typeface="Helvetica"/>
      </a:defRPr>
    </a:lvl6pPr>
    <a:lvl7pPr>
      <a:defRPr>
        <a:latin typeface="+mn-lt"/>
        <a:ea typeface="+mn-ea"/>
        <a:cs typeface="+mn-cs"/>
        <a:sym typeface="Helvetica"/>
      </a:defRPr>
    </a:lvl7pPr>
    <a:lvl8pPr>
      <a:defRPr>
        <a:latin typeface="+mn-lt"/>
        <a:ea typeface="+mn-ea"/>
        <a:cs typeface="+mn-cs"/>
        <a:sym typeface="Helvetica"/>
      </a:defRPr>
    </a:lvl8pPr>
    <a:lvl9pPr>
      <a:defRPr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1" name="Shape 5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524000" y="0"/>
            <a:ext cx="9144000" cy="35099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 sz="1800"/>
            </a:pPr>
            <a:r>
              <a:rPr sz="6000"/>
              <a:t>Texte du titre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524000" y="3602037"/>
            <a:ext cx="9144000" cy="32559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685800" indent="-228600" algn="ctr">
              <a:buFontTx/>
              <a:defRPr sz="2400"/>
            </a:lvl2pPr>
            <a:lvl3pPr marL="1188719" indent="-274319" algn="ctr">
              <a:buFontTx/>
              <a:defRPr sz="2400"/>
            </a:lvl3pPr>
            <a:lvl4pPr marL="1676400" indent="-304800" algn="ctr">
              <a:buFontTx/>
              <a:defRPr sz="2400"/>
            </a:lvl4pPr>
            <a:lvl5pPr marL="2133600" indent="-304800" algn="ctr">
              <a:buFontTx/>
              <a:defRPr sz="2400"/>
            </a:lvl5pPr>
          </a:lstStyle>
          <a:p>
            <a:pPr lvl="0">
              <a:defRPr sz="1800"/>
            </a:pPr>
            <a:r>
              <a:rPr sz="2400"/>
              <a:t>Texte niveau 1</a:t>
            </a:r>
            <a:endParaRPr sz="2400"/>
          </a:p>
          <a:p>
            <a:pPr lvl="1">
              <a:defRPr sz="1800"/>
            </a:pPr>
            <a:r>
              <a:rPr sz="2400"/>
              <a:t>Texte niveau 2</a:t>
            </a:r>
            <a:endParaRPr sz="2400"/>
          </a:p>
          <a:p>
            <a:pPr lvl="2">
              <a:defRPr sz="1800"/>
            </a:pPr>
            <a:r>
              <a:rPr sz="2400"/>
              <a:t>Texte niveau 3</a:t>
            </a:r>
            <a:endParaRPr sz="2400"/>
          </a:p>
          <a:p>
            <a:pPr lvl="3">
              <a:defRPr sz="1800"/>
            </a:pPr>
            <a:r>
              <a:rPr sz="2400"/>
              <a:t>Texte niveau 4</a:t>
            </a:r>
            <a:endParaRPr sz="2400"/>
          </a:p>
          <a:p>
            <a:pPr lvl="4">
              <a:defRPr sz="1800"/>
            </a:pPr>
            <a:r>
              <a:rPr sz="2400"/>
              <a:t>Texte niveau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Texte du titre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Texte niveau 1</a:t>
            </a:r>
            <a:endParaRPr sz="2800"/>
          </a:p>
          <a:p>
            <a:pPr lvl="1">
              <a:defRPr sz="1800"/>
            </a:pPr>
            <a:r>
              <a:rPr sz="2800"/>
              <a:t>Texte niveau 2</a:t>
            </a:r>
            <a:endParaRPr sz="2800"/>
          </a:p>
          <a:p>
            <a:pPr lvl="2">
              <a:defRPr sz="1800"/>
            </a:pPr>
            <a:r>
              <a:rPr sz="2800"/>
              <a:t>Texte niveau 3</a:t>
            </a:r>
            <a:endParaRPr sz="2800"/>
          </a:p>
          <a:p>
            <a:pPr lvl="3">
              <a:defRPr sz="1800"/>
            </a:pPr>
            <a:r>
              <a:rPr sz="2800"/>
              <a:t>Texte niveau 4</a:t>
            </a:r>
            <a:endParaRPr sz="2800"/>
          </a:p>
          <a:p>
            <a:pPr lvl="4">
              <a:defRPr sz="1800"/>
            </a:pPr>
            <a:r>
              <a:rPr sz="2800"/>
              <a:t>Texte niveau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8724900" y="0"/>
            <a:ext cx="2628900" cy="654208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Texte du titre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Texte niveau 1</a:t>
            </a:r>
            <a:endParaRPr sz="2800"/>
          </a:p>
          <a:p>
            <a:pPr lvl="1">
              <a:defRPr sz="1800"/>
            </a:pPr>
            <a:r>
              <a:rPr sz="2800"/>
              <a:t>Texte niveau 2</a:t>
            </a:r>
            <a:endParaRPr sz="2800"/>
          </a:p>
          <a:p>
            <a:pPr lvl="2">
              <a:defRPr sz="1800"/>
            </a:pPr>
            <a:r>
              <a:rPr sz="2800"/>
              <a:t>Texte niveau 3</a:t>
            </a:r>
            <a:endParaRPr sz="2800"/>
          </a:p>
          <a:p>
            <a:pPr lvl="3">
              <a:defRPr sz="1800"/>
            </a:pPr>
            <a:r>
              <a:rPr sz="2800"/>
              <a:t>Texte niveau 4</a:t>
            </a:r>
            <a:endParaRPr sz="2800"/>
          </a:p>
          <a:p>
            <a:pPr lvl="4">
              <a:defRPr sz="1800"/>
            </a:pPr>
            <a:r>
              <a:rPr sz="2800"/>
              <a:t>Texte niveau 5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838200" y="0"/>
            <a:ext cx="10515600" cy="2055813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Texte du titre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xfrm>
            <a:off x="8610600" y="6450011"/>
            <a:ext cx="2743200" cy="17780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Texte du titre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Texte niveau 1</a:t>
            </a:r>
            <a:endParaRPr sz="2800"/>
          </a:p>
          <a:p>
            <a:pPr lvl="1">
              <a:defRPr sz="1800"/>
            </a:pPr>
            <a:r>
              <a:rPr sz="2800"/>
              <a:t>Texte niveau 2</a:t>
            </a:r>
            <a:endParaRPr sz="2800"/>
          </a:p>
          <a:p>
            <a:pPr lvl="2">
              <a:defRPr sz="1800"/>
            </a:pPr>
            <a:r>
              <a:rPr sz="2800"/>
              <a:t>Texte niveau 3</a:t>
            </a:r>
            <a:endParaRPr sz="2800"/>
          </a:p>
          <a:p>
            <a:pPr lvl="3">
              <a:defRPr sz="1800"/>
            </a:pPr>
            <a:r>
              <a:rPr sz="2800"/>
              <a:t>Texte niveau 4</a:t>
            </a:r>
            <a:endParaRPr sz="2800"/>
          </a:p>
          <a:p>
            <a:pPr lvl="4">
              <a:defRPr sz="1800"/>
            </a:pPr>
            <a:r>
              <a:rPr sz="2800"/>
              <a:t>Texte niveau 5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831850" y="0"/>
            <a:ext cx="10515600" cy="45624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Texte du titre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831850" y="4589462"/>
            <a:ext cx="10515600" cy="226853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685800" indent="-228600">
              <a:buFontTx/>
              <a:defRPr sz="2400">
                <a:solidFill>
                  <a:srgbClr val="888888"/>
                </a:solidFill>
              </a:defRPr>
            </a:lvl2pPr>
            <a:lvl3pPr marL="1188719" indent="-274319">
              <a:buFontTx/>
              <a:defRPr sz="2400">
                <a:solidFill>
                  <a:srgbClr val="888888"/>
                </a:solidFill>
              </a:defRPr>
            </a:lvl3pPr>
            <a:lvl4pPr marL="1676400" indent="-304800">
              <a:buFontTx/>
              <a:defRPr sz="2400">
                <a:solidFill>
                  <a:srgbClr val="888888"/>
                </a:solidFill>
              </a:defRPr>
            </a:lvl4pPr>
            <a:lvl5pPr marL="2133600" indent="-304800">
              <a:buFontTx/>
              <a:defRPr sz="24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Texte niveau 1</a:t>
            </a:r>
            <a:endParaRPr sz="24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Texte niveau 2</a:t>
            </a:r>
            <a:endParaRPr sz="24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Texte niveau 3</a:t>
            </a:r>
            <a:endParaRPr sz="24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Texte niveau 4</a:t>
            </a:r>
            <a:endParaRPr sz="24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88888"/>
                </a:solidFill>
              </a:rPr>
              <a:t>Texte niveau 5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Texte du titre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Texte niveau 1</a:t>
            </a:r>
            <a:endParaRPr sz="2800"/>
          </a:p>
          <a:p>
            <a:pPr lvl="1">
              <a:defRPr sz="1800"/>
            </a:pPr>
            <a:r>
              <a:rPr sz="2800"/>
              <a:t>Texte niveau 2</a:t>
            </a:r>
            <a:endParaRPr sz="2800"/>
          </a:p>
          <a:p>
            <a:pPr lvl="2">
              <a:defRPr sz="1800"/>
            </a:pPr>
            <a:r>
              <a:rPr sz="2800"/>
              <a:t>Texte niveau 3</a:t>
            </a:r>
            <a:endParaRPr sz="2800"/>
          </a:p>
          <a:p>
            <a:pPr lvl="3">
              <a:defRPr sz="1800"/>
            </a:pPr>
            <a:r>
              <a:rPr sz="2800"/>
              <a:t>Texte niveau 4</a:t>
            </a:r>
            <a:endParaRPr sz="2800"/>
          </a:p>
          <a:p>
            <a:pPr lvl="4">
              <a:defRPr sz="1800"/>
            </a:pPr>
            <a:r>
              <a:rPr sz="2800"/>
              <a:t>Texte niveau 5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Texte du titre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685800" indent="-228600">
              <a:buFontTx/>
              <a:defRPr b="1" sz="2400"/>
            </a:lvl2pPr>
            <a:lvl3pPr marL="1188719" indent="-274319">
              <a:buFontTx/>
              <a:defRPr b="1" sz="2400"/>
            </a:lvl3pPr>
            <a:lvl4pPr marL="1676400" indent="-304800">
              <a:buFontTx/>
              <a:defRPr b="1" sz="2400"/>
            </a:lvl4pPr>
            <a:lvl5pPr marL="2133600" indent="-304800">
              <a:buFontTx/>
              <a:defRPr b="1" sz="2400"/>
            </a:lvl5pPr>
          </a:lstStyle>
          <a:p>
            <a:pPr lvl="0">
              <a:defRPr b="0" sz="1800"/>
            </a:pPr>
            <a:r>
              <a:rPr b="1" sz="2400"/>
              <a:t>Texte niveau 1</a:t>
            </a:r>
            <a:endParaRPr b="1" sz="2400"/>
          </a:p>
          <a:p>
            <a:pPr lvl="1">
              <a:defRPr b="0" sz="1800"/>
            </a:pPr>
            <a:r>
              <a:rPr b="1" sz="2400"/>
              <a:t>Texte niveau 2</a:t>
            </a:r>
            <a:endParaRPr b="1" sz="2400"/>
          </a:p>
          <a:p>
            <a:pPr lvl="2">
              <a:defRPr b="0" sz="1800"/>
            </a:pPr>
            <a:r>
              <a:rPr b="1" sz="2400"/>
              <a:t>Texte niveau 3</a:t>
            </a:r>
            <a:endParaRPr b="1" sz="2400"/>
          </a:p>
          <a:p>
            <a:pPr lvl="3">
              <a:defRPr b="0" sz="1800"/>
            </a:pPr>
            <a:r>
              <a:rPr b="1" sz="2400"/>
              <a:t>Texte niveau 4</a:t>
            </a:r>
            <a:endParaRPr b="1" sz="2400"/>
          </a:p>
          <a:p>
            <a:pPr lvl="4">
              <a:defRPr b="0" sz="1800"/>
            </a:pPr>
            <a:r>
              <a:rPr b="1" sz="2400"/>
              <a:t>Texte niveau 5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838200" y="0"/>
            <a:ext cx="10515600" cy="205581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Texte du titre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839787" y="0"/>
            <a:ext cx="3932240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Texte du titre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5183187" y="987425"/>
            <a:ext cx="6172202" cy="58705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839787" y="0"/>
            <a:ext cx="3932240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Texte du titre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839787" y="2057400"/>
            <a:ext cx="3932240" cy="48006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609600" indent="-152400">
              <a:buFontTx/>
              <a:defRPr sz="1600"/>
            </a:lvl2pPr>
            <a:lvl3pPr marL="1097279" indent="-182879">
              <a:buFontTx/>
              <a:defRPr sz="1600"/>
            </a:lvl3pPr>
            <a:lvl4pPr marL="1574800" indent="-203200">
              <a:buFontTx/>
              <a:defRPr sz="1600"/>
            </a:lvl4pPr>
            <a:lvl5pPr marL="2032000" indent="-203200">
              <a:buFontTx/>
              <a:defRPr sz="1600"/>
            </a:lvl5pPr>
          </a:lstStyle>
          <a:p>
            <a:pPr lvl="0">
              <a:defRPr sz="1800"/>
            </a:pPr>
            <a:r>
              <a:rPr sz="1600"/>
              <a:t>Texte niveau 1</a:t>
            </a:r>
            <a:endParaRPr sz="1600"/>
          </a:p>
          <a:p>
            <a:pPr lvl="1">
              <a:defRPr sz="1800"/>
            </a:pPr>
            <a:r>
              <a:rPr sz="1600"/>
              <a:t>Texte niveau 2</a:t>
            </a:r>
            <a:endParaRPr sz="1600"/>
          </a:p>
          <a:p>
            <a:pPr lvl="2">
              <a:defRPr sz="1800"/>
            </a:pPr>
            <a:r>
              <a:rPr sz="1600"/>
              <a:t>Texte niveau 3</a:t>
            </a:r>
            <a:endParaRPr sz="1600"/>
          </a:p>
          <a:p>
            <a:pPr lvl="3">
              <a:defRPr sz="1800"/>
            </a:pPr>
            <a:r>
              <a:rPr sz="1600"/>
              <a:t>Texte niveau 4</a:t>
            </a:r>
            <a:endParaRPr sz="1600"/>
          </a:p>
          <a:p>
            <a:pPr lvl="4">
              <a:defRPr sz="1800"/>
            </a:pPr>
            <a:r>
              <a:rPr sz="1600"/>
              <a:t>Texte niveau 5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38200" y="230186"/>
            <a:ext cx="10515600" cy="159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Texte du titre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/>
            </a:pPr>
            <a:r>
              <a:rPr sz="2800"/>
              <a:t>Texte niveau 1</a:t>
            </a:r>
            <a:endParaRPr sz="2800"/>
          </a:p>
          <a:p>
            <a:pPr lvl="1">
              <a:defRPr sz="1800"/>
            </a:pPr>
            <a:r>
              <a:rPr sz="2800"/>
              <a:t>Texte niveau 2</a:t>
            </a:r>
            <a:endParaRPr sz="2800"/>
          </a:p>
          <a:p>
            <a:pPr lvl="2">
              <a:defRPr sz="1800"/>
            </a:pPr>
            <a:r>
              <a:rPr sz="2800"/>
              <a:t>Texte niveau 3</a:t>
            </a:r>
            <a:endParaRPr sz="2800"/>
          </a:p>
          <a:p>
            <a:pPr lvl="3">
              <a:defRPr sz="1800"/>
            </a:pPr>
            <a:r>
              <a:rPr sz="2800"/>
              <a:t>Texte niveau 4</a:t>
            </a:r>
            <a:endParaRPr sz="2800"/>
          </a:p>
          <a:p>
            <a:pPr lvl="4">
              <a:defRPr sz="1800"/>
            </a:pPr>
            <a:r>
              <a:rPr sz="2800"/>
              <a:t>Texte niveau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610600" y="6404291"/>
            <a:ext cx="2743200" cy="2692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spd="med" advClick="1"/>
  <p:txStyles>
    <p:titleStyle>
      <a:lvl1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1pPr>
      <a:lvl2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2pPr>
      <a:lvl3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3pPr>
      <a:lvl4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4pPr>
      <a:lvl5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5pPr>
      <a:lvl6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6pPr>
      <a:lvl7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7pPr>
      <a:lvl8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8pPr>
      <a:lvl9pPr>
        <a:lnSpc>
          <a:spcPct val="90000"/>
        </a:lnSpc>
        <a:defRPr sz="4400"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indent="-228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1pPr>
      <a:lvl2pPr marL="723900" indent="-2667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2pPr>
      <a:lvl3pPr marL="1234438" indent="-320038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3pPr>
      <a:lvl4pPr marL="17272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4pPr>
      <a:lvl5pPr marL="21844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5pPr>
      <a:lvl6pPr marL="26416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6pPr>
      <a:lvl7pPr marL="30988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7pPr>
      <a:lvl8pPr marL="35560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8pPr>
      <a:lvl9pPr marL="40132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Relationship Id="rId3" Type="http://schemas.openxmlformats.org/officeDocument/2006/relationships/image" Target="../media/image7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.tif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Relationship Id="rId3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xfrm>
            <a:off x="1573920" y="456574"/>
            <a:ext cx="9144001" cy="1128963"/>
          </a:xfrm>
          <a:prstGeom prst="rect">
            <a:avLst/>
          </a:prstGeom>
        </p:spPr>
        <p:txBody>
          <a:bodyPr/>
          <a:lstStyle>
            <a:lvl1pPr defTabSz="859536">
              <a:defRPr sz="3600"/>
            </a:lvl1pPr>
          </a:lstStyle>
          <a:p>
            <a:pPr lvl="0">
              <a:defRPr sz="1800"/>
            </a:pPr>
            <a:r>
              <a:rPr sz="3600"/>
              <a:t>LC09 : Synthèse chimique : aspects macroscopiques, mécanisme réactionnel</a:t>
            </a:r>
          </a:p>
        </p:txBody>
      </p:sp>
      <p:sp>
        <p:nvSpPr>
          <p:cNvPr id="54" name="Shape 54"/>
          <p:cNvSpPr/>
          <p:nvPr/>
        </p:nvSpPr>
        <p:spPr>
          <a:xfrm>
            <a:off x="395415" y="2122308"/>
            <a:ext cx="11192241" cy="4168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defTabSz="877822">
              <a:lnSpc>
                <a:spcPct val="90000"/>
              </a:lnSpc>
              <a:spcBef>
                <a:spcPts val="900"/>
              </a:spcBef>
            </a:pPr>
            <a:r>
              <a:rPr b="1" sz="3000">
                <a:latin typeface="Calibri"/>
                <a:ea typeface="Calibri"/>
                <a:cs typeface="Calibri"/>
                <a:sym typeface="Calibri"/>
              </a:rPr>
              <a:t>Prérequis :  						           Niveau:  </a:t>
            </a:r>
            <a:r>
              <a:rPr sz="2600">
                <a:latin typeface="Calibri"/>
                <a:ea typeface="Calibri"/>
                <a:cs typeface="Calibri"/>
                <a:sym typeface="Calibri"/>
              </a:rPr>
              <a:t>Lycée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lvl="0" defTabSz="877822">
              <a:lnSpc>
                <a:spcPct val="90000"/>
              </a:lnSpc>
              <a:spcBef>
                <a:spcPts val="900"/>
              </a:spcBef>
            </a:pP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lvl="0" marL="420624" indent="-420624" defTabSz="877822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</a:pPr>
            <a:r>
              <a:rPr sz="2300">
                <a:latin typeface="Calibri"/>
                <a:ea typeface="Calibri"/>
                <a:cs typeface="Calibri"/>
                <a:sym typeface="Calibri"/>
              </a:rPr>
              <a:t>Réactions acido-basiques et d’oxydoréduction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lvl="0" marL="420624" indent="-420624" defTabSz="877822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</a:pPr>
            <a:r>
              <a:rPr sz="2300">
                <a:latin typeface="Calibri"/>
                <a:ea typeface="Calibri"/>
                <a:cs typeface="Calibri"/>
                <a:sym typeface="Calibri"/>
              </a:rPr>
              <a:t>Techniques de séparation, purification, contrôle de pureté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lvl="0" marL="420624" indent="-420624" defTabSz="877822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</a:pPr>
            <a:r>
              <a:rPr sz="2300">
                <a:latin typeface="Calibri"/>
                <a:ea typeface="Calibri"/>
                <a:cs typeface="Calibri"/>
                <a:sym typeface="Calibri"/>
              </a:rPr>
              <a:t>Groupes caractéristiques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lvl="0" marL="420624" indent="-420624" defTabSz="877822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</a:pPr>
            <a:r>
              <a:rPr sz="2300">
                <a:latin typeface="Calibri"/>
                <a:ea typeface="Calibri"/>
                <a:cs typeface="Calibri"/>
                <a:sym typeface="Calibri"/>
              </a:rPr>
              <a:t>Electronégativité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lvl="0" marL="329184" indent="-329184" defTabSz="877822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</a:pP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1954920" y="362463"/>
            <a:ext cx="8382003" cy="1223072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6" name="Shape 5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2257822" y="5519432"/>
            <a:ext cx="7676354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2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2500"/>
              <a:t>Spectre infrarouge du brut réactionnel</a:t>
            </a:r>
          </a:p>
        </p:txBody>
      </p:sp>
      <p:pic>
        <p:nvPicPr>
          <p:cNvPr id="120" name="image1.tif" descr="Image"/>
          <p:cNvPicPr/>
          <p:nvPr/>
        </p:nvPicPr>
        <p:blipFill>
          <a:blip r:embed="rId2">
            <a:extLst/>
          </a:blip>
          <a:srcRect l="0" t="0" r="38149" b="0"/>
          <a:stretch>
            <a:fillRect/>
          </a:stretch>
        </p:blipFill>
        <p:spPr>
          <a:xfrm>
            <a:off x="7336063" y="1788286"/>
            <a:ext cx="3431211" cy="3005841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/>
          <p:nvPr/>
        </p:nvSpPr>
        <p:spPr>
          <a:xfrm>
            <a:off x="7336063" y="4330165"/>
            <a:ext cx="3332944" cy="392113"/>
          </a:xfrm>
          <a:prstGeom prst="rect">
            <a:avLst/>
          </a:prstGeom>
          <a:ln w="57150">
            <a:solidFill>
              <a:srgbClr val="00B050"/>
            </a:solidFill>
            <a:prstDash val="dash"/>
            <a:miter/>
          </a:ln>
        </p:spPr>
        <p:txBody>
          <a:bodyPr lIns="0" tIns="0" rIns="0" bIns="0" anchor="ctr"/>
          <a:lstStyle/>
          <a:p>
            <a:pPr lvl="0" algn="ctr">
              <a:def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2" name="Shape 122"/>
          <p:cNvSpPr/>
          <p:nvPr/>
        </p:nvSpPr>
        <p:spPr>
          <a:xfrm>
            <a:off x="7336063" y="3284537"/>
            <a:ext cx="3332944" cy="653520"/>
          </a:xfrm>
          <a:prstGeom prst="rect">
            <a:avLst/>
          </a:prstGeom>
          <a:ln w="57150">
            <a:solidFill>
              <a:srgbClr val="FF0000"/>
            </a:solidFill>
            <a:prstDash val="dash"/>
            <a:miter/>
          </a:ln>
        </p:spPr>
        <p:txBody>
          <a:bodyPr lIns="0" tIns="0" rIns="0" bIns="0" anchor="ctr"/>
          <a:lstStyle/>
          <a:p>
            <a:pPr lvl="0" algn="ctr">
              <a:def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3" name="Shape 123"/>
          <p:cNvSpPr/>
          <p:nvPr/>
        </p:nvSpPr>
        <p:spPr>
          <a:xfrm>
            <a:off x="7319847" y="2899094"/>
            <a:ext cx="3332942" cy="392113"/>
          </a:xfrm>
          <a:prstGeom prst="rect">
            <a:avLst/>
          </a:prstGeom>
          <a:ln w="57150">
            <a:solidFill>
              <a:srgbClr val="00B0F0"/>
            </a:solidFill>
            <a:prstDash val="dash"/>
            <a:miter/>
          </a:ln>
        </p:spPr>
        <p:txBody>
          <a:bodyPr lIns="0" tIns="0" rIns="0" bIns="0" anchor="ctr"/>
          <a:lstStyle/>
          <a:p>
            <a:pPr lvl="0" algn="ctr">
              <a:def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24" name="image6.png"/>
          <p:cNvPicPr/>
          <p:nvPr/>
        </p:nvPicPr>
        <p:blipFill>
          <a:blip r:embed="rId3">
            <a:extLst/>
          </a:blip>
          <a:srcRect l="3278" t="22599" r="4687" b="16047"/>
          <a:stretch>
            <a:fillRect/>
          </a:stretch>
        </p:blipFill>
        <p:spPr>
          <a:xfrm>
            <a:off x="0" y="1770272"/>
            <a:ext cx="7340367" cy="352432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7" name="Group 127"/>
          <p:cNvGrpSpPr/>
          <p:nvPr/>
        </p:nvGrpSpPr>
        <p:grpSpPr>
          <a:xfrm>
            <a:off x="1424698" y="2153278"/>
            <a:ext cx="2140544" cy="1032267"/>
            <a:chOff x="-27" y="-13"/>
            <a:chExt cx="2140542" cy="1032265"/>
          </a:xfrm>
        </p:grpSpPr>
        <p:sp>
          <p:nvSpPr>
            <p:cNvPr id="125" name="Shape 125"/>
            <p:cNvSpPr/>
            <p:nvPr/>
          </p:nvSpPr>
          <p:spPr>
            <a:xfrm>
              <a:off x="-28" y="-14"/>
              <a:ext cx="2140544" cy="1032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8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12700" cap="flat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6" name="Shape 126"/>
            <p:cNvSpPr/>
            <p:nvPr/>
          </p:nvSpPr>
          <p:spPr>
            <a:xfrm>
              <a:off x="313483" y="382795"/>
              <a:ext cx="1513630" cy="266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cv</a:t>
              </a:r>
            </a:p>
          </p:txBody>
        </p:sp>
      </p:grpSp>
      <p:sp>
        <p:nvSpPr>
          <p:cNvPr id="128" name="Shape 128"/>
          <p:cNvSpPr/>
          <p:nvPr/>
        </p:nvSpPr>
        <p:spPr>
          <a:xfrm>
            <a:off x="1573920" y="3076248"/>
            <a:ext cx="662445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5B9BD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B9BD5"/>
                </a:solidFill>
              </a:rPr>
              <a:t>O-H</a:t>
            </a:r>
          </a:p>
        </p:txBody>
      </p:sp>
      <p:sp>
        <p:nvSpPr>
          <p:cNvPr id="129" name="Shape 129"/>
          <p:cNvSpPr/>
          <p:nvPr/>
        </p:nvSpPr>
        <p:spPr>
          <a:xfrm>
            <a:off x="2259032" y="2342881"/>
            <a:ext cx="494942" cy="981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8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12700">
            <a:solidFill>
              <a:srgbClr val="FF000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0" name="Shape 130"/>
          <p:cNvSpPr/>
          <p:nvPr/>
        </p:nvSpPr>
        <p:spPr>
          <a:xfrm>
            <a:off x="2551040" y="3225750"/>
            <a:ext cx="662445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0000"/>
                </a:solidFill>
              </a:rPr>
              <a:t>C-H</a:t>
            </a:r>
          </a:p>
        </p:txBody>
      </p:sp>
      <p:sp>
        <p:nvSpPr>
          <p:cNvPr id="131" name="Shape 131"/>
          <p:cNvSpPr/>
          <p:nvPr/>
        </p:nvSpPr>
        <p:spPr>
          <a:xfrm>
            <a:off x="4789435" y="2218132"/>
            <a:ext cx="494942" cy="25758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8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12700">
            <a:solidFill>
              <a:srgbClr val="00B05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2" name="Shape 132"/>
          <p:cNvSpPr/>
          <p:nvPr/>
        </p:nvSpPr>
        <p:spPr>
          <a:xfrm>
            <a:off x="4089003" y="3925473"/>
            <a:ext cx="662445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B050"/>
                </a:solidFill>
              </a:rPr>
              <a:t>C=O</a:t>
            </a:r>
          </a:p>
        </p:txBody>
      </p:sp>
      <p:sp>
        <p:nvSpPr>
          <p:cNvPr id="133" name="Shape 13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sp>
        <p:nvSpPr>
          <p:cNvPr id="134" name="Shape 134"/>
          <p:cNvSpPr/>
          <p:nvPr/>
        </p:nvSpPr>
        <p:spPr>
          <a:xfrm>
            <a:off x="1954920" y="295080"/>
            <a:ext cx="8382004" cy="1068383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5" name="Shape 135"/>
          <p:cNvSpPr/>
          <p:nvPr/>
        </p:nvSpPr>
        <p:spPr>
          <a:xfrm>
            <a:off x="1573921" y="246065"/>
            <a:ext cx="9144001" cy="1337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90000"/>
              </a:lnSpc>
              <a:defRPr sz="4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>
              <a:defRPr sz="1800"/>
            </a:pPr>
            <a:r>
              <a:rPr sz="4000"/>
              <a:t> I.2) Caractérisation macroscopique d’une réaction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996778" y="2265120"/>
            <a:ext cx="10313773" cy="2916483"/>
          </a:xfrm>
          <a:prstGeom prst="rect">
            <a:avLst/>
          </a:prstGeom>
          <a:ln w="19050">
            <a:solidFill>
              <a:srgbClr val="5B9BD5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8" name="Shape 138"/>
          <p:cNvSpPr/>
          <p:nvPr/>
        </p:nvSpPr>
        <p:spPr>
          <a:xfrm>
            <a:off x="10336923" y="4094205"/>
            <a:ext cx="733169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8080"/>
                </a:solidFill>
              </a:rPr>
              <a:t>Eau</a:t>
            </a:r>
          </a:p>
        </p:txBody>
      </p:sp>
      <p:pic>
        <p:nvPicPr>
          <p:cNvPr id="139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9510" y="2218244"/>
            <a:ext cx="9982189" cy="4213589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sp>
        <p:nvSpPr>
          <p:cNvPr id="141" name="Shape 141"/>
          <p:cNvSpPr/>
          <p:nvPr/>
        </p:nvSpPr>
        <p:spPr>
          <a:xfrm>
            <a:off x="1954920" y="295080"/>
            <a:ext cx="8382004" cy="1068383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2" name="Shape 142"/>
          <p:cNvSpPr/>
          <p:nvPr/>
        </p:nvSpPr>
        <p:spPr>
          <a:xfrm>
            <a:off x="1573921" y="246065"/>
            <a:ext cx="9144001" cy="1337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90000"/>
              </a:lnSpc>
              <a:defRPr sz="4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>
              <a:defRPr sz="1800"/>
            </a:pPr>
            <a:r>
              <a:rPr sz="4000"/>
              <a:t> I.2) Caractérisation macroscopique d’une réaction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2054" y="2486194"/>
            <a:ext cx="2447441" cy="3675457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hape 145"/>
          <p:cNvSpPr/>
          <p:nvPr/>
        </p:nvSpPr>
        <p:spPr>
          <a:xfrm flipH="1">
            <a:off x="3480235" y="2326677"/>
            <a:ext cx="506959" cy="429599"/>
          </a:xfrm>
          <a:prstGeom prst="line">
            <a:avLst/>
          </a:prstGeom>
          <a:ln w="28575"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46" name="Shape 146"/>
          <p:cNvSpPr/>
          <p:nvPr/>
        </p:nvSpPr>
        <p:spPr>
          <a:xfrm>
            <a:off x="3987193" y="1861548"/>
            <a:ext cx="2425126" cy="89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Solution d’hydrogénocarbonate de sodium saturé</a:t>
            </a:r>
          </a:p>
        </p:txBody>
      </p:sp>
      <p:sp>
        <p:nvSpPr>
          <p:cNvPr id="147" name="Shape 147"/>
          <p:cNvSpPr/>
          <p:nvPr/>
        </p:nvSpPr>
        <p:spPr>
          <a:xfrm flipH="1" flipV="1">
            <a:off x="2868016" y="4243290"/>
            <a:ext cx="1224438" cy="480040"/>
          </a:xfrm>
          <a:prstGeom prst="line">
            <a:avLst/>
          </a:prstGeom>
          <a:ln w="28575"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48" name="Shape 148"/>
          <p:cNvSpPr/>
          <p:nvPr/>
        </p:nvSpPr>
        <p:spPr>
          <a:xfrm>
            <a:off x="4165194" y="4442485"/>
            <a:ext cx="1745835" cy="1158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Mélange ester de poire + acide éthanoïque</a:t>
            </a:r>
          </a:p>
        </p:txBody>
      </p:sp>
      <p:graphicFrame>
        <p:nvGraphicFramePr>
          <p:cNvPr id="149" name="Table 149"/>
          <p:cNvGraphicFramePr/>
          <p:nvPr/>
        </p:nvGraphicFramePr>
        <p:xfrm>
          <a:off x="7541859" y="3367097"/>
          <a:ext cx="3668013" cy="125403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61484"/>
                <a:gridCol w="1306527"/>
              </a:tblGrid>
              <a:tr h="336561"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41494" marR="41494" marT="41494" marB="41494" anchor="t" anchorCtr="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"/>
                        </a:rPr>
                        <a:t>eau</a:t>
                      </a:r>
                    </a:p>
                  </a:txBody>
                  <a:tcPr marL="41494" marR="41494" marT="41494" marB="41494" anchor="t" anchorCtr="0" horzOverflow="overflow"/>
                </a:tc>
              </a:tr>
              <a:tr h="336561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i="1" sz="1600">
                          <a:sym typeface="Helvetica"/>
                        </a:rPr>
                        <a:t>Ester</a:t>
                      </a:r>
                    </a:p>
                  </a:txBody>
                  <a:tcPr marL="41494" marR="41494" marT="41494" marB="41494" anchor="t" anchorCtr="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i="1" sz="1600">
                          <a:sym typeface="Helvetica"/>
                        </a:rPr>
                        <a:t>Peu soluble</a:t>
                      </a:r>
                    </a:p>
                  </a:txBody>
                  <a:tcPr marL="41494" marR="41494" marT="41494" marB="41494" anchor="t" anchorCtr="0" horzOverflow="overflow"/>
                </a:tc>
              </a:tr>
              <a:tr h="580913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i="1" sz="1600">
                          <a:sym typeface="Helvetica"/>
                        </a:rPr>
                        <a:t>Ions éthanoate,</a:t>
                      </a:r>
                      <a:endParaRPr sz="1600">
                        <a:sym typeface="Helvetica"/>
                      </a:endParaRPr>
                    </a:p>
                    <a:p>
                      <a:pPr lvl="0" algn="ctr">
                        <a:defRPr b="0" i="0" sz="1800"/>
                      </a:pPr>
                      <a:r>
                        <a:rPr b="1" i="1" sz="1600">
                          <a:sym typeface="Helvetica"/>
                        </a:rPr>
                        <a:t>Hydrogénocarbonate</a:t>
                      </a:r>
                    </a:p>
                  </a:txBody>
                  <a:tcPr marL="41494" marR="41494" marT="41494" marB="41494" anchor="t" anchorCtr="0" horzOverflow="overflow"/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i="1" sz="1600">
                          <a:sym typeface="Helvetica"/>
                        </a:rPr>
                        <a:t>Soluble</a:t>
                      </a:r>
                    </a:p>
                  </a:txBody>
                  <a:tcPr marL="41494" marR="41494" marT="41494" marB="41494" anchor="t" anchorCtr="0" horzOverflow="overflow"/>
                </a:tc>
              </a:tr>
            </a:tbl>
          </a:graphicData>
        </a:graphic>
      </p:graphicFrame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sp>
        <p:nvSpPr>
          <p:cNvPr id="151" name="Shape 151"/>
          <p:cNvSpPr/>
          <p:nvPr/>
        </p:nvSpPr>
        <p:spPr>
          <a:xfrm>
            <a:off x="1954920" y="295080"/>
            <a:ext cx="8382004" cy="1068383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2" name="Shape 152"/>
          <p:cNvSpPr/>
          <p:nvPr/>
        </p:nvSpPr>
        <p:spPr>
          <a:xfrm>
            <a:off x="1573921" y="246065"/>
            <a:ext cx="9144001" cy="1337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90000"/>
              </a:lnSpc>
              <a:defRPr sz="4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>
              <a:defRPr sz="1800"/>
            </a:pPr>
            <a:r>
              <a:rPr sz="4000"/>
              <a:t> I.2) Caractérisation macroscopique d’une réaction</a:t>
            </a:r>
          </a:p>
        </p:txBody>
      </p:sp>
      <p:sp>
        <p:nvSpPr>
          <p:cNvPr id="153" name="Shape 153"/>
          <p:cNvSpPr/>
          <p:nvPr/>
        </p:nvSpPr>
        <p:spPr>
          <a:xfrm>
            <a:off x="64205" y="6233090"/>
            <a:ext cx="4865671" cy="586739"/>
          </a:xfrm>
          <a:prstGeom prst="rect">
            <a:avLst/>
          </a:prstGeom>
          <a:ln w="38100">
            <a:solidFill>
              <a:srgbClr val="91919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Lavage du brut réactionnel :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2361557" y="5503688"/>
            <a:ext cx="7676354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2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2500"/>
              <a:t>Spectre infrarouge de l’ester de poire isolé</a:t>
            </a:r>
          </a:p>
        </p:txBody>
      </p:sp>
      <p:pic>
        <p:nvPicPr>
          <p:cNvPr id="156" name="image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9680" y="1642266"/>
            <a:ext cx="5532505" cy="38614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image1.tif" descr="Image"/>
          <p:cNvPicPr/>
          <p:nvPr/>
        </p:nvPicPr>
        <p:blipFill>
          <a:blip r:embed="rId3">
            <a:extLst/>
          </a:blip>
          <a:srcRect l="0" t="0" r="38149" b="0"/>
          <a:stretch>
            <a:fillRect/>
          </a:stretch>
        </p:blipFill>
        <p:spPr>
          <a:xfrm>
            <a:off x="7202182" y="1838405"/>
            <a:ext cx="3431211" cy="3005841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Shape 158"/>
          <p:cNvSpPr/>
          <p:nvPr/>
        </p:nvSpPr>
        <p:spPr>
          <a:xfrm>
            <a:off x="7267536" y="4387124"/>
            <a:ext cx="3332944" cy="392113"/>
          </a:xfrm>
          <a:prstGeom prst="rect">
            <a:avLst/>
          </a:prstGeom>
          <a:ln w="57150">
            <a:solidFill>
              <a:srgbClr val="00B050"/>
            </a:solidFill>
            <a:prstDash val="dash"/>
            <a:miter/>
          </a:ln>
        </p:spPr>
        <p:txBody>
          <a:bodyPr lIns="0" tIns="0" rIns="0" bIns="0" anchor="ctr"/>
          <a:lstStyle/>
          <a:p>
            <a:pPr lvl="0" algn="ctr">
              <a:def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9" name="Shape 159"/>
          <p:cNvSpPr/>
          <p:nvPr/>
        </p:nvSpPr>
        <p:spPr>
          <a:xfrm>
            <a:off x="7267536" y="3341496"/>
            <a:ext cx="3332944" cy="653519"/>
          </a:xfrm>
          <a:prstGeom prst="rect">
            <a:avLst/>
          </a:prstGeom>
          <a:ln w="57150">
            <a:solidFill>
              <a:srgbClr val="FF0000"/>
            </a:solidFill>
            <a:prstDash val="dash"/>
            <a:miter/>
          </a:ln>
        </p:spPr>
        <p:txBody>
          <a:bodyPr lIns="0" tIns="0" rIns="0" bIns="0" anchor="ctr"/>
          <a:lstStyle/>
          <a:p>
            <a:pPr lvl="0" algn="ctr">
              <a:def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0" name="Shape 160"/>
          <p:cNvSpPr/>
          <p:nvPr/>
        </p:nvSpPr>
        <p:spPr>
          <a:xfrm>
            <a:off x="7617438" y="4499509"/>
            <a:ext cx="1590597" cy="154949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1" name="Shape 16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sp>
        <p:nvSpPr>
          <p:cNvPr id="162" name="Shape 162"/>
          <p:cNvSpPr/>
          <p:nvPr/>
        </p:nvSpPr>
        <p:spPr>
          <a:xfrm>
            <a:off x="1954920" y="295080"/>
            <a:ext cx="8382004" cy="1068383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3" name="Shape 163"/>
          <p:cNvSpPr/>
          <p:nvPr/>
        </p:nvSpPr>
        <p:spPr>
          <a:xfrm>
            <a:off x="1573921" y="246065"/>
            <a:ext cx="9144001" cy="1337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90000"/>
              </a:lnSpc>
              <a:defRPr sz="4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>
              <a:defRPr sz="1800"/>
            </a:pPr>
            <a:r>
              <a:rPr sz="4000"/>
              <a:t> I.2) Caractérisation macroscopique d’une réaction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image9.png"/>
          <p:cNvPicPr/>
          <p:nvPr/>
        </p:nvPicPr>
        <p:blipFill>
          <a:blip r:embed="rId2">
            <a:extLst/>
          </a:blip>
          <a:srcRect l="2200" t="4166" r="2267" b="2096"/>
          <a:stretch>
            <a:fillRect/>
          </a:stretch>
        </p:blipFill>
        <p:spPr>
          <a:xfrm>
            <a:off x="1669995" y="1747482"/>
            <a:ext cx="4459952" cy="2995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1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34312" y="1747482"/>
            <a:ext cx="4287693" cy="300302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>
            <a:off x="2603607" y="5177768"/>
            <a:ext cx="7261413" cy="104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marL="423599" indent="-423599">
              <a:buClr>
                <a:srgbClr val="44546A"/>
              </a:buClr>
              <a:buSzPct val="100000"/>
              <a:buFont typeface="Arial"/>
              <a:buChar char="•"/>
            </a:pPr>
            <a:r>
              <a:rPr b="1" sz="21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Cas a. : </a:t>
            </a:r>
            <a:r>
              <a:rPr sz="2100">
                <a:latin typeface="Calibri"/>
                <a:ea typeface="Calibri"/>
                <a:cs typeface="Calibri"/>
                <a:sym typeface="Calibri"/>
              </a:rPr>
              <a:t>Choc </a:t>
            </a:r>
            <a:r>
              <a:rPr sz="2100" u="sng">
                <a:latin typeface="Calibri"/>
                <a:ea typeface="Calibri"/>
                <a:cs typeface="Calibri"/>
                <a:sym typeface="Calibri"/>
              </a:rPr>
              <a:t>efficace</a:t>
            </a:r>
            <a:r>
              <a:rPr sz="21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10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sz="2100">
                <a:latin typeface="Calibri"/>
                <a:ea typeface="Calibri"/>
                <a:cs typeface="Calibri"/>
                <a:sym typeface="Calibri"/>
              </a:rPr>
              <a:t>Formation d’une nouvelle molécule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lvl="0" marL="423599" indent="-423599">
              <a:buClr>
                <a:srgbClr val="44546A"/>
              </a:buClr>
              <a:buSzPct val="100000"/>
              <a:buFont typeface="Arial"/>
              <a:buChar char="•"/>
            </a:pPr>
            <a:r>
              <a:rPr b="1" sz="2100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Cas b. : </a:t>
            </a:r>
            <a:r>
              <a:rPr sz="2100">
                <a:latin typeface="Calibri"/>
                <a:ea typeface="Calibri"/>
                <a:cs typeface="Calibri"/>
                <a:sym typeface="Calibri"/>
              </a:rPr>
              <a:t>Choc </a:t>
            </a:r>
            <a:r>
              <a:rPr sz="2100" u="sng">
                <a:latin typeface="Calibri"/>
                <a:ea typeface="Calibri"/>
                <a:cs typeface="Calibri"/>
                <a:sym typeface="Calibri"/>
              </a:rPr>
              <a:t>inefficace</a:t>
            </a:r>
          </a:p>
        </p:txBody>
      </p:sp>
      <p:sp>
        <p:nvSpPr>
          <p:cNvPr id="168" name="Shape 168"/>
          <p:cNvSpPr/>
          <p:nvPr/>
        </p:nvSpPr>
        <p:spPr>
          <a:xfrm>
            <a:off x="1378003" y="295082"/>
            <a:ext cx="9144001" cy="1337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90000"/>
              </a:lnSpc>
              <a:defRPr sz="4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>
              <a:defRPr sz="1800"/>
            </a:pPr>
            <a:r>
              <a:rPr sz="4000"/>
              <a:t>II.1) Acte élémentaire</a:t>
            </a:r>
          </a:p>
        </p:txBody>
      </p:sp>
      <p:sp>
        <p:nvSpPr>
          <p:cNvPr id="169" name="Shape 169"/>
          <p:cNvSpPr/>
          <p:nvPr/>
        </p:nvSpPr>
        <p:spPr>
          <a:xfrm>
            <a:off x="1938944" y="183289"/>
            <a:ext cx="8382001" cy="821730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0" name="Shape 17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1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0157" y="1399863"/>
            <a:ext cx="9151687" cy="4058276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Shape 173"/>
          <p:cNvSpPr/>
          <p:nvPr/>
        </p:nvSpPr>
        <p:spPr>
          <a:xfrm>
            <a:off x="1938944" y="183289"/>
            <a:ext cx="8382001" cy="821730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4" name="Shape 174"/>
          <p:cNvSpPr/>
          <p:nvPr/>
        </p:nvSpPr>
        <p:spPr>
          <a:xfrm>
            <a:off x="1378003" y="295082"/>
            <a:ext cx="9144001" cy="1337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90000"/>
              </a:lnSpc>
              <a:defRPr sz="4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>
              <a:defRPr sz="1800"/>
            </a:pPr>
            <a:r>
              <a:rPr sz="4000"/>
              <a:t>II.2) Déplacement d’électrons</a:t>
            </a:r>
          </a:p>
        </p:txBody>
      </p:sp>
      <p:sp>
        <p:nvSpPr>
          <p:cNvPr id="175" name="Shape 17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1938944" y="183289"/>
            <a:ext cx="8382001" cy="821730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8" name="Shape 178"/>
          <p:cNvSpPr/>
          <p:nvPr/>
        </p:nvSpPr>
        <p:spPr>
          <a:xfrm>
            <a:off x="1378003" y="295082"/>
            <a:ext cx="9144001" cy="1337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90000"/>
              </a:lnSpc>
              <a:defRPr sz="4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>
              <a:defRPr sz="1800"/>
            </a:pPr>
            <a:r>
              <a:rPr sz="4000"/>
              <a:t>II.3) Mécanisme réactionnel</a:t>
            </a:r>
          </a:p>
        </p:txBody>
      </p:sp>
      <p:pic>
        <p:nvPicPr>
          <p:cNvPr id="179" name="image12.png"/>
          <p:cNvPicPr/>
          <p:nvPr/>
        </p:nvPicPr>
        <p:blipFill>
          <a:blip r:embed="rId2">
            <a:extLst/>
          </a:blip>
          <a:srcRect l="38042" t="20121" r="0" b="49236"/>
          <a:stretch>
            <a:fillRect/>
          </a:stretch>
        </p:blipFill>
        <p:spPr>
          <a:xfrm>
            <a:off x="709612" y="1359103"/>
            <a:ext cx="7553855" cy="2088903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hape 18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pic>
        <p:nvPicPr>
          <p:cNvPr id="181" name="image12.png"/>
          <p:cNvPicPr/>
          <p:nvPr/>
        </p:nvPicPr>
        <p:blipFill>
          <a:blip r:embed="rId2">
            <a:extLst/>
          </a:blip>
          <a:srcRect l="0" t="46387" r="65093" b="31774"/>
          <a:stretch>
            <a:fillRect/>
          </a:stretch>
        </p:blipFill>
        <p:spPr>
          <a:xfrm>
            <a:off x="75108" y="5710633"/>
            <a:ext cx="3080721" cy="1077660"/>
          </a:xfrm>
          <a:prstGeom prst="rect">
            <a:avLst/>
          </a:prstGeom>
          <a:ln w="19050">
            <a:solidFill>
              <a:srgbClr val="919191"/>
            </a:solidFill>
            <a:miter/>
          </a:ln>
        </p:spPr>
      </p:pic>
      <p:pic>
        <p:nvPicPr>
          <p:cNvPr id="182" name="image12.png"/>
          <p:cNvPicPr/>
          <p:nvPr/>
        </p:nvPicPr>
        <p:blipFill>
          <a:blip r:embed="rId2">
            <a:extLst/>
          </a:blip>
          <a:srcRect l="36929" t="47484" r="50805" b="25283"/>
          <a:stretch>
            <a:fillRect/>
          </a:stretch>
        </p:blipFill>
        <p:spPr>
          <a:xfrm>
            <a:off x="6991680" y="1277082"/>
            <a:ext cx="1495294" cy="185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image12.png"/>
          <p:cNvPicPr/>
          <p:nvPr/>
        </p:nvPicPr>
        <p:blipFill>
          <a:blip r:embed="rId2">
            <a:extLst/>
          </a:blip>
          <a:srcRect l="51311" t="50111" r="23421" b="25257"/>
          <a:stretch>
            <a:fillRect/>
          </a:stretch>
        </p:blipFill>
        <p:spPr>
          <a:xfrm>
            <a:off x="8352035" y="1365784"/>
            <a:ext cx="3080545" cy="1679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image12.png"/>
          <p:cNvPicPr/>
          <p:nvPr/>
        </p:nvPicPr>
        <p:blipFill>
          <a:blip r:embed="rId2">
            <a:extLst/>
          </a:blip>
          <a:srcRect l="76522" t="50111" r="11114" b="25257"/>
          <a:stretch>
            <a:fillRect/>
          </a:stretch>
        </p:blipFill>
        <p:spPr>
          <a:xfrm rot="5400000">
            <a:off x="9956667" y="3020123"/>
            <a:ext cx="1507332" cy="16790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image12.png"/>
          <p:cNvPicPr/>
          <p:nvPr/>
        </p:nvPicPr>
        <p:blipFill>
          <a:blip r:embed="rId2">
            <a:extLst/>
          </a:blip>
          <a:srcRect l="75800" t="75460" r="0" b="2631"/>
          <a:stretch>
            <a:fillRect/>
          </a:stretch>
        </p:blipFill>
        <p:spPr>
          <a:xfrm>
            <a:off x="5338419" y="4694031"/>
            <a:ext cx="2950436" cy="14934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image12.png"/>
          <p:cNvPicPr/>
          <p:nvPr/>
        </p:nvPicPr>
        <p:blipFill>
          <a:blip r:embed="rId2">
            <a:extLst/>
          </a:blip>
          <a:srcRect l="38042" t="75460" r="38042" b="2631"/>
          <a:stretch>
            <a:fillRect/>
          </a:stretch>
        </p:blipFill>
        <p:spPr>
          <a:xfrm>
            <a:off x="9252355" y="4674348"/>
            <a:ext cx="2915709" cy="14934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image12.png"/>
          <p:cNvPicPr/>
          <p:nvPr/>
        </p:nvPicPr>
        <p:blipFill>
          <a:blip r:embed="rId2">
            <a:extLst/>
          </a:blip>
          <a:srcRect l="64055" t="75460" r="23619" b="2631"/>
          <a:stretch>
            <a:fillRect/>
          </a:stretch>
        </p:blipFill>
        <p:spPr>
          <a:xfrm>
            <a:off x="7749170" y="4674348"/>
            <a:ext cx="1502727" cy="14934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90" name="Shape 190"/>
          <p:cNvSpPr/>
          <p:nvPr/>
        </p:nvSpPr>
        <p:spPr>
          <a:xfrm>
            <a:off x="-125507" y="0"/>
            <a:ext cx="12317508" cy="7037293"/>
          </a:xfrm>
          <a:prstGeom prst="rect">
            <a:avLst/>
          </a:prstGeom>
          <a:solidFill/>
          <a:ln w="12700">
            <a:solidFill/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1" name="Shape 191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xfrm>
            <a:off x="1366344" y="490891"/>
            <a:ext cx="9144001" cy="830744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 lvl="0">
              <a:defRPr sz="1800"/>
            </a:pPr>
            <a:r>
              <a:rPr sz="4400"/>
              <a:t>III-3) Bilan de puissance</a:t>
            </a:r>
          </a:p>
        </p:txBody>
      </p:sp>
      <p:sp>
        <p:nvSpPr>
          <p:cNvPr id="194" name="Shape 194"/>
          <p:cNvSpPr/>
          <p:nvPr/>
        </p:nvSpPr>
        <p:spPr>
          <a:xfrm>
            <a:off x="1954920" y="449061"/>
            <a:ext cx="8382004" cy="914402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5" name="Shape 195"/>
          <p:cNvSpPr/>
          <p:nvPr/>
        </p:nvSpPr>
        <p:spPr>
          <a:xfrm>
            <a:off x="688733" y="1827952"/>
            <a:ext cx="7779764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L’équation mécanique est multipliée par v et l’équation électrique par i :</a:t>
            </a:r>
          </a:p>
        </p:txBody>
      </p:sp>
      <p:pic>
        <p:nvPicPr>
          <p:cNvPr id="196" name="image1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733" y="2173370"/>
            <a:ext cx="6843447" cy="1286734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hape 197"/>
          <p:cNvSpPr/>
          <p:nvPr/>
        </p:nvSpPr>
        <p:spPr>
          <a:xfrm>
            <a:off x="324519" y="1753174"/>
            <a:ext cx="7501426" cy="1697166"/>
          </a:xfrm>
          <a:prstGeom prst="rect">
            <a:avLst/>
          </a:prstGeom>
          <a:ln w="19050">
            <a:solidFill>
              <a:srgbClr val="5B9BD5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8" name="Shape 19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xfrm>
            <a:off x="1366344" y="490891"/>
            <a:ext cx="9144001" cy="830744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 lvl="0">
              <a:defRPr sz="1800"/>
            </a:pPr>
            <a:r>
              <a:rPr sz="4400"/>
              <a:t>III-3) Bilan de puissance</a:t>
            </a:r>
          </a:p>
        </p:txBody>
      </p:sp>
      <p:sp>
        <p:nvSpPr>
          <p:cNvPr id="201" name="Shape 201"/>
          <p:cNvSpPr/>
          <p:nvPr/>
        </p:nvSpPr>
        <p:spPr>
          <a:xfrm>
            <a:off x="1954920" y="449061"/>
            <a:ext cx="8382004" cy="914402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2" name="Shape 202"/>
          <p:cNvSpPr/>
          <p:nvPr/>
        </p:nvSpPr>
        <p:spPr>
          <a:xfrm>
            <a:off x="324518" y="3673785"/>
            <a:ext cx="3600202" cy="2462064"/>
          </a:xfrm>
          <a:prstGeom prst="rect">
            <a:avLst/>
          </a:prstGeom>
          <a:ln w="19050">
            <a:solidFill>
              <a:srgbClr val="5B9BD5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3" name="Shape 203"/>
          <p:cNvSpPr/>
          <p:nvPr/>
        </p:nvSpPr>
        <p:spPr>
          <a:xfrm>
            <a:off x="688733" y="1827952"/>
            <a:ext cx="7779764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L’équation mécanique est multipliée par v et l’équation électrique par i :</a:t>
            </a:r>
          </a:p>
        </p:txBody>
      </p:sp>
      <p:pic>
        <p:nvPicPr>
          <p:cNvPr id="204" name="image1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733" y="2173370"/>
            <a:ext cx="6843447" cy="1286734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hape 205"/>
          <p:cNvSpPr/>
          <p:nvPr/>
        </p:nvSpPr>
        <p:spPr>
          <a:xfrm>
            <a:off x="505417" y="3757557"/>
            <a:ext cx="7779764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En combinant les deux équations :</a:t>
            </a:r>
          </a:p>
        </p:txBody>
      </p:sp>
      <p:pic>
        <p:nvPicPr>
          <p:cNvPr id="206" name="image1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2413" y="4176529"/>
            <a:ext cx="2639880" cy="711008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Shape 207"/>
          <p:cNvSpPr/>
          <p:nvPr/>
        </p:nvSpPr>
        <p:spPr>
          <a:xfrm>
            <a:off x="505416" y="4904816"/>
            <a:ext cx="7779764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Finalement :</a:t>
            </a:r>
          </a:p>
        </p:txBody>
      </p:sp>
      <p:pic>
        <p:nvPicPr>
          <p:cNvPr id="208" name="image15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2413" y="5355480"/>
            <a:ext cx="2433934" cy="619966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Shape 209"/>
          <p:cNvSpPr/>
          <p:nvPr/>
        </p:nvSpPr>
        <p:spPr>
          <a:xfrm>
            <a:off x="324519" y="1753174"/>
            <a:ext cx="7501426" cy="1697166"/>
          </a:xfrm>
          <a:prstGeom prst="rect">
            <a:avLst/>
          </a:prstGeom>
          <a:ln w="19050">
            <a:solidFill>
              <a:srgbClr val="5B9BD5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0" name="Shape 21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0" name="Shape 60"/>
          <p:cNvSpPr/>
          <p:nvPr/>
        </p:nvSpPr>
        <p:spPr>
          <a:xfrm>
            <a:off x="-125507" y="0"/>
            <a:ext cx="12317508" cy="7037293"/>
          </a:xfrm>
          <a:prstGeom prst="rect">
            <a:avLst/>
          </a:prstGeom>
          <a:solidFill/>
          <a:ln w="12700">
            <a:solidFill/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xfrm>
            <a:off x="1366344" y="490891"/>
            <a:ext cx="9144001" cy="830744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 lvl="0">
              <a:defRPr sz="1800"/>
            </a:pPr>
            <a:r>
              <a:rPr sz="4400"/>
              <a:t>III-3) Bilan de puissance</a:t>
            </a:r>
          </a:p>
        </p:txBody>
      </p:sp>
      <p:sp>
        <p:nvSpPr>
          <p:cNvPr id="213" name="Shape 213"/>
          <p:cNvSpPr/>
          <p:nvPr/>
        </p:nvSpPr>
        <p:spPr>
          <a:xfrm>
            <a:off x="1954920" y="449061"/>
            <a:ext cx="8382004" cy="914402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4" name="Shape 214"/>
          <p:cNvSpPr/>
          <p:nvPr/>
        </p:nvSpPr>
        <p:spPr>
          <a:xfrm>
            <a:off x="324518" y="3673785"/>
            <a:ext cx="3600202" cy="2462064"/>
          </a:xfrm>
          <a:prstGeom prst="rect">
            <a:avLst/>
          </a:prstGeom>
          <a:ln w="19050">
            <a:solidFill>
              <a:srgbClr val="5B9BD5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5" name="Shape 215"/>
          <p:cNvSpPr/>
          <p:nvPr/>
        </p:nvSpPr>
        <p:spPr>
          <a:xfrm>
            <a:off x="688733" y="1827952"/>
            <a:ext cx="7779764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L’équation mécanique est multipliée par v et l’équation électrique par i :</a:t>
            </a:r>
          </a:p>
        </p:txBody>
      </p:sp>
      <p:pic>
        <p:nvPicPr>
          <p:cNvPr id="216" name="image1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733" y="2173370"/>
            <a:ext cx="6843447" cy="1286734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Shape 217"/>
          <p:cNvSpPr/>
          <p:nvPr/>
        </p:nvSpPr>
        <p:spPr>
          <a:xfrm>
            <a:off x="505417" y="3757557"/>
            <a:ext cx="7779764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En combinant les deux équations :</a:t>
            </a:r>
          </a:p>
        </p:txBody>
      </p:sp>
      <p:pic>
        <p:nvPicPr>
          <p:cNvPr id="218" name="image1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2413" y="4176529"/>
            <a:ext cx="2639880" cy="711008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Shape 219"/>
          <p:cNvSpPr/>
          <p:nvPr/>
        </p:nvSpPr>
        <p:spPr>
          <a:xfrm>
            <a:off x="505416" y="4904816"/>
            <a:ext cx="7779764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r>
              <a:t>Finalement :</a:t>
            </a:r>
          </a:p>
        </p:txBody>
      </p:sp>
      <p:pic>
        <p:nvPicPr>
          <p:cNvPr id="220" name="image15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2413" y="5355480"/>
            <a:ext cx="2433934" cy="6199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age16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72613" y="3886718"/>
            <a:ext cx="6617817" cy="1778747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Shape 222"/>
          <p:cNvSpPr/>
          <p:nvPr/>
        </p:nvSpPr>
        <p:spPr>
          <a:xfrm>
            <a:off x="324519" y="1753174"/>
            <a:ext cx="7501426" cy="1697166"/>
          </a:xfrm>
          <a:prstGeom prst="rect">
            <a:avLst/>
          </a:prstGeom>
          <a:ln w="19050">
            <a:solidFill>
              <a:srgbClr val="5B9BD5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3" name="Shape 22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26" name="Shape 226"/>
          <p:cNvSpPr/>
          <p:nvPr/>
        </p:nvSpPr>
        <p:spPr>
          <a:xfrm>
            <a:off x="-125507" y="0"/>
            <a:ext cx="12317508" cy="7037293"/>
          </a:xfrm>
          <a:prstGeom prst="rect">
            <a:avLst/>
          </a:prstGeom>
          <a:solidFill/>
          <a:ln w="12700">
            <a:solidFill/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7" name="Shape 227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30" name="Shape 230"/>
          <p:cNvSpPr/>
          <p:nvPr/>
        </p:nvSpPr>
        <p:spPr>
          <a:xfrm>
            <a:off x="-125507" y="0"/>
            <a:ext cx="12317508" cy="7037293"/>
          </a:xfrm>
          <a:prstGeom prst="rect">
            <a:avLst/>
          </a:prstGeom>
          <a:solidFill/>
          <a:ln w="12700">
            <a:solidFill/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1" name="Shape 231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xfrm>
            <a:off x="1366344" y="428944"/>
            <a:ext cx="9144001" cy="830744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I.1)Synthèse et types de réaction</a:t>
            </a:r>
          </a:p>
        </p:txBody>
      </p:sp>
      <p:sp>
        <p:nvSpPr>
          <p:cNvPr id="63" name="Shape 63"/>
          <p:cNvSpPr/>
          <p:nvPr/>
        </p:nvSpPr>
        <p:spPr>
          <a:xfrm>
            <a:off x="1954920" y="449061"/>
            <a:ext cx="8382004" cy="914402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64" name="image1.png"/>
          <p:cNvPicPr/>
          <p:nvPr/>
        </p:nvPicPr>
        <p:blipFill>
          <a:blip r:embed="rId2">
            <a:extLst/>
          </a:blip>
          <a:srcRect l="24663" t="17639" r="25982" b="68869"/>
          <a:stretch>
            <a:fillRect/>
          </a:stretch>
        </p:blipFill>
        <p:spPr>
          <a:xfrm>
            <a:off x="2599401" y="4765072"/>
            <a:ext cx="7659196" cy="1123087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Shape 65"/>
          <p:cNvSpPr/>
          <p:nvPr/>
        </p:nvSpPr>
        <p:spPr>
          <a:xfrm>
            <a:off x="256656" y="2005694"/>
            <a:ext cx="11678688" cy="1031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/>
            <a:r>
              <a:rPr b="1" sz="3100"/>
              <a:t>Réaction de substitution : </a:t>
            </a:r>
            <a:r>
              <a:rPr sz="3100"/>
              <a:t>un groupe d’atome du réactif d’intérêt est </a:t>
            </a:r>
            <a:r>
              <a:rPr sz="3100" u="sng"/>
              <a:t>remplacé</a:t>
            </a:r>
            <a:r>
              <a:rPr sz="3100"/>
              <a:t> par un autre </a:t>
            </a:r>
          </a:p>
        </p:txBody>
      </p:sp>
      <p:sp>
        <p:nvSpPr>
          <p:cNvPr id="66" name="Shape 66"/>
          <p:cNvSpPr/>
          <p:nvPr/>
        </p:nvSpPr>
        <p:spPr>
          <a:xfrm>
            <a:off x="385938" y="4191847"/>
            <a:ext cx="1911111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i="1" sz="3200"/>
            </a:lvl1pPr>
          </a:lstStyle>
          <a:p>
            <a:pPr lvl="0">
              <a:defRPr i="0" sz="1800"/>
            </a:pPr>
            <a:r>
              <a:rPr i="1" sz="3200"/>
              <a:t>Exemple :</a:t>
            </a:r>
          </a:p>
        </p:txBody>
      </p:sp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256656" y="2005694"/>
            <a:ext cx="12051434" cy="1031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 b="1" sz="3100"/>
              <a:t>Réaction d’addition : </a:t>
            </a:r>
            <a:r>
              <a:rPr sz="3100"/>
              <a:t>le produit obtenu contient tous les atomes de tous les réactifs</a:t>
            </a:r>
          </a:p>
        </p:txBody>
      </p:sp>
      <p:sp>
        <p:nvSpPr>
          <p:cNvPr id="70" name="Shape 70"/>
          <p:cNvSpPr/>
          <p:nvPr/>
        </p:nvSpPr>
        <p:spPr>
          <a:xfrm>
            <a:off x="385938" y="4191847"/>
            <a:ext cx="1911111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i="1" sz="3200"/>
            </a:lvl1pPr>
          </a:lstStyle>
          <a:p>
            <a:pPr lvl="0">
              <a:defRPr i="0" sz="1800"/>
            </a:pPr>
            <a:r>
              <a:rPr i="1" sz="3200"/>
              <a:t>Exemple :</a:t>
            </a:r>
          </a:p>
        </p:txBody>
      </p:sp>
      <p:pic>
        <p:nvPicPr>
          <p:cNvPr id="71" name="image1.png"/>
          <p:cNvPicPr/>
          <p:nvPr/>
        </p:nvPicPr>
        <p:blipFill>
          <a:blip r:embed="rId2">
            <a:extLst/>
          </a:blip>
          <a:srcRect l="32001" t="42152" r="32001" b="34042"/>
          <a:stretch>
            <a:fillRect/>
          </a:stretch>
        </p:blipFill>
        <p:spPr>
          <a:xfrm>
            <a:off x="2785705" y="4046761"/>
            <a:ext cx="6993442" cy="2480904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/>
          <p:nvPr>
            <p:ph type="title"/>
          </p:nvPr>
        </p:nvSpPr>
        <p:spPr>
          <a:xfrm>
            <a:off x="1366344" y="428944"/>
            <a:ext cx="9144001" cy="830744"/>
          </a:xfrm>
          <a:prstGeom prst="rect">
            <a:avLst/>
          </a:prstGeom>
        </p:spPr>
        <p:txBody>
          <a:bodyPr lIns="0" tIns="0" rIns="0" bIns="0"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I.1)Synthèse et types de réaction</a:t>
            </a:r>
          </a:p>
        </p:txBody>
      </p:sp>
      <p:sp>
        <p:nvSpPr>
          <p:cNvPr id="73" name="Shape 73"/>
          <p:cNvSpPr/>
          <p:nvPr/>
        </p:nvSpPr>
        <p:spPr>
          <a:xfrm>
            <a:off x="1954920" y="449061"/>
            <a:ext cx="8382004" cy="914402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256656" y="2005694"/>
            <a:ext cx="10650224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 b="1" sz="3100"/>
              <a:t>Réaction d’élimination: </a:t>
            </a:r>
            <a:r>
              <a:rPr sz="3100"/>
              <a:t>le réactif d’intérêt cède des atomes</a:t>
            </a:r>
          </a:p>
        </p:txBody>
      </p:sp>
      <p:sp>
        <p:nvSpPr>
          <p:cNvPr id="77" name="Shape 77"/>
          <p:cNvSpPr/>
          <p:nvPr/>
        </p:nvSpPr>
        <p:spPr>
          <a:xfrm>
            <a:off x="385938" y="4191847"/>
            <a:ext cx="1911111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i="1" sz="3200"/>
            </a:lvl1pPr>
          </a:lstStyle>
          <a:p>
            <a:pPr lvl="0">
              <a:defRPr i="0" sz="1800"/>
            </a:pPr>
            <a:r>
              <a:rPr i="1" sz="3200"/>
              <a:t>Exemple :</a:t>
            </a:r>
          </a:p>
        </p:txBody>
      </p:sp>
      <p:pic>
        <p:nvPicPr>
          <p:cNvPr id="78" name="image1.png"/>
          <p:cNvPicPr/>
          <p:nvPr/>
        </p:nvPicPr>
        <p:blipFill>
          <a:blip r:embed="rId2">
            <a:extLst/>
          </a:blip>
          <a:srcRect l="31652" t="80838" r="31136" b="0"/>
          <a:stretch>
            <a:fillRect/>
          </a:stretch>
        </p:blipFill>
        <p:spPr>
          <a:xfrm>
            <a:off x="2857393" y="4383995"/>
            <a:ext cx="7021518" cy="1939574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hape 79"/>
          <p:cNvSpPr/>
          <p:nvPr>
            <p:ph type="title"/>
          </p:nvPr>
        </p:nvSpPr>
        <p:spPr>
          <a:xfrm>
            <a:off x="1366344" y="428944"/>
            <a:ext cx="9144001" cy="830744"/>
          </a:xfrm>
          <a:prstGeom prst="rect">
            <a:avLst/>
          </a:prstGeom>
        </p:spPr>
        <p:txBody>
          <a:bodyPr lIns="0" tIns="0" rIns="0" bIns="0"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I.1)Synthèse et types de réaction</a:t>
            </a:r>
          </a:p>
        </p:txBody>
      </p:sp>
      <p:sp>
        <p:nvSpPr>
          <p:cNvPr id="80" name="Shape 80"/>
          <p:cNvSpPr/>
          <p:nvPr/>
        </p:nvSpPr>
        <p:spPr>
          <a:xfrm>
            <a:off x="1954920" y="449061"/>
            <a:ext cx="8382004" cy="914402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1" name="Shape 81"/>
          <p:cNvSpPr/>
          <p:nvPr/>
        </p:nvSpPr>
        <p:spPr>
          <a:xfrm>
            <a:off x="7052733" y="4493412"/>
            <a:ext cx="1762787" cy="149218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pic>
        <p:nvPicPr>
          <p:cNvPr id="82" name="pasted-image-filtere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7188034" y="4493412"/>
            <a:ext cx="1492185" cy="1492185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8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4489622" y="2240689"/>
            <a:ext cx="6936185" cy="3426942"/>
          </a:xfrm>
          <a:prstGeom prst="rect">
            <a:avLst/>
          </a:prstGeom>
          <a:ln w="19050">
            <a:solidFill>
              <a:srgbClr val="5B9BD5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86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7113" y="2467742"/>
            <a:ext cx="2340657" cy="2836035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hape 87"/>
          <p:cNvSpPr/>
          <p:nvPr/>
        </p:nvSpPr>
        <p:spPr>
          <a:xfrm>
            <a:off x="5668972" y="2604985"/>
            <a:ext cx="4564318" cy="193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marL="800452" indent="-800452">
              <a:buSzPct val="100000"/>
              <a:buFont typeface="Arial"/>
              <a:buChar char="•"/>
            </a:pPr>
            <a:r>
              <a:rPr b="1" sz="2500">
                <a:latin typeface="Calibri"/>
                <a:ea typeface="Calibri"/>
                <a:cs typeface="Calibri"/>
                <a:sym typeface="Calibri"/>
              </a:rPr>
              <a:t>Alcool isoamylique (3mL)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  <a:p>
            <a:pPr lvl="0" marL="800452" indent="-800452">
              <a:buSzPct val="100000"/>
              <a:buFont typeface="Arial"/>
              <a:buChar char="•"/>
            </a:pPr>
            <a:r>
              <a:rPr b="1" sz="2500">
                <a:latin typeface="Calibri"/>
                <a:ea typeface="Calibri"/>
                <a:cs typeface="Calibri"/>
                <a:sym typeface="Calibri"/>
              </a:rPr>
              <a:t>Acide éthanoïque pur (3mL)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  <a:p>
            <a:pPr lvl="0" marL="800452" indent="-800452">
              <a:buSzPct val="100000"/>
              <a:buFont typeface="Arial"/>
              <a:buChar char="•"/>
            </a:pPr>
            <a:r>
              <a:rPr b="1" sz="2500">
                <a:latin typeface="Calibri"/>
                <a:ea typeface="Calibri"/>
                <a:cs typeface="Calibri"/>
                <a:sym typeface="Calibri"/>
              </a:rPr>
              <a:t>Acide sulfurique (quelques gouttes)</a:t>
            </a:r>
          </a:p>
        </p:txBody>
      </p:sp>
      <p:sp>
        <p:nvSpPr>
          <p:cNvPr id="88" name="Shape 88"/>
          <p:cNvSpPr/>
          <p:nvPr/>
        </p:nvSpPr>
        <p:spPr>
          <a:xfrm>
            <a:off x="4480097" y="4893688"/>
            <a:ext cx="6955235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2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2500"/>
              <a:t>2 minutes au micro-ondes à 500W (chauffage)</a:t>
            </a:r>
          </a:p>
        </p:txBody>
      </p:sp>
      <p:sp>
        <p:nvSpPr>
          <p:cNvPr id="89" name="Shape 89"/>
          <p:cNvSpPr/>
          <p:nvPr>
            <p:ph type="title"/>
          </p:nvPr>
        </p:nvSpPr>
        <p:spPr>
          <a:xfrm>
            <a:off x="1366344" y="428944"/>
            <a:ext cx="9144001" cy="830744"/>
          </a:xfrm>
          <a:prstGeom prst="rect">
            <a:avLst/>
          </a:prstGeom>
        </p:spPr>
        <p:txBody>
          <a:bodyPr lIns="0" tIns="0" rIns="0" bIns="0"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I.1)Synthèse et types de réaction</a:t>
            </a:r>
          </a:p>
        </p:txBody>
      </p:sp>
      <p:sp>
        <p:nvSpPr>
          <p:cNvPr id="90" name="Shape 90"/>
          <p:cNvSpPr/>
          <p:nvPr/>
        </p:nvSpPr>
        <p:spPr>
          <a:xfrm>
            <a:off x="1954920" y="449061"/>
            <a:ext cx="8382004" cy="914402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1" name="Shape 9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996778" y="2265120"/>
            <a:ext cx="10313773" cy="2916483"/>
          </a:xfrm>
          <a:prstGeom prst="rect">
            <a:avLst/>
          </a:prstGeom>
          <a:ln w="19050">
            <a:solidFill>
              <a:srgbClr val="5B9BD5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4" name="Shape 94"/>
          <p:cNvSpPr/>
          <p:nvPr/>
        </p:nvSpPr>
        <p:spPr>
          <a:xfrm>
            <a:off x="10336923" y="4094205"/>
            <a:ext cx="733169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808080"/>
                </a:solidFill>
              </a:rPr>
              <a:t>Eau</a:t>
            </a:r>
          </a:p>
        </p:txBody>
      </p:sp>
      <p:pic>
        <p:nvPicPr>
          <p:cNvPr id="95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9510" y="2218244"/>
            <a:ext cx="9982189" cy="4213589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Shape 96"/>
          <p:cNvSpPr/>
          <p:nvPr>
            <p:ph type="title"/>
          </p:nvPr>
        </p:nvSpPr>
        <p:spPr>
          <a:xfrm>
            <a:off x="1366344" y="428944"/>
            <a:ext cx="9144001" cy="830744"/>
          </a:xfrm>
          <a:prstGeom prst="rect">
            <a:avLst/>
          </a:prstGeom>
        </p:spPr>
        <p:txBody>
          <a:bodyPr lIns="0" tIns="0" rIns="0" bIns="0"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I.1)Synthèse et types de réaction</a:t>
            </a:r>
          </a:p>
        </p:txBody>
      </p:sp>
      <p:sp>
        <p:nvSpPr>
          <p:cNvPr id="97" name="Shape 97"/>
          <p:cNvSpPr/>
          <p:nvPr/>
        </p:nvSpPr>
        <p:spPr>
          <a:xfrm>
            <a:off x="1954920" y="449061"/>
            <a:ext cx="8382004" cy="914402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8" name="Shape 98"/>
          <p:cNvSpPr/>
          <p:nvPr/>
        </p:nvSpPr>
        <p:spPr>
          <a:xfrm>
            <a:off x="131938" y="6187035"/>
            <a:ext cx="3879437" cy="52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Réaction d’estérification</a:t>
            </a:r>
          </a:p>
        </p:txBody>
      </p:sp>
      <p:sp>
        <p:nvSpPr>
          <p:cNvPr id="99" name="Shape 9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2361557" y="5805316"/>
            <a:ext cx="7676352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2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2500"/>
              <a:t>Spectre infrarouge de l’alcool isoamylique </a:t>
            </a:r>
          </a:p>
        </p:txBody>
      </p:sp>
      <p:pic>
        <p:nvPicPr>
          <p:cNvPr id="102" name="image1.tif" descr="Image"/>
          <p:cNvPicPr/>
          <p:nvPr/>
        </p:nvPicPr>
        <p:blipFill>
          <a:blip r:embed="rId2">
            <a:extLst/>
          </a:blip>
          <a:srcRect l="0" t="0" r="38149" b="0"/>
          <a:stretch>
            <a:fillRect/>
          </a:stretch>
        </p:blipFill>
        <p:spPr>
          <a:xfrm>
            <a:off x="7052660" y="1623223"/>
            <a:ext cx="3431211" cy="3005842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Shape 103"/>
          <p:cNvSpPr/>
          <p:nvPr/>
        </p:nvSpPr>
        <p:spPr>
          <a:xfrm>
            <a:off x="7119631" y="3112031"/>
            <a:ext cx="3332944" cy="622409"/>
          </a:xfrm>
          <a:prstGeom prst="rect">
            <a:avLst/>
          </a:prstGeom>
          <a:ln w="57150">
            <a:solidFill>
              <a:srgbClr val="FF0000"/>
            </a:solidFill>
            <a:prstDash val="dash"/>
            <a:miter/>
          </a:ln>
        </p:spPr>
        <p:txBody>
          <a:bodyPr lIns="0" tIns="0" rIns="0" bIns="0" anchor="ctr"/>
          <a:lstStyle/>
          <a:p>
            <a:pPr lvl="0" algn="ctr">
              <a:def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4" name="Shape 104"/>
          <p:cNvSpPr/>
          <p:nvPr/>
        </p:nvSpPr>
        <p:spPr>
          <a:xfrm>
            <a:off x="7119631" y="2425791"/>
            <a:ext cx="3332944" cy="375412"/>
          </a:xfrm>
          <a:prstGeom prst="rect">
            <a:avLst/>
          </a:prstGeom>
          <a:ln w="57150">
            <a:solidFill>
              <a:srgbClr val="00B0F0"/>
            </a:solidFill>
            <a:prstDash val="dash"/>
            <a:miter/>
          </a:ln>
        </p:spPr>
        <p:txBody>
          <a:bodyPr lIns="0" tIns="0" rIns="0" bIns="0" anchor="ctr"/>
          <a:lstStyle/>
          <a:p>
            <a:pPr lvl="0" algn="ctr">
              <a:def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05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8310" y="1695555"/>
            <a:ext cx="5350972" cy="3915977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hape 106"/>
          <p:cNvSpPr/>
          <p:nvPr/>
        </p:nvSpPr>
        <p:spPr>
          <a:xfrm>
            <a:off x="1954920" y="295080"/>
            <a:ext cx="8382004" cy="1068383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7" name="Shape 107"/>
          <p:cNvSpPr/>
          <p:nvPr/>
        </p:nvSpPr>
        <p:spPr>
          <a:xfrm>
            <a:off x="1573921" y="246065"/>
            <a:ext cx="9144001" cy="1337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90000"/>
              </a:lnSpc>
              <a:defRPr sz="4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>
              <a:defRPr sz="1800"/>
            </a:pPr>
            <a:r>
              <a:rPr sz="4000"/>
              <a:t> I.2) Caractérisation macroscopique d’une réaction</a:t>
            </a: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8995" y="2062159"/>
            <a:ext cx="5748622" cy="3302216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hape 111"/>
          <p:cNvSpPr/>
          <p:nvPr/>
        </p:nvSpPr>
        <p:spPr>
          <a:xfrm>
            <a:off x="2361557" y="5805316"/>
            <a:ext cx="7676352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2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2500"/>
              <a:t>Spectre infrarouge de l’acide éthanoïque</a:t>
            </a:r>
          </a:p>
        </p:txBody>
      </p:sp>
      <p:pic>
        <p:nvPicPr>
          <p:cNvPr id="112" name="image1.tif" descr="Image"/>
          <p:cNvPicPr/>
          <p:nvPr/>
        </p:nvPicPr>
        <p:blipFill>
          <a:blip r:embed="rId3">
            <a:extLst/>
          </a:blip>
          <a:srcRect l="0" t="0" r="38149" b="0"/>
          <a:stretch>
            <a:fillRect/>
          </a:stretch>
        </p:blipFill>
        <p:spPr>
          <a:xfrm>
            <a:off x="7202499" y="2089287"/>
            <a:ext cx="3431211" cy="3005842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113"/>
          <p:cNvSpPr/>
          <p:nvPr/>
        </p:nvSpPr>
        <p:spPr>
          <a:xfrm>
            <a:off x="7267850" y="3265620"/>
            <a:ext cx="3332945" cy="326761"/>
          </a:xfrm>
          <a:prstGeom prst="rect">
            <a:avLst/>
          </a:prstGeom>
          <a:ln w="57150">
            <a:solidFill>
              <a:srgbClr val="00B0F0"/>
            </a:solidFill>
            <a:prstDash val="dash"/>
            <a:miter/>
          </a:ln>
        </p:spPr>
        <p:txBody>
          <a:bodyPr lIns="0" tIns="0" rIns="0" bIns="0" anchor="ctr"/>
          <a:lstStyle/>
          <a:p>
            <a:pPr lvl="0" algn="ctr">
              <a:def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4" name="Shape 114"/>
          <p:cNvSpPr/>
          <p:nvPr/>
        </p:nvSpPr>
        <p:spPr>
          <a:xfrm>
            <a:off x="7267850" y="4638006"/>
            <a:ext cx="3332945" cy="392113"/>
          </a:xfrm>
          <a:prstGeom prst="rect">
            <a:avLst/>
          </a:prstGeom>
          <a:ln w="57150">
            <a:solidFill>
              <a:srgbClr val="00B050"/>
            </a:solidFill>
            <a:prstDash val="dash"/>
            <a:miter/>
          </a:ln>
        </p:spPr>
        <p:txBody>
          <a:bodyPr lIns="0" tIns="0" rIns="0" bIns="0" anchor="ctr"/>
          <a:lstStyle/>
          <a:p>
            <a:pPr lvl="0" algn="ctr">
              <a:def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sp>
        <p:nvSpPr>
          <p:cNvPr id="116" name="Shape 116"/>
          <p:cNvSpPr/>
          <p:nvPr/>
        </p:nvSpPr>
        <p:spPr>
          <a:xfrm>
            <a:off x="1954920" y="295080"/>
            <a:ext cx="8382004" cy="1068383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7" name="Shape 117"/>
          <p:cNvSpPr/>
          <p:nvPr/>
        </p:nvSpPr>
        <p:spPr>
          <a:xfrm>
            <a:off x="1573921" y="246065"/>
            <a:ext cx="9144001" cy="1337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ctr">
              <a:lnSpc>
                <a:spcPct val="90000"/>
              </a:lnSpc>
              <a:defRPr sz="4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>
              <a:defRPr sz="1800"/>
            </a:pPr>
            <a:r>
              <a:rPr sz="4000"/>
              <a:t> I.2) Caractérisation macroscopique d’une réaction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