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3004800" cy="9753600"/>
  <p:notesSz cx="6858000" cy="9144000"/>
  <p:defaultTextStyle>
    <a:lvl1pPr>
      <a:defRPr>
        <a:latin typeface="Arial"/>
        <a:ea typeface="Arial"/>
        <a:cs typeface="Arial"/>
        <a:sym typeface="Arial"/>
      </a:defRPr>
    </a:lvl1pPr>
    <a:lvl2pPr indent="457200">
      <a:defRPr>
        <a:latin typeface="Arial"/>
        <a:ea typeface="Arial"/>
        <a:cs typeface="Arial"/>
        <a:sym typeface="Arial"/>
      </a:defRPr>
    </a:lvl2pPr>
    <a:lvl3pPr indent="914400">
      <a:defRPr>
        <a:latin typeface="Arial"/>
        <a:ea typeface="Arial"/>
        <a:cs typeface="Arial"/>
        <a:sym typeface="Arial"/>
      </a:defRPr>
    </a:lvl3pPr>
    <a:lvl4pPr indent="1371600">
      <a:defRPr>
        <a:latin typeface="Arial"/>
        <a:ea typeface="Arial"/>
        <a:cs typeface="Arial"/>
        <a:sym typeface="Arial"/>
      </a:defRPr>
    </a:lvl4pPr>
    <a:lvl5pPr indent="1828800">
      <a:defRPr>
        <a:latin typeface="Arial"/>
        <a:ea typeface="Arial"/>
        <a:cs typeface="Arial"/>
        <a:sym typeface="Arial"/>
      </a:defRPr>
    </a:lvl5pPr>
    <a:lvl6pPr indent="2286000">
      <a:defRPr>
        <a:latin typeface="Arial"/>
        <a:ea typeface="Arial"/>
        <a:cs typeface="Arial"/>
        <a:sym typeface="Arial"/>
      </a:defRPr>
    </a:lvl6pPr>
    <a:lvl7pPr indent="2743200">
      <a:defRPr>
        <a:latin typeface="Arial"/>
        <a:ea typeface="Arial"/>
        <a:cs typeface="Arial"/>
        <a:sym typeface="Arial"/>
      </a:defRPr>
    </a:lvl7pPr>
    <a:lvl8pPr indent="3200400">
      <a:defRPr>
        <a:latin typeface="Arial"/>
        <a:ea typeface="Arial"/>
        <a:cs typeface="Arial"/>
        <a:sym typeface="Arial"/>
      </a:defRPr>
    </a:lvl8pPr>
    <a:lvl9pPr indent="3657600">
      <a:defRPr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650159" y="2282039"/>
            <a:ext cx="1170360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650159" y="2282039"/>
            <a:ext cx="571104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650159" y="2282039"/>
            <a:ext cx="376848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650159" y="325137"/>
            <a:ext cx="11703602" cy="17563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650159" y="2081462"/>
            <a:ext cx="11703602" cy="60574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650159" y="2282039"/>
            <a:ext cx="5711042" cy="74715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50159" y="130760"/>
            <a:ext cx="11703602" cy="21450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body" idx="1"/>
          </p:nvPr>
        </p:nvSpPr>
        <p:spPr>
          <a:xfrm>
            <a:off x="650159" y="389159"/>
            <a:ext cx="11703602" cy="754920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650159" y="2282039"/>
            <a:ext cx="571104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50159" y="325137"/>
            <a:ext cx="11703602" cy="175632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650159" y="2081462"/>
            <a:ext cx="11703602" cy="605747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xfrm>
            <a:off x="650159" y="2282039"/>
            <a:ext cx="5711042" cy="74715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650159" y="2282039"/>
            <a:ext cx="571104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61" name="Shape 61"/>
          <p:cNvSpPr/>
          <p:nvPr>
            <p:ph type="body" idx="1"/>
          </p:nvPr>
        </p:nvSpPr>
        <p:spPr>
          <a:xfrm>
            <a:off x="650159" y="2282039"/>
            <a:ext cx="1170360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650159" y="2282039"/>
            <a:ext cx="571104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67" name="Shape 67"/>
          <p:cNvSpPr/>
          <p:nvPr>
            <p:ph type="body" idx="1"/>
          </p:nvPr>
        </p:nvSpPr>
        <p:spPr>
          <a:xfrm>
            <a:off x="650159" y="2282039"/>
            <a:ext cx="376848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xfrm>
            <a:off x="650159" y="2282039"/>
            <a:ext cx="5711042" cy="74715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650159" y="130760"/>
            <a:ext cx="11703602" cy="214508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body" idx="1"/>
          </p:nvPr>
        </p:nvSpPr>
        <p:spPr>
          <a:xfrm>
            <a:off x="650159" y="389159"/>
            <a:ext cx="11703602" cy="754920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650159" y="2282039"/>
            <a:ext cx="571104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650159" y="2282039"/>
            <a:ext cx="5711042" cy="747156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650159" y="2282039"/>
            <a:ext cx="5711042" cy="513624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159" y="124560"/>
            <a:ext cx="11703602" cy="2157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44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159" y="2282039"/>
            <a:ext cx="11703602" cy="7471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spd="med" advClick="1"/>
  <p:txStyles>
    <p:titleStyle>
      <a:lvl1pPr>
        <a:lnSpc>
          <a:spcPct val="90000"/>
        </a:lnSpc>
        <a:defRPr sz="4400">
          <a:latin typeface="Arial"/>
          <a:ea typeface="Arial"/>
          <a:cs typeface="Arial"/>
          <a:sym typeface="Arial"/>
        </a:defRPr>
      </a:lvl1pPr>
      <a:lvl2pPr>
        <a:lnSpc>
          <a:spcPct val="90000"/>
        </a:lnSpc>
        <a:defRPr sz="4400">
          <a:latin typeface="Arial"/>
          <a:ea typeface="Arial"/>
          <a:cs typeface="Arial"/>
          <a:sym typeface="Arial"/>
        </a:defRPr>
      </a:lvl2pPr>
      <a:lvl3pPr>
        <a:lnSpc>
          <a:spcPct val="90000"/>
        </a:lnSpc>
        <a:defRPr sz="4400">
          <a:latin typeface="Arial"/>
          <a:ea typeface="Arial"/>
          <a:cs typeface="Arial"/>
          <a:sym typeface="Arial"/>
        </a:defRPr>
      </a:lvl3pPr>
      <a:lvl4pPr>
        <a:lnSpc>
          <a:spcPct val="90000"/>
        </a:lnSpc>
        <a:defRPr sz="4400">
          <a:latin typeface="Arial"/>
          <a:ea typeface="Arial"/>
          <a:cs typeface="Arial"/>
          <a:sym typeface="Arial"/>
        </a:defRPr>
      </a:lvl4pPr>
      <a:lvl5pPr>
        <a:lnSpc>
          <a:spcPct val="90000"/>
        </a:lnSpc>
        <a:defRPr sz="4400">
          <a:latin typeface="Arial"/>
          <a:ea typeface="Arial"/>
          <a:cs typeface="Arial"/>
          <a:sym typeface="Arial"/>
        </a:defRPr>
      </a:lvl5pPr>
      <a:lvl6pPr>
        <a:lnSpc>
          <a:spcPct val="90000"/>
        </a:lnSpc>
        <a:defRPr sz="4400">
          <a:latin typeface="Arial"/>
          <a:ea typeface="Arial"/>
          <a:cs typeface="Arial"/>
          <a:sym typeface="Arial"/>
        </a:defRPr>
      </a:lvl6pPr>
      <a:lvl7pPr>
        <a:lnSpc>
          <a:spcPct val="90000"/>
        </a:lnSpc>
        <a:defRPr sz="4400">
          <a:latin typeface="Arial"/>
          <a:ea typeface="Arial"/>
          <a:cs typeface="Arial"/>
          <a:sym typeface="Arial"/>
        </a:defRPr>
      </a:lvl7pPr>
      <a:lvl8pPr>
        <a:lnSpc>
          <a:spcPct val="90000"/>
        </a:lnSpc>
        <a:defRPr sz="4400">
          <a:latin typeface="Arial"/>
          <a:ea typeface="Arial"/>
          <a:cs typeface="Arial"/>
          <a:sym typeface="Arial"/>
        </a:defRPr>
      </a:lvl8pPr>
      <a:lvl9pPr>
        <a:lnSpc>
          <a:spcPct val="90000"/>
        </a:lnSpc>
        <a:defRPr sz="4400">
          <a:latin typeface="Arial"/>
          <a:ea typeface="Arial"/>
          <a:cs typeface="Arial"/>
          <a:sym typeface="Arial"/>
        </a:defRPr>
      </a:lvl9pPr>
    </p:titleStyle>
    <p:bodyStyle>
      <a:lvl1pPr marL="228600" indent="-228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1pPr>
      <a:lvl2pPr marL="723900" indent="-2667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2pPr>
      <a:lvl3pPr marL="1234439" indent="-320039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3pPr>
      <a:lvl4pPr marL="1727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4pPr>
      <a:lvl5pPr marL="21844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5pPr>
      <a:lvl6pPr marL="26416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6pPr>
      <a:lvl7pPr marL="30988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7pPr>
      <a:lvl8pPr marL="35560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8pPr>
      <a:lvl9pPr marL="4013200" indent="-355600">
        <a:lnSpc>
          <a:spcPct val="90000"/>
        </a:lnSpc>
        <a:spcBef>
          <a:spcPts val="1000"/>
        </a:spcBef>
        <a:buSzPct val="100000"/>
        <a:buFont typeface="Arial"/>
        <a:buChar char="•"/>
        <a:defRPr sz="2800">
          <a:latin typeface="Arial"/>
          <a:ea typeface="Arial"/>
          <a:cs typeface="Arial"/>
          <a:sym typeface="Arial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youtube.com/watch?v=uyMA7padCKk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hyperlink" Target="http://pccl.fr" TargetMode="External"/><Relationship Id="rId4" Type="http://schemas.openxmlformats.org/officeDocument/2006/relationships/image" Target="../media/image2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hyperlink" Target="http://pccl.fr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ac-clermont.fr" TargetMode="External"/><Relationship Id="rId3" Type="http://schemas.openxmlformats.org/officeDocument/2006/relationships/image" Target="../media/image8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ac-clermont.fr" TargetMode="External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ac-clermont.fr" TargetMode="External"/><Relationship Id="rId3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276120" y="1049127"/>
            <a:ext cx="12452040" cy="1615866"/>
          </a:xfrm>
          <a:prstGeom prst="rect">
            <a:avLst/>
          </a:prstGeom>
          <a:ln w="635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5400"/>
            </a:lvl1pPr>
          </a:lstStyle>
          <a:p>
            <a:pPr lvl="0">
              <a:defRPr spc="0" sz="1800"/>
            </a:pPr>
            <a:r>
              <a:rPr spc="-1" sz="5400"/>
              <a:t>LC26 : Conversion réciproque d’énergie électrique en énergie chimique</a:t>
            </a:r>
          </a:p>
        </p:txBody>
      </p:sp>
      <p:sp>
        <p:nvSpPr>
          <p:cNvPr id="72" name="Shape 72"/>
          <p:cNvSpPr/>
          <p:nvPr/>
        </p:nvSpPr>
        <p:spPr>
          <a:xfrm>
            <a:off x="1078199" y="4347719"/>
            <a:ext cx="10835282" cy="4126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905255">
              <a:lnSpc>
                <a:spcPct val="90000"/>
              </a:lnSpc>
            </a:pPr>
            <a:r>
              <a:rPr b="1" spc="-108" sz="3465" u="sng"/>
              <a:t>Niveau </a:t>
            </a:r>
            <a:r>
              <a:rPr spc="-108" sz="3465"/>
              <a:t>: CPGE </a:t>
            </a:r>
            <a:endParaRPr spc="-1" sz="3465"/>
          </a:p>
          <a:p>
            <a:pPr lvl="0" algn="just" defTabSz="905255">
              <a:lnSpc>
                <a:spcPct val="90000"/>
              </a:lnSpc>
            </a:pPr>
            <a:r>
              <a:rPr b="1" spc="-108" sz="3465" u="sng"/>
              <a:t>Prérequis</a:t>
            </a:r>
            <a:r>
              <a:rPr spc="-108" sz="3465"/>
              <a:t> : </a:t>
            </a:r>
            <a:endParaRPr spc="-1" sz="3465"/>
          </a:p>
          <a:p>
            <a:pPr lvl="0" algn="just" defTabSz="905255">
              <a:lnSpc>
                <a:spcPct val="90000"/>
              </a:lnSpc>
            </a:pPr>
            <a:r>
              <a:rPr spc="-108" sz="3465"/>
              <a:t>-Généralités sur les réactions d’oxydoréduction</a:t>
            </a:r>
            <a:endParaRPr spc="-1" sz="3465"/>
          </a:p>
          <a:p>
            <a:pPr lvl="0" algn="just" defTabSz="905255">
              <a:lnSpc>
                <a:spcPct val="90000"/>
              </a:lnSpc>
            </a:pPr>
            <a:r>
              <a:rPr spc="-108" sz="3465"/>
              <a:t>-Loi de Nernst</a:t>
            </a:r>
            <a:endParaRPr spc="-1" sz="3465"/>
          </a:p>
          <a:p>
            <a:pPr lvl="0" algn="just" defTabSz="905255">
              <a:lnSpc>
                <a:spcPct val="90000"/>
              </a:lnSpc>
            </a:pPr>
            <a:r>
              <a:rPr spc="-108" sz="3465"/>
              <a:t>-Courbes courant-potentiel (surtensions)</a:t>
            </a:r>
            <a:endParaRPr spc="-1" sz="3465"/>
          </a:p>
          <a:p>
            <a:pPr lvl="0" algn="just" defTabSz="905255">
              <a:lnSpc>
                <a:spcPct val="90000"/>
              </a:lnSpc>
            </a:pPr>
            <a:r>
              <a:rPr spc="-108" sz="3465"/>
              <a:t>-Thermodynamique de l’oxydoréduction</a:t>
            </a:r>
            <a:endParaRPr spc="-1" sz="3465"/>
          </a:p>
          <a:p>
            <a:pPr lvl="0" algn="just" defTabSz="905255">
              <a:lnSpc>
                <a:spcPct val="90000"/>
              </a:lnSpc>
            </a:pPr>
            <a:r>
              <a:rPr spc="-108" sz="3465"/>
              <a:t>-Demi-piles</a:t>
            </a:r>
            <a:endParaRPr spc="-1" sz="3465"/>
          </a:p>
          <a:p>
            <a:pPr lvl="0" algn="just" defTabSz="905255">
              <a:lnSpc>
                <a:spcPct val="90000"/>
              </a:lnSpc>
            </a:pPr>
            <a:r>
              <a:rPr spc="-108" sz="3465"/>
              <a:t>-Notion de corrosion</a:t>
            </a:r>
            <a:endParaRPr spc="-108" sz="3465"/>
          </a:p>
          <a:p>
            <a:pPr lvl="0" algn="just" defTabSz="905255">
              <a:lnSpc>
                <a:spcPct val="90000"/>
              </a:lnSpc>
            </a:pPr>
            <a:r>
              <a:rPr spc="-108" sz="3465"/>
              <a:t>-Critère d’évolution </a:t>
            </a:r>
          </a:p>
        </p:txBody>
      </p:sp>
      <p:sp>
        <p:nvSpPr>
          <p:cNvPr id="73" name="Shape 73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236160" y="553430"/>
            <a:ext cx="12531960" cy="642020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 lvl="0">
              <a:defRPr spc="0" sz="1800"/>
            </a:pPr>
            <a:r>
              <a:rPr spc="-1" sz="4400"/>
              <a:t>II.3)Application à la protection par électrozingage</a:t>
            </a:r>
          </a:p>
        </p:txBody>
      </p:sp>
      <p:pic>
        <p:nvPicPr>
          <p:cNvPr id="211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159" y="1800000"/>
            <a:ext cx="10068841" cy="7131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370327" y="8498678"/>
            <a:ext cx="5168387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Principe de l’expérience :</a:t>
            </a:r>
          </a:p>
        </p:txBody>
      </p:sp>
      <p:sp>
        <p:nvSpPr>
          <p:cNvPr id="213" name="Shape 213"/>
          <p:cNvSpPr/>
          <p:nvPr/>
        </p:nvSpPr>
        <p:spPr>
          <a:xfrm>
            <a:off x="3960000" y="4751999"/>
            <a:ext cx="1800001" cy="16560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14" name="Shape 214"/>
          <p:cNvSpPr/>
          <p:nvPr/>
        </p:nvSpPr>
        <p:spPr>
          <a:xfrm>
            <a:off x="3079824" y="5396060"/>
            <a:ext cx="1112352" cy="358748"/>
          </a:xfrm>
          <a:prstGeom prst="rect">
            <a:avLst/>
          </a:prstGeom>
          <a:ln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 lvl="0">
              <a:defRPr spc="0"/>
            </a:pPr>
            <a:r>
              <a:rPr spc="-1"/>
              <a:t>Cathode</a:t>
            </a:r>
          </a:p>
        </p:txBody>
      </p:sp>
      <p:sp>
        <p:nvSpPr>
          <p:cNvPr id="215" name="Shape 215"/>
          <p:cNvSpPr/>
          <p:nvPr/>
        </p:nvSpPr>
        <p:spPr>
          <a:xfrm>
            <a:off x="4392000" y="4824000"/>
            <a:ext cx="1512001" cy="504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6" name="Shape 216"/>
          <p:cNvSpPr/>
          <p:nvPr/>
        </p:nvSpPr>
        <p:spPr>
          <a:xfrm flipH="1">
            <a:off x="7200000" y="4824000"/>
            <a:ext cx="1296001" cy="504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2879999" y="4621679"/>
            <a:ext cx="1512002" cy="358748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 lvl="0">
              <a:defRPr spc="0"/>
            </a:pPr>
            <a:r>
              <a:rPr spc="-1"/>
              <a:t>Lame d’acier</a:t>
            </a:r>
          </a:p>
        </p:txBody>
      </p:sp>
      <p:sp>
        <p:nvSpPr>
          <p:cNvPr id="218" name="Shape 218"/>
          <p:cNvSpPr/>
          <p:nvPr/>
        </p:nvSpPr>
        <p:spPr>
          <a:xfrm>
            <a:off x="8496000" y="4608000"/>
            <a:ext cx="1656001" cy="358747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 lvl="0">
              <a:defRPr spc="0"/>
            </a:pPr>
            <a:r>
              <a:rPr spc="-1"/>
              <a:t>Lame de zinc</a:t>
            </a:r>
          </a:p>
        </p:txBody>
      </p:sp>
      <p:sp>
        <p:nvSpPr>
          <p:cNvPr id="219" name="Shape 219"/>
          <p:cNvSpPr/>
          <p:nvPr/>
        </p:nvSpPr>
        <p:spPr>
          <a:xfrm>
            <a:off x="5667480" y="2591999"/>
            <a:ext cx="1152001" cy="9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-</a:t>
            </a:r>
          </a:p>
        </p:txBody>
      </p:sp>
      <p:sp>
        <p:nvSpPr>
          <p:cNvPr id="220" name="Shape 220"/>
          <p:cNvSpPr/>
          <p:nvPr/>
        </p:nvSpPr>
        <p:spPr>
          <a:xfrm>
            <a:off x="6819479" y="2585520"/>
            <a:ext cx="1152001" cy="941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6000">
                <a:solidFill>
                  <a:srgbClr val="FF0000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" sz="60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21" name="Shape 221"/>
          <p:cNvSpPr/>
          <p:nvPr/>
        </p:nvSpPr>
        <p:spPr>
          <a:xfrm>
            <a:off x="5256000" y="2389679"/>
            <a:ext cx="259200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pc="-1"/>
            </a:lvl1pPr>
          </a:lstStyle>
          <a:p>
            <a:pPr lvl="0">
              <a:defRPr spc="0"/>
            </a:pPr>
            <a:r>
              <a:rPr spc="-1"/>
              <a:t>Alimentation</a:t>
            </a:r>
          </a:p>
        </p:txBody>
      </p:sp>
      <p:sp>
        <p:nvSpPr>
          <p:cNvPr id="222" name="Shape 222"/>
          <p:cNvSpPr/>
          <p:nvPr/>
        </p:nvSpPr>
        <p:spPr>
          <a:xfrm flipH="1" flipV="1">
            <a:off x="5904000" y="3528000"/>
            <a:ext cx="196176" cy="1800001"/>
          </a:xfrm>
          <a:prstGeom prst="line">
            <a:avLst/>
          </a:prstGeom>
          <a:ln w="381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3" name="Shape 223"/>
          <p:cNvSpPr/>
          <p:nvPr/>
        </p:nvSpPr>
        <p:spPr>
          <a:xfrm flipV="1">
            <a:off x="7003825" y="3540960"/>
            <a:ext cx="196175" cy="1842214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24" name="Shape 224"/>
          <p:cNvSpPr/>
          <p:nvPr/>
        </p:nvSpPr>
        <p:spPr>
          <a:xfrm>
            <a:off x="8496000" y="5396060"/>
            <a:ext cx="871694" cy="358748"/>
          </a:xfrm>
          <a:prstGeom prst="rect">
            <a:avLst/>
          </a:prstGeom>
          <a:ln>
            <a:solidFil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 lvl="0">
              <a:defRPr spc="0"/>
            </a:pPr>
            <a:r>
              <a:rPr spc="-1"/>
              <a:t>Anode</a:t>
            </a:r>
          </a:p>
        </p:txBody>
      </p:sp>
      <p:pic>
        <p:nvPicPr>
          <p:cNvPr id="225" name="image10.png"/>
          <p:cNvPicPr/>
          <p:nvPr/>
        </p:nvPicPr>
        <p:blipFill>
          <a:blip r:embed="rId3">
            <a:extLst/>
          </a:blip>
          <a:srcRect l="37782" t="0" r="0" b="0"/>
          <a:stretch>
            <a:fillRect/>
          </a:stretch>
        </p:blipFill>
        <p:spPr>
          <a:xfrm>
            <a:off x="2277009" y="6101379"/>
            <a:ext cx="1801603" cy="419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8" name="Group 228"/>
          <p:cNvGrpSpPr/>
          <p:nvPr/>
        </p:nvGrpSpPr>
        <p:grpSpPr>
          <a:xfrm>
            <a:off x="3975175" y="6114143"/>
            <a:ext cx="389887" cy="350663"/>
            <a:chOff x="0" y="0"/>
            <a:chExt cx="389886" cy="350661"/>
          </a:xfrm>
        </p:grpSpPr>
        <p:sp>
          <p:nvSpPr>
            <p:cNvPr id="226" name="Shape 226"/>
            <p:cNvSpPr/>
            <p:nvPr/>
          </p:nvSpPr>
          <p:spPr>
            <a:xfrm>
              <a:off x="0" y="33944"/>
              <a:ext cx="389887" cy="2827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Shape 227"/>
            <p:cNvSpPr/>
            <p:nvPr/>
          </p:nvSpPr>
          <p:spPr>
            <a:xfrm>
              <a:off x="0" y="-1"/>
              <a:ext cx="38988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=</a:t>
              </a:r>
            </a:p>
          </p:txBody>
        </p:sp>
      </p:grpSp>
      <p:pic>
        <p:nvPicPr>
          <p:cNvPr id="229" name="image10.png"/>
          <p:cNvPicPr/>
          <p:nvPr/>
        </p:nvPicPr>
        <p:blipFill>
          <a:blip r:embed="rId3">
            <a:extLst/>
          </a:blip>
          <a:srcRect l="0" t="0" r="74287" b="0"/>
          <a:stretch>
            <a:fillRect/>
          </a:stretch>
        </p:blipFill>
        <p:spPr>
          <a:xfrm>
            <a:off x="4398821" y="6101379"/>
            <a:ext cx="744548" cy="41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8513" y="6101379"/>
            <a:ext cx="2895601" cy="4191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3" name="Group 233"/>
          <p:cNvGrpSpPr/>
          <p:nvPr/>
        </p:nvGrpSpPr>
        <p:grpSpPr>
          <a:xfrm>
            <a:off x="8526242" y="6091282"/>
            <a:ext cx="389887" cy="350663"/>
            <a:chOff x="0" y="0"/>
            <a:chExt cx="389886" cy="350661"/>
          </a:xfrm>
        </p:grpSpPr>
        <p:sp>
          <p:nvSpPr>
            <p:cNvPr id="231" name="Shape 231"/>
            <p:cNvSpPr/>
            <p:nvPr/>
          </p:nvSpPr>
          <p:spPr>
            <a:xfrm>
              <a:off x="0" y="33944"/>
              <a:ext cx="389887" cy="28277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Shape 232"/>
            <p:cNvSpPr/>
            <p:nvPr/>
          </p:nvSpPr>
          <p:spPr>
            <a:xfrm>
              <a:off x="0" y="-1"/>
              <a:ext cx="389887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/>
            </a:lstStyle>
            <a:p>
              <a:pPr lvl="0"/>
              <a:r>
                <a:t>=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5979155" y="6012493"/>
            <a:ext cx="292369" cy="605028"/>
          </a:xfrm>
          <a:prstGeom prst="rect">
            <a:avLst/>
          </a:prstGeom>
          <a:solidFill>
            <a:srgbClr val="989898"/>
          </a:solidFill>
          <a:ln w="25400">
            <a:solidFill>
              <a:srgbClr val="024A8C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5" name="Shape 235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>
            <a:off x="4124366" y="474138"/>
            <a:ext cx="4756068" cy="642020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 lvl="0">
              <a:defRPr spc="0" sz="1800"/>
            </a:pPr>
            <a:r>
              <a:rPr spc="-1" sz="4400"/>
              <a:t>Conclusion</a:t>
            </a:r>
          </a:p>
        </p:txBody>
      </p:sp>
      <p:sp>
        <p:nvSpPr>
          <p:cNvPr id="238" name="Shape 238"/>
          <p:cNvSpPr/>
          <p:nvPr/>
        </p:nvSpPr>
        <p:spPr>
          <a:xfrm>
            <a:off x="327738" y="8955878"/>
            <a:ext cx="8114872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Accumulateur au plomb : batterie pleine</a:t>
            </a:r>
          </a:p>
        </p:txBody>
      </p:sp>
      <p:sp>
        <p:nvSpPr>
          <p:cNvPr id="239" name="Shape 239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pic>
        <p:nvPicPr>
          <p:cNvPr id="240" name="pasted-image.png"/>
          <p:cNvPicPr/>
          <p:nvPr/>
        </p:nvPicPr>
        <p:blipFill>
          <a:blip r:embed="rId2">
            <a:extLst/>
          </a:blip>
          <a:srcRect l="27305" t="19698" r="5676" b="0"/>
          <a:stretch>
            <a:fillRect/>
          </a:stretch>
        </p:blipFill>
        <p:spPr>
          <a:xfrm>
            <a:off x="1237456" y="2650423"/>
            <a:ext cx="10529971" cy="6113108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Shape 241"/>
          <p:cNvSpPr/>
          <p:nvPr/>
        </p:nvSpPr>
        <p:spPr>
          <a:xfrm>
            <a:off x="11297400" y="9316795"/>
            <a:ext cx="165433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u="sng">
                <a:solidFill>
                  <a:srgbClr val="535353"/>
                </a:solidFill>
              </a:rPr>
              <a:t>Source</a:t>
            </a:r>
            <a:r>
              <a:rPr>
                <a:solidFill>
                  <a:srgbClr val="535353"/>
                </a:solidFill>
              </a:rPr>
              <a:t> : Bosch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4124366" y="474138"/>
            <a:ext cx="4756068" cy="642020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 lvl="0">
              <a:defRPr spc="0" sz="1800"/>
            </a:pPr>
            <a:r>
              <a:rPr spc="-1" sz="4400"/>
              <a:t>Conclusion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339584" y="8955878"/>
            <a:ext cx="9157159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Accumulateur au plomb : phase de décharge</a:t>
            </a:r>
          </a:p>
        </p:txBody>
      </p:sp>
      <p:sp>
        <p:nvSpPr>
          <p:cNvPr id="245" name="Shape 245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pic>
        <p:nvPicPr>
          <p:cNvPr id="246" name="pasted-image.png"/>
          <p:cNvPicPr/>
          <p:nvPr/>
        </p:nvPicPr>
        <p:blipFill>
          <a:blip r:embed="rId2">
            <a:extLst/>
          </a:blip>
          <a:srcRect l="27305" t="19698" r="5676" b="0"/>
          <a:stretch>
            <a:fillRect/>
          </a:stretch>
        </p:blipFill>
        <p:spPr>
          <a:xfrm>
            <a:off x="1237456" y="2650423"/>
            <a:ext cx="10529971" cy="6113108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Shape 247"/>
          <p:cNvSpPr/>
          <p:nvPr/>
        </p:nvSpPr>
        <p:spPr>
          <a:xfrm>
            <a:off x="11297400" y="9316795"/>
            <a:ext cx="165433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u="sng">
                <a:solidFill>
                  <a:srgbClr val="535353"/>
                </a:solidFill>
              </a:rPr>
              <a:t>Source</a:t>
            </a:r>
            <a:r>
              <a:rPr>
                <a:solidFill>
                  <a:srgbClr val="535353"/>
                </a:solidFill>
              </a:rPr>
              <a:t> : Bosch</a:t>
            </a:r>
          </a:p>
        </p:txBody>
      </p:sp>
      <p:grpSp>
        <p:nvGrpSpPr>
          <p:cNvPr id="251" name="Group 251"/>
          <p:cNvGrpSpPr/>
          <p:nvPr/>
        </p:nvGrpSpPr>
        <p:grpSpPr>
          <a:xfrm>
            <a:off x="1171422" y="1213412"/>
            <a:ext cx="10672803" cy="7614773"/>
            <a:chOff x="0" y="0"/>
            <a:chExt cx="10672801" cy="7614771"/>
          </a:xfrm>
        </p:grpSpPr>
        <p:pic>
          <p:nvPicPr>
            <p:cNvPr id="248" name="pasted-image.png"/>
            <p:cNvPicPr/>
            <p:nvPr/>
          </p:nvPicPr>
          <p:blipFill>
            <a:blip r:embed="rId3">
              <a:extLst/>
            </a:blip>
            <a:srcRect l="26705" t="0" r="5411" b="0"/>
            <a:stretch>
              <a:fillRect/>
            </a:stretch>
          </p:blipFill>
          <p:spPr>
            <a:xfrm>
              <a:off x="8883" y="17551"/>
              <a:ext cx="10644179" cy="75972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Shape 249"/>
            <p:cNvSpPr/>
            <p:nvPr/>
          </p:nvSpPr>
          <p:spPr>
            <a:xfrm>
              <a:off x="0" y="18819"/>
              <a:ext cx="2410711" cy="1418261"/>
            </a:xfrm>
            <a:prstGeom prst="rect">
              <a:avLst/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7862568" y="0"/>
              <a:ext cx="2810234" cy="1270000"/>
            </a:xfrm>
            <a:prstGeom prst="rect">
              <a:avLst/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4124366" y="474138"/>
            <a:ext cx="4756068" cy="642020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 lvl="0">
              <a:defRPr spc="0" sz="1800"/>
            </a:pPr>
            <a:r>
              <a:rPr spc="-1" sz="4400"/>
              <a:t>Conclusion</a:t>
            </a:r>
          </a:p>
        </p:txBody>
      </p:sp>
      <p:sp>
        <p:nvSpPr>
          <p:cNvPr id="254" name="Shape 254"/>
          <p:cNvSpPr/>
          <p:nvPr/>
        </p:nvSpPr>
        <p:spPr>
          <a:xfrm>
            <a:off x="209799" y="8955878"/>
            <a:ext cx="7733605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Accumulateur au plomb : batterie vide</a:t>
            </a:r>
          </a:p>
        </p:txBody>
      </p:sp>
      <p:sp>
        <p:nvSpPr>
          <p:cNvPr id="255" name="Shape 255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256" name="Shape 256"/>
          <p:cNvSpPr/>
          <p:nvPr/>
        </p:nvSpPr>
        <p:spPr>
          <a:xfrm>
            <a:off x="11297400" y="9316795"/>
            <a:ext cx="165433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u="sng">
                <a:solidFill>
                  <a:srgbClr val="535353"/>
                </a:solidFill>
              </a:rPr>
              <a:t>Source</a:t>
            </a:r>
            <a:r>
              <a:rPr>
                <a:solidFill>
                  <a:srgbClr val="535353"/>
                </a:solidFill>
              </a:rPr>
              <a:t> : Bosch</a:t>
            </a:r>
          </a:p>
        </p:txBody>
      </p:sp>
      <p:pic>
        <p:nvPicPr>
          <p:cNvPr id="257" name="pasted-image.png"/>
          <p:cNvPicPr/>
          <p:nvPr/>
        </p:nvPicPr>
        <p:blipFill>
          <a:blip r:embed="rId2">
            <a:extLst/>
          </a:blip>
          <a:srcRect l="26888" t="24603" r="4969" b="0"/>
          <a:stretch>
            <a:fillRect/>
          </a:stretch>
        </p:blipFill>
        <p:spPr>
          <a:xfrm>
            <a:off x="1140618" y="3079210"/>
            <a:ext cx="10723617" cy="57489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pasted-image.png"/>
          <p:cNvPicPr/>
          <p:nvPr/>
        </p:nvPicPr>
        <p:blipFill>
          <a:blip r:embed="rId2">
            <a:extLst/>
          </a:blip>
          <a:srcRect l="26888" t="24603" r="4969" b="0"/>
          <a:stretch>
            <a:fillRect/>
          </a:stretch>
        </p:blipFill>
        <p:spPr>
          <a:xfrm>
            <a:off x="1140618" y="3079210"/>
            <a:ext cx="10723617" cy="5748959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hape 260"/>
          <p:cNvSpPr/>
          <p:nvPr/>
        </p:nvSpPr>
        <p:spPr>
          <a:xfrm>
            <a:off x="4124366" y="474138"/>
            <a:ext cx="4756068" cy="642020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 lvl="0">
              <a:defRPr spc="0" sz="1800"/>
            </a:pPr>
            <a:r>
              <a:rPr spc="-1" sz="4400"/>
              <a:t>Conclusion</a:t>
            </a:r>
          </a:p>
        </p:txBody>
      </p:sp>
      <p:sp>
        <p:nvSpPr>
          <p:cNvPr id="261" name="Shape 261"/>
          <p:cNvSpPr/>
          <p:nvPr/>
        </p:nvSpPr>
        <p:spPr>
          <a:xfrm>
            <a:off x="109500" y="8955878"/>
            <a:ext cx="8775765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Accumulateur au plomb : phase de charge </a:t>
            </a:r>
          </a:p>
        </p:txBody>
      </p:sp>
      <p:sp>
        <p:nvSpPr>
          <p:cNvPr id="262" name="Shape 262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  <p:sp>
        <p:nvSpPr>
          <p:cNvPr id="263" name="Shape 263"/>
          <p:cNvSpPr/>
          <p:nvPr/>
        </p:nvSpPr>
        <p:spPr>
          <a:xfrm>
            <a:off x="11297400" y="9316795"/>
            <a:ext cx="165433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/>
            <a:r>
              <a:rPr u="sng">
                <a:solidFill>
                  <a:srgbClr val="535353"/>
                </a:solidFill>
              </a:rPr>
              <a:t>Source</a:t>
            </a:r>
            <a:r>
              <a:rPr>
                <a:solidFill>
                  <a:srgbClr val="535353"/>
                </a:solidFill>
              </a:rPr>
              <a:t> : Bosch</a:t>
            </a:r>
          </a:p>
        </p:txBody>
      </p:sp>
      <p:grpSp>
        <p:nvGrpSpPr>
          <p:cNvPr id="266" name="Group 266"/>
          <p:cNvGrpSpPr/>
          <p:nvPr/>
        </p:nvGrpSpPr>
        <p:grpSpPr>
          <a:xfrm>
            <a:off x="1075531" y="1558795"/>
            <a:ext cx="10900761" cy="7340541"/>
            <a:chOff x="0" y="0"/>
            <a:chExt cx="10900760" cy="7340540"/>
          </a:xfrm>
        </p:grpSpPr>
        <p:pic>
          <p:nvPicPr>
            <p:cNvPr id="264" name="pasted-image.png"/>
            <p:cNvPicPr/>
            <p:nvPr/>
          </p:nvPicPr>
          <p:blipFill>
            <a:blip r:embed="rId3">
              <a:extLst/>
            </a:blip>
            <a:srcRect l="26670" t="4184" r="4394" b="0"/>
            <a:stretch>
              <a:fillRect/>
            </a:stretch>
          </p:blipFill>
          <p:spPr>
            <a:xfrm>
              <a:off x="0" y="31034"/>
              <a:ext cx="10853854" cy="73095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5" name="Shape 265"/>
            <p:cNvSpPr/>
            <p:nvPr/>
          </p:nvSpPr>
          <p:spPr>
            <a:xfrm>
              <a:off x="7866306" y="0"/>
              <a:ext cx="3034455" cy="1031963"/>
            </a:xfrm>
            <a:prstGeom prst="rect">
              <a:avLst/>
            </a:prstGeom>
            <a:solidFill>
              <a:srgbClr val="F8F8F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/>
        </p:nvSpPr>
        <p:spPr>
          <a:xfrm>
            <a:off x="783720" y="8918532"/>
            <a:ext cx="902304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>
                <a:solidFill>
                  <a:srgbClr val="FFFFFF"/>
                </a:solidFill>
              </a:rPr>
              <a:t>Animation accumulateur au plomb: </a:t>
            </a:r>
            <a:r>
              <a:rPr>
                <a:hlinkClick r:id="rId2" invalidUrl="" action="" tgtFrame="" tooltip="" history="1" highlightClick="0" endSnd="0"/>
              </a:rPr>
              <a:t>Fonctionnement d'une batterie Processus électrochimique - YouTube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1789410" y="391694"/>
            <a:ext cx="9425459" cy="863972"/>
          </a:xfrm>
          <a:prstGeom prst="rect">
            <a:avLst/>
          </a:prstGeom>
          <a:ln w="126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I.2)Etude thermodynamique</a:t>
            </a:r>
          </a:p>
        </p:txBody>
      </p:sp>
      <p:sp>
        <p:nvSpPr>
          <p:cNvPr id="272" name="Shape 272"/>
          <p:cNvSpPr/>
          <p:nvPr/>
        </p:nvSpPr>
        <p:spPr>
          <a:xfrm>
            <a:off x="370327" y="8498678"/>
            <a:ext cx="5168387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Principe de l’expérience :</a:t>
            </a:r>
          </a:p>
        </p:txBody>
      </p:sp>
      <p:grpSp>
        <p:nvGrpSpPr>
          <p:cNvPr id="280" name="Group 280"/>
          <p:cNvGrpSpPr/>
          <p:nvPr/>
        </p:nvGrpSpPr>
        <p:grpSpPr>
          <a:xfrm>
            <a:off x="596879" y="2286360"/>
            <a:ext cx="11810881" cy="5180401"/>
            <a:chOff x="0" y="0"/>
            <a:chExt cx="11810879" cy="5180400"/>
          </a:xfrm>
        </p:grpSpPr>
        <p:grpSp>
          <p:nvGrpSpPr>
            <p:cNvPr id="278" name="Group 278"/>
            <p:cNvGrpSpPr/>
            <p:nvPr/>
          </p:nvGrpSpPr>
          <p:grpSpPr>
            <a:xfrm>
              <a:off x="0" y="0"/>
              <a:ext cx="11810880" cy="5180401"/>
              <a:chOff x="0" y="0"/>
              <a:chExt cx="11810879" cy="5180400"/>
            </a:xfrm>
          </p:grpSpPr>
          <p:pic>
            <p:nvPicPr>
              <p:cNvPr id="273" name="image11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11810880" cy="51804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4" name="Shape 274"/>
              <p:cNvSpPr/>
              <p:nvPr/>
            </p:nvSpPr>
            <p:spPr>
              <a:xfrm>
                <a:off x="2148461" y="1850749"/>
                <a:ext cx="418717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pc="-1"/>
                </a:lvl1pPr>
              </a:lstStyle>
              <a:p>
                <a:pPr lvl="0">
                  <a:defRPr spc="0"/>
                </a:pPr>
                <a:r>
                  <a:rPr spc="-1"/>
                  <a:t>(aq)</a:t>
                </a:r>
              </a:p>
            </p:txBody>
          </p:sp>
          <p:sp>
            <p:nvSpPr>
              <p:cNvPr id="275" name="Shape 275"/>
              <p:cNvSpPr/>
              <p:nvPr/>
            </p:nvSpPr>
            <p:spPr>
              <a:xfrm>
                <a:off x="9759942" y="1850749"/>
                <a:ext cx="418717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pc="-1"/>
                </a:lvl1pPr>
              </a:lstStyle>
              <a:p>
                <a:pPr lvl="0">
                  <a:defRPr spc="0"/>
                </a:pPr>
                <a:r>
                  <a:rPr spc="-1"/>
                  <a:t>(aq)</a:t>
                </a:r>
              </a:p>
            </p:txBody>
          </p:sp>
          <p:sp>
            <p:nvSpPr>
              <p:cNvPr id="276" name="Shape 276"/>
              <p:cNvSpPr/>
              <p:nvPr/>
            </p:nvSpPr>
            <p:spPr>
              <a:xfrm>
                <a:off x="5139244" y="445309"/>
                <a:ext cx="278871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pc="-1"/>
                </a:lvl1pPr>
              </a:lstStyle>
              <a:p>
                <a:pPr lvl="0">
                  <a:defRPr spc="0"/>
                </a:pPr>
                <a:r>
                  <a:rPr spc="-1"/>
                  <a:t>(s)</a:t>
                </a:r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6688684" y="445309"/>
                <a:ext cx="278871" cy="2592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pc="-1"/>
                </a:lvl1pPr>
              </a:lstStyle>
              <a:p>
                <a:pPr lvl="0">
                  <a:defRPr spc="0"/>
                </a:pPr>
                <a:r>
                  <a:rPr spc="-1"/>
                  <a:t>(s)</a:t>
                </a:r>
              </a:p>
            </p:txBody>
          </p:sp>
        </p:grpSp>
        <p:pic>
          <p:nvPicPr>
            <p:cNvPr id="279" name="image12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332279" y="1415880"/>
              <a:ext cx="956521" cy="7214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1" name="Shape 281"/>
          <p:cNvSpPr/>
          <p:nvPr/>
        </p:nvSpPr>
        <p:spPr>
          <a:xfrm>
            <a:off x="2119120" y="3770572"/>
            <a:ext cx="663881" cy="5480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200"/>
            </a:lvl1pPr>
          </a:lstStyle>
          <a:p>
            <a:pPr lvl="0">
              <a:defRPr sz="1800"/>
            </a:pPr>
            <a:r>
              <a:rPr sz="3200"/>
              <a:t>Zn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1789410" y="391694"/>
            <a:ext cx="9425459" cy="863972"/>
          </a:xfrm>
          <a:prstGeom prst="rect">
            <a:avLst/>
          </a:prstGeom>
          <a:ln w="126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I.2)Etude thermodynamique</a:t>
            </a:r>
          </a:p>
        </p:txBody>
      </p:sp>
      <p:sp>
        <p:nvSpPr>
          <p:cNvPr id="284" name="Shape 284"/>
          <p:cNvSpPr/>
          <p:nvPr/>
        </p:nvSpPr>
        <p:spPr>
          <a:xfrm>
            <a:off x="370327" y="8498678"/>
            <a:ext cx="5168387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Principe de l’expérience :</a:t>
            </a:r>
          </a:p>
        </p:txBody>
      </p:sp>
      <p:grpSp>
        <p:nvGrpSpPr>
          <p:cNvPr id="291" name="Group 291"/>
          <p:cNvGrpSpPr/>
          <p:nvPr/>
        </p:nvGrpSpPr>
        <p:grpSpPr>
          <a:xfrm>
            <a:off x="493199" y="1464840"/>
            <a:ext cx="12018242" cy="5966281"/>
            <a:chOff x="0" y="0"/>
            <a:chExt cx="12018240" cy="5966280"/>
          </a:xfrm>
        </p:grpSpPr>
        <p:grpSp>
          <p:nvGrpSpPr>
            <p:cNvPr id="288" name="Group 288"/>
            <p:cNvGrpSpPr/>
            <p:nvPr/>
          </p:nvGrpSpPr>
          <p:grpSpPr>
            <a:xfrm>
              <a:off x="0" y="-1"/>
              <a:ext cx="12018241" cy="5966281"/>
              <a:chOff x="0" y="0"/>
              <a:chExt cx="12018240" cy="5966279"/>
            </a:xfrm>
          </p:grpSpPr>
          <p:pic>
            <p:nvPicPr>
              <p:cNvPr id="285" name="image13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214200"/>
                <a:ext cx="12018241" cy="57520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6" name="Shape 286"/>
              <p:cNvSpPr/>
              <p:nvPr/>
            </p:nvSpPr>
            <p:spPr>
              <a:xfrm>
                <a:off x="6796440" y="-1"/>
                <a:ext cx="1269721" cy="12697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3773880" y="-1"/>
                <a:ext cx="1269721" cy="12697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</a:p>
            </p:txBody>
          </p:sp>
        </p:grpSp>
        <p:sp>
          <p:nvSpPr>
            <p:cNvPr id="289" name="Shape 289"/>
            <p:cNvSpPr/>
            <p:nvPr/>
          </p:nvSpPr>
          <p:spPr>
            <a:xfrm>
              <a:off x="5494662" y="657349"/>
              <a:ext cx="520237" cy="360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760" tIns="50760" rIns="50760" bIns="50760" numCol="1" anchor="ctr">
              <a:spAutoFit/>
            </a:bodyPr>
            <a:lstStyle>
              <a:lvl1pPr algn="ctr">
                <a:defRPr spc="-1"/>
              </a:lvl1pPr>
            </a:lstStyle>
            <a:p>
              <a:pPr lvl="0">
                <a:defRPr spc="0"/>
              </a:pPr>
              <a:r>
                <a:rPr spc="-1"/>
                <a:t>(aq)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6350022" y="708109"/>
              <a:ext cx="41871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pc="-1"/>
              </a:lvl1pPr>
            </a:lstStyle>
            <a:p>
              <a:pPr lvl="0">
                <a:defRPr spc="0"/>
              </a:pPr>
              <a:r>
                <a:rPr spc="-1"/>
                <a:t>(aq)</a:t>
              </a:r>
            </a:p>
          </p:txBody>
        </p:sp>
      </p:grp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789410" y="391694"/>
            <a:ext cx="9425459" cy="863972"/>
          </a:xfrm>
          <a:prstGeom prst="rect">
            <a:avLst/>
          </a:prstGeom>
          <a:ln w="126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I.2)Etude thermodynamique</a:t>
            </a:r>
          </a:p>
        </p:txBody>
      </p:sp>
      <p:sp>
        <p:nvSpPr>
          <p:cNvPr id="294" name="Shape 294"/>
          <p:cNvSpPr/>
          <p:nvPr/>
        </p:nvSpPr>
        <p:spPr>
          <a:xfrm>
            <a:off x="421396" y="8532518"/>
            <a:ext cx="4253728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Résultats possibles :</a:t>
            </a:r>
          </a:p>
        </p:txBody>
      </p:sp>
      <p:pic>
        <p:nvPicPr>
          <p:cNvPr id="295" name="image14.png"/>
          <p:cNvPicPr/>
          <p:nvPr/>
        </p:nvPicPr>
        <p:blipFill>
          <a:blip r:embed="rId2">
            <a:extLst/>
          </a:blip>
          <a:srcRect l="22036" t="0" r="54494" b="0"/>
          <a:stretch>
            <a:fillRect/>
          </a:stretch>
        </p:blipFill>
        <p:spPr>
          <a:xfrm>
            <a:off x="1454760" y="3395159"/>
            <a:ext cx="2970001" cy="3837961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Shape 296"/>
          <p:cNvSpPr/>
          <p:nvPr/>
        </p:nvSpPr>
        <p:spPr>
          <a:xfrm>
            <a:off x="567359" y="1854360"/>
            <a:ext cx="4744442" cy="6041881"/>
          </a:xfrm>
          <a:prstGeom prst="rect">
            <a:avLst/>
          </a:prstGeom>
          <a:ln w="25560">
            <a:solidFill>
              <a:srgbClr val="0365C0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297" name="Shape 297"/>
          <p:cNvSpPr/>
          <p:nvPr/>
        </p:nvSpPr>
        <p:spPr>
          <a:xfrm>
            <a:off x="736250" y="2059718"/>
            <a:ext cx="4406300" cy="569204"/>
          </a:xfrm>
          <a:prstGeom prst="rect">
            <a:avLst/>
          </a:prstGeom>
          <a:ln w="50760">
            <a:solidFill>
              <a:srgbClr val="02519A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Cas 1 : Précipité bleu</a:t>
            </a:r>
          </a:p>
        </p:txBody>
      </p:sp>
      <p:sp>
        <p:nvSpPr>
          <p:cNvPr id="298" name="Shape 298"/>
          <p:cNvSpPr/>
          <p:nvPr/>
        </p:nvSpPr>
        <p:spPr>
          <a:xfrm>
            <a:off x="658110" y="7123658"/>
            <a:ext cx="3492299" cy="61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60" tIns="50760" rIns="50760" bIns="5076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Présence d’ions </a:t>
            </a:r>
          </a:p>
        </p:txBody>
      </p:sp>
      <p:sp>
        <p:nvSpPr>
          <p:cNvPr id="299" name="Shape 299"/>
          <p:cNvSpPr/>
          <p:nvPr/>
        </p:nvSpPr>
        <p:spPr>
          <a:xfrm>
            <a:off x="7869239" y="1854360"/>
            <a:ext cx="4744442" cy="6041881"/>
          </a:xfrm>
          <a:prstGeom prst="rect">
            <a:avLst/>
          </a:prstGeom>
          <a:ln w="25560">
            <a:solidFill>
              <a:srgbClr val="808080"/>
            </a:solidFill>
            <a:round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00" name="Shape 300"/>
          <p:cNvSpPr/>
          <p:nvPr/>
        </p:nvSpPr>
        <p:spPr>
          <a:xfrm>
            <a:off x="7924075" y="2059718"/>
            <a:ext cx="4634772" cy="569204"/>
          </a:xfrm>
          <a:prstGeom prst="rect">
            <a:avLst/>
          </a:prstGeom>
          <a:ln w="50760">
            <a:solidFill>
              <a:srgbClr val="808080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Cas 2 : Précipité blanc</a:t>
            </a:r>
          </a:p>
        </p:txBody>
      </p:sp>
      <p:sp>
        <p:nvSpPr>
          <p:cNvPr id="301" name="Shape 301"/>
          <p:cNvSpPr/>
          <p:nvPr/>
        </p:nvSpPr>
        <p:spPr>
          <a:xfrm>
            <a:off x="8010750" y="7174058"/>
            <a:ext cx="3390779" cy="518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Présence d’ions </a:t>
            </a:r>
          </a:p>
        </p:txBody>
      </p:sp>
      <p:pic>
        <p:nvPicPr>
          <p:cNvPr id="302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3520" y="7022159"/>
            <a:ext cx="956521" cy="721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image1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81657" y="7113634"/>
            <a:ext cx="942976" cy="561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mage1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997581" y="3343869"/>
            <a:ext cx="2400020" cy="3829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180611" y="385344"/>
            <a:ext cx="6643058" cy="876672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I.1)Principe général</a:t>
            </a:r>
          </a:p>
        </p:txBody>
      </p:sp>
      <p:pic>
        <p:nvPicPr>
          <p:cNvPr id="76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719" y="1835640"/>
            <a:ext cx="11437202" cy="683856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0552091" y="9227843"/>
            <a:ext cx="2229579" cy="459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60" tIns="50760" rIns="50760" bIns="50760" anchor="ctr">
            <a:spAutoFit/>
          </a:bodyPr>
          <a:lstStyle/>
          <a:p>
            <a:pPr lvl="0" algn="ctr"/>
            <a:r>
              <a:rPr spc="-1" sz="2500" u="sng">
                <a:solidFill>
                  <a:srgbClr val="929292"/>
                </a:solidFill>
              </a:rPr>
              <a:t>Source</a:t>
            </a:r>
            <a:r>
              <a:rPr spc="-1" sz="2500">
                <a:solidFill>
                  <a:srgbClr val="929292"/>
                </a:solidFill>
              </a:rPr>
              <a:t> :</a:t>
            </a:r>
            <a:r>
              <a:rPr spc="-1" sz="2500">
                <a:solidFill>
                  <a:srgbClr val="999999"/>
                </a:solidFill>
              </a:rPr>
              <a:t> </a:t>
            </a:r>
            <a:r>
              <a:rPr spc="-1" sz="2500">
                <a:hlinkClick r:id="rId3" invalidUrl="" action="" tgtFrame="" tooltip="" history="1" highlightClick="0" endSnd="0"/>
              </a:rPr>
              <a:t>pccl.fr</a:t>
            </a:r>
          </a:p>
        </p:txBody>
      </p:sp>
      <p:sp>
        <p:nvSpPr>
          <p:cNvPr id="78" name="Shape 78"/>
          <p:cNvSpPr/>
          <p:nvPr/>
        </p:nvSpPr>
        <p:spPr>
          <a:xfrm>
            <a:off x="1058400" y="2683799"/>
            <a:ext cx="1269721" cy="1269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79" name="Shape 79"/>
          <p:cNvSpPr/>
          <p:nvPr/>
        </p:nvSpPr>
        <p:spPr>
          <a:xfrm>
            <a:off x="10312559" y="2683799"/>
            <a:ext cx="1544401" cy="126972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pic>
        <p:nvPicPr>
          <p:cNvPr id="80" name="image2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77559" y="2010960"/>
            <a:ext cx="672841" cy="58392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/>
        </p:nvSpPr>
        <p:spPr>
          <a:xfrm>
            <a:off x="783720" y="8918532"/>
            <a:ext cx="902304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Animation pile Daniell : http://www.pccl.fr/physique_chimie_college_lycee/lycee/terminale_TS/daniell.htm </a:t>
            </a:r>
          </a:p>
        </p:txBody>
      </p:sp>
      <p:sp>
        <p:nvSpPr>
          <p:cNvPr id="82" name="Shape 82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/>
        </p:nvSpPr>
        <p:spPr>
          <a:xfrm>
            <a:off x="236160" y="559780"/>
            <a:ext cx="12531960" cy="629320"/>
          </a:xfrm>
          <a:prstGeom prst="rect">
            <a:avLst/>
          </a:prstGeom>
          <a:ln w="126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 lvl="0">
              <a:defRPr spc="0" sz="1800"/>
            </a:pPr>
            <a:r>
              <a:rPr spc="-1" sz="4400"/>
              <a:t>II.3)Application à la protection par électrozingage</a:t>
            </a:r>
          </a:p>
        </p:txBody>
      </p:sp>
      <p:pic>
        <p:nvPicPr>
          <p:cNvPr id="307" name="image17.png"/>
          <p:cNvPicPr/>
          <p:nvPr/>
        </p:nvPicPr>
        <p:blipFill>
          <a:blip r:embed="rId2">
            <a:extLst/>
          </a:blip>
          <a:srcRect l="5502" t="4439" r="4151" b="0"/>
          <a:stretch>
            <a:fillRect/>
          </a:stretch>
        </p:blipFill>
        <p:spPr>
          <a:xfrm rot="118200">
            <a:off x="781560" y="1723680"/>
            <a:ext cx="11748600" cy="6697081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Shape 308"/>
          <p:cNvSpPr/>
          <p:nvPr/>
        </p:nvSpPr>
        <p:spPr>
          <a:xfrm>
            <a:off x="71999" y="8412979"/>
            <a:ext cx="8928002" cy="495081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3100"/>
            </a:lvl1pPr>
          </a:lstStyle>
          <a:p>
            <a:pPr lvl="0">
              <a:defRPr spc="0" sz="1800"/>
            </a:pPr>
            <a:r>
              <a:rPr spc="-1" sz="3100"/>
              <a:t>Courbes courant-potentiel pour l’électrozingage</a:t>
            </a:r>
          </a:p>
        </p:txBody>
      </p:sp>
      <p:sp>
        <p:nvSpPr>
          <p:cNvPr id="309" name="Shape 309"/>
          <p:cNvSpPr/>
          <p:nvPr/>
        </p:nvSpPr>
        <p:spPr>
          <a:xfrm>
            <a:off x="9605502" y="9227843"/>
            <a:ext cx="3335078" cy="459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60" tIns="50760" rIns="50760" bIns="50760" anchor="ctr">
            <a:spAutoFit/>
          </a:bodyPr>
          <a:lstStyle/>
          <a:p>
            <a:pPr lvl="0" algn="ctr"/>
            <a:r>
              <a:rPr spc="-1" sz="2500" u="sng">
                <a:solidFill>
                  <a:srgbClr val="929292"/>
                </a:solidFill>
              </a:rPr>
              <a:t>Source</a:t>
            </a:r>
            <a:r>
              <a:rPr spc="-1" sz="2500">
                <a:solidFill>
                  <a:srgbClr val="929292"/>
                </a:solidFill>
              </a:rPr>
              <a:t> :</a:t>
            </a:r>
            <a:r>
              <a:rPr spc="-1" sz="2500">
                <a:solidFill>
                  <a:srgbClr val="999999"/>
                </a:solidFill>
              </a:rPr>
              <a:t> Tec&amp;Doc, PSI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180611" y="385344"/>
            <a:ext cx="6643058" cy="876672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I.1)Principe général</a:t>
            </a:r>
          </a:p>
        </p:txBody>
      </p:sp>
      <p:pic>
        <p:nvPicPr>
          <p:cNvPr id="85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719" y="1835640"/>
            <a:ext cx="11437202" cy="683856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10552091" y="9227843"/>
            <a:ext cx="2229579" cy="459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60" tIns="50760" rIns="50760" bIns="50760" anchor="ctr">
            <a:spAutoFit/>
          </a:bodyPr>
          <a:lstStyle/>
          <a:p>
            <a:pPr lvl="0" algn="ctr"/>
            <a:r>
              <a:rPr spc="-1" sz="2500" u="sng">
                <a:solidFill>
                  <a:srgbClr val="929292"/>
                </a:solidFill>
              </a:rPr>
              <a:t>Source</a:t>
            </a:r>
            <a:r>
              <a:rPr spc="-1" sz="2500">
                <a:solidFill>
                  <a:srgbClr val="929292"/>
                </a:solidFill>
              </a:rPr>
              <a:t> :</a:t>
            </a:r>
            <a:r>
              <a:rPr spc="-1" sz="2500">
                <a:solidFill>
                  <a:srgbClr val="999999"/>
                </a:solidFill>
              </a:rPr>
              <a:t> </a:t>
            </a:r>
            <a:r>
              <a:rPr spc="-1" sz="2500">
                <a:hlinkClick r:id="rId3" invalidUrl="" action="" tgtFrame="" tooltip="" history="1" highlightClick="0" endSnd="0"/>
              </a:rPr>
              <a:t>pccl.fr</a:t>
            </a:r>
          </a:p>
        </p:txBody>
      </p:sp>
      <p:sp>
        <p:nvSpPr>
          <p:cNvPr id="87" name="Shape 87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307058" y="385344"/>
            <a:ext cx="6389805" cy="876672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I.3)Etude cinétique</a:t>
            </a:r>
          </a:p>
        </p:txBody>
      </p:sp>
      <p:pic>
        <p:nvPicPr>
          <p:cNvPr id="90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7839" y="1495799"/>
            <a:ext cx="10668601" cy="7518242"/>
          </a:xfrm>
          <a:prstGeom prst="rect">
            <a:avLst/>
          </a:prstGeom>
          <a:ln w="3240">
            <a:solidFill>
              <a:srgbClr val="FFFFFF"/>
            </a:solidFill>
            <a:round/>
          </a:ln>
        </p:spPr>
      </p:pic>
      <p:sp>
        <p:nvSpPr>
          <p:cNvPr id="91" name="Shape 91"/>
          <p:cNvSpPr/>
          <p:nvPr/>
        </p:nvSpPr>
        <p:spPr>
          <a:xfrm>
            <a:off x="10728000" y="3613320"/>
            <a:ext cx="50400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(aq)</a:t>
            </a:r>
          </a:p>
        </p:txBody>
      </p:sp>
      <p:sp>
        <p:nvSpPr>
          <p:cNvPr id="92" name="Shape 92"/>
          <p:cNvSpPr/>
          <p:nvPr/>
        </p:nvSpPr>
        <p:spPr>
          <a:xfrm>
            <a:off x="6911999" y="3671999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(aq)</a:t>
            </a:r>
          </a:p>
        </p:txBody>
      </p:sp>
      <p:sp>
        <p:nvSpPr>
          <p:cNvPr id="93" name="Shape 93"/>
          <p:cNvSpPr/>
          <p:nvPr/>
        </p:nvSpPr>
        <p:spPr>
          <a:xfrm>
            <a:off x="3239999" y="6853319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(aq)</a:t>
            </a:r>
          </a:p>
        </p:txBody>
      </p:sp>
      <p:sp>
        <p:nvSpPr>
          <p:cNvPr id="94" name="Shape 94"/>
          <p:cNvSpPr/>
          <p:nvPr/>
        </p:nvSpPr>
        <p:spPr>
          <a:xfrm>
            <a:off x="7127999" y="6911999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(aq)</a:t>
            </a:r>
          </a:p>
        </p:txBody>
      </p:sp>
      <p:sp>
        <p:nvSpPr>
          <p:cNvPr id="95" name="Shape 95"/>
          <p:cNvSpPr/>
          <p:nvPr/>
        </p:nvSpPr>
        <p:spPr>
          <a:xfrm>
            <a:off x="5399999" y="3671999"/>
            <a:ext cx="86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(s)</a:t>
            </a:r>
          </a:p>
        </p:txBody>
      </p:sp>
      <p:sp>
        <p:nvSpPr>
          <p:cNvPr id="96" name="Shape 96"/>
          <p:cNvSpPr/>
          <p:nvPr/>
        </p:nvSpPr>
        <p:spPr>
          <a:xfrm>
            <a:off x="9216000" y="3613320"/>
            <a:ext cx="86400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(s)</a:t>
            </a:r>
          </a:p>
        </p:txBody>
      </p:sp>
      <p:pic>
        <p:nvPicPr>
          <p:cNvPr id="97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9999" y="5399999"/>
            <a:ext cx="437761" cy="399601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/>
          <p:nvPr/>
        </p:nvSpPr>
        <p:spPr>
          <a:xfrm flipH="1">
            <a:off x="4643999" y="5507999"/>
            <a:ext cx="690841" cy="1"/>
          </a:xfrm>
          <a:prstGeom prst="line">
            <a:avLst/>
          </a:prstGeom>
          <a:ln w="1260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99" name="image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2000" y="5327999"/>
            <a:ext cx="475921" cy="371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74399" y="5327999"/>
            <a:ext cx="561601" cy="361441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Shape 101"/>
          <p:cNvSpPr/>
          <p:nvPr/>
        </p:nvSpPr>
        <p:spPr>
          <a:xfrm flipH="1">
            <a:off x="8675999" y="5472000"/>
            <a:ext cx="690841" cy="1"/>
          </a:xfrm>
          <a:prstGeom prst="line">
            <a:avLst/>
          </a:prstGeom>
          <a:ln w="1260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02" name="image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46720" y="5322239"/>
            <a:ext cx="485281" cy="43776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hape 103"/>
          <p:cNvSpPr/>
          <p:nvPr/>
        </p:nvSpPr>
        <p:spPr>
          <a:xfrm>
            <a:off x="5796000" y="6853319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(g)</a:t>
            </a:r>
          </a:p>
        </p:txBody>
      </p:sp>
      <p:sp>
        <p:nvSpPr>
          <p:cNvPr id="104" name="Shape 104"/>
          <p:cNvSpPr/>
          <p:nvPr/>
        </p:nvSpPr>
        <p:spPr>
          <a:xfrm>
            <a:off x="1872000" y="6840000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(g)</a:t>
            </a:r>
          </a:p>
        </p:txBody>
      </p:sp>
      <p:sp>
        <p:nvSpPr>
          <p:cNvPr id="105" name="Shape 105"/>
          <p:cNvSpPr/>
          <p:nvPr/>
        </p:nvSpPr>
        <p:spPr>
          <a:xfrm>
            <a:off x="287999" y="9132979"/>
            <a:ext cx="8188202" cy="495081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3100"/>
            </a:lvl1pPr>
          </a:lstStyle>
          <a:p>
            <a:pPr lvl="0">
              <a:defRPr spc="0" sz="1800"/>
            </a:pPr>
            <a:r>
              <a:rPr spc="-1" sz="3100"/>
              <a:t>Courbes courant-potentiel pour la pile Daniell</a:t>
            </a:r>
          </a:p>
        </p:txBody>
      </p:sp>
      <p:sp>
        <p:nvSpPr>
          <p:cNvPr id="106" name="Shape 106"/>
          <p:cNvSpPr/>
          <p:nvPr/>
        </p:nvSpPr>
        <p:spPr>
          <a:xfrm>
            <a:off x="9514799" y="4830162"/>
            <a:ext cx="1950841" cy="413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 spc="-1"/>
              <a:t>E</a:t>
            </a:r>
            <a:r>
              <a:rPr baseline="-33000" spc="-1"/>
              <a:t>N</a:t>
            </a:r>
            <a:r>
              <a:rPr spc="-1"/>
              <a:t>(Cu</a:t>
            </a:r>
            <a:r>
              <a:rPr baseline="33000" spc="-1"/>
              <a:t>2+</a:t>
            </a:r>
            <a:r>
              <a:rPr baseline="-33000" spc="-1"/>
              <a:t>(aq)</a:t>
            </a:r>
            <a:r>
              <a:rPr spc="-1"/>
              <a:t>/Cu</a:t>
            </a:r>
            <a:r>
              <a:rPr baseline="-33000" spc="-1"/>
              <a:t>(s)</a:t>
            </a:r>
            <a:r>
              <a:rPr spc="-1"/>
              <a:t>)</a:t>
            </a:r>
          </a:p>
        </p:txBody>
      </p:sp>
      <p:sp>
        <p:nvSpPr>
          <p:cNvPr id="107" name="Shape 107"/>
          <p:cNvSpPr/>
          <p:nvPr/>
        </p:nvSpPr>
        <p:spPr>
          <a:xfrm>
            <a:off x="3239999" y="4833284"/>
            <a:ext cx="1897842" cy="413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 spc="-1"/>
              <a:t>E</a:t>
            </a:r>
            <a:r>
              <a:rPr baseline="-33000" spc="-1"/>
              <a:t>N</a:t>
            </a:r>
            <a:r>
              <a:rPr spc="-1"/>
              <a:t>(Zn</a:t>
            </a:r>
            <a:r>
              <a:rPr baseline="33000" spc="-1"/>
              <a:t>2+</a:t>
            </a:r>
            <a:r>
              <a:rPr baseline="-33000" spc="-1"/>
              <a:t>(aq)</a:t>
            </a:r>
            <a:r>
              <a:rPr spc="-1"/>
              <a:t>/Zn</a:t>
            </a:r>
            <a:r>
              <a:rPr baseline="-33000" spc="-1"/>
              <a:t>(s)</a:t>
            </a:r>
            <a:r>
              <a:rPr spc="-1"/>
              <a:t>)</a:t>
            </a:r>
          </a:p>
        </p:txBody>
      </p:sp>
      <p:sp>
        <p:nvSpPr>
          <p:cNvPr id="108" name="Shape 108"/>
          <p:cNvSpPr/>
          <p:nvPr/>
        </p:nvSpPr>
        <p:spPr>
          <a:xfrm>
            <a:off x="8568000" y="4751999"/>
            <a:ext cx="576001" cy="4320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09" name="Shape 109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3307058" y="385344"/>
            <a:ext cx="6389805" cy="876672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I.3)Etude cinétique</a:t>
            </a:r>
          </a:p>
        </p:txBody>
      </p:sp>
      <p:pic>
        <p:nvPicPr>
          <p:cNvPr id="11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7839" y="1495799"/>
            <a:ext cx="10668601" cy="7518242"/>
          </a:xfrm>
          <a:prstGeom prst="rect">
            <a:avLst/>
          </a:prstGeom>
          <a:ln w="3240">
            <a:solidFill>
              <a:srgbClr val="FFFFFF"/>
            </a:solidFill>
            <a:round/>
          </a:ln>
        </p:spPr>
      </p:pic>
      <p:sp>
        <p:nvSpPr>
          <p:cNvPr id="113" name="Shape 113"/>
          <p:cNvSpPr/>
          <p:nvPr/>
        </p:nvSpPr>
        <p:spPr>
          <a:xfrm>
            <a:off x="10728000" y="3613320"/>
            <a:ext cx="50400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(aq)</a:t>
            </a:r>
          </a:p>
        </p:txBody>
      </p:sp>
      <p:sp>
        <p:nvSpPr>
          <p:cNvPr id="114" name="Shape 114"/>
          <p:cNvSpPr/>
          <p:nvPr/>
        </p:nvSpPr>
        <p:spPr>
          <a:xfrm>
            <a:off x="6911999" y="3671999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(aq)</a:t>
            </a:r>
          </a:p>
        </p:txBody>
      </p:sp>
      <p:sp>
        <p:nvSpPr>
          <p:cNvPr id="115" name="Shape 115"/>
          <p:cNvSpPr/>
          <p:nvPr/>
        </p:nvSpPr>
        <p:spPr>
          <a:xfrm>
            <a:off x="3239999" y="6853319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(aq)</a:t>
            </a:r>
          </a:p>
        </p:txBody>
      </p:sp>
      <p:sp>
        <p:nvSpPr>
          <p:cNvPr id="116" name="Shape 116"/>
          <p:cNvSpPr/>
          <p:nvPr/>
        </p:nvSpPr>
        <p:spPr>
          <a:xfrm>
            <a:off x="7127999" y="6911999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(aq)</a:t>
            </a:r>
          </a:p>
        </p:txBody>
      </p:sp>
      <p:sp>
        <p:nvSpPr>
          <p:cNvPr id="117" name="Shape 117"/>
          <p:cNvSpPr/>
          <p:nvPr/>
        </p:nvSpPr>
        <p:spPr>
          <a:xfrm>
            <a:off x="5399999" y="3671999"/>
            <a:ext cx="86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(s)</a:t>
            </a:r>
          </a:p>
        </p:txBody>
      </p:sp>
      <p:sp>
        <p:nvSpPr>
          <p:cNvPr id="118" name="Shape 118"/>
          <p:cNvSpPr/>
          <p:nvPr/>
        </p:nvSpPr>
        <p:spPr>
          <a:xfrm>
            <a:off x="9216000" y="3613320"/>
            <a:ext cx="86400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(s)</a:t>
            </a:r>
          </a:p>
        </p:txBody>
      </p:sp>
      <p:pic>
        <p:nvPicPr>
          <p:cNvPr id="119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9999" y="5399999"/>
            <a:ext cx="437761" cy="39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 flipH="1">
            <a:off x="4643999" y="5507999"/>
            <a:ext cx="690841" cy="1"/>
          </a:xfrm>
          <a:prstGeom prst="line">
            <a:avLst/>
          </a:prstGeom>
          <a:ln w="1260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21" name="image5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52000" y="5327999"/>
            <a:ext cx="475921" cy="371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image6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74399" y="5327999"/>
            <a:ext cx="561601" cy="361441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 flipH="1">
            <a:off x="8675999" y="5472000"/>
            <a:ext cx="690841" cy="1"/>
          </a:xfrm>
          <a:prstGeom prst="line">
            <a:avLst/>
          </a:prstGeom>
          <a:ln w="1260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pic>
        <p:nvPicPr>
          <p:cNvPr id="124" name="image7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346720" y="5322239"/>
            <a:ext cx="485281" cy="43776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5796000" y="6853319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(g)</a:t>
            </a:r>
          </a:p>
        </p:txBody>
      </p:sp>
      <p:sp>
        <p:nvSpPr>
          <p:cNvPr id="126" name="Shape 126"/>
          <p:cNvSpPr/>
          <p:nvPr/>
        </p:nvSpPr>
        <p:spPr>
          <a:xfrm>
            <a:off x="1872000" y="6840000"/>
            <a:ext cx="504001" cy="27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1300"/>
            </a:lvl1pPr>
          </a:lstStyle>
          <a:p>
            <a:pPr lvl="0">
              <a:defRPr spc="0" sz="1800"/>
            </a:pPr>
            <a:r>
              <a:rPr spc="-1" sz="1300"/>
              <a:t>(g)</a:t>
            </a:r>
          </a:p>
        </p:txBody>
      </p:sp>
      <p:sp>
        <p:nvSpPr>
          <p:cNvPr id="127" name="Shape 127"/>
          <p:cNvSpPr/>
          <p:nvPr/>
        </p:nvSpPr>
        <p:spPr>
          <a:xfrm>
            <a:off x="287999" y="9132979"/>
            <a:ext cx="8188202" cy="495081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3100"/>
            </a:lvl1pPr>
          </a:lstStyle>
          <a:p>
            <a:pPr lvl="0">
              <a:defRPr spc="0" sz="1800"/>
            </a:pPr>
            <a:r>
              <a:rPr spc="-1" sz="3100"/>
              <a:t>Courbes courant-potentiel pour la pile Daniell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14799" y="4830162"/>
            <a:ext cx="1950841" cy="413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 spc="-1"/>
              <a:t>E</a:t>
            </a:r>
            <a:r>
              <a:rPr baseline="-33000" spc="-1"/>
              <a:t>N</a:t>
            </a:r>
            <a:r>
              <a:rPr spc="-1"/>
              <a:t>(Cu</a:t>
            </a:r>
            <a:r>
              <a:rPr baseline="33000" spc="-1"/>
              <a:t>2+</a:t>
            </a:r>
            <a:r>
              <a:rPr baseline="-33000" spc="-1"/>
              <a:t>(aq)</a:t>
            </a:r>
            <a:r>
              <a:rPr spc="-1"/>
              <a:t>/Cu</a:t>
            </a:r>
            <a:r>
              <a:rPr baseline="-33000" spc="-1"/>
              <a:t>(s)</a:t>
            </a:r>
            <a:r>
              <a:rPr spc="-1"/>
              <a:t>)</a:t>
            </a:r>
          </a:p>
        </p:txBody>
      </p:sp>
      <p:sp>
        <p:nvSpPr>
          <p:cNvPr id="129" name="Shape 129"/>
          <p:cNvSpPr/>
          <p:nvPr/>
        </p:nvSpPr>
        <p:spPr>
          <a:xfrm>
            <a:off x="3239999" y="4833284"/>
            <a:ext cx="1897842" cy="41323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 spc="-1"/>
              <a:t>E</a:t>
            </a:r>
            <a:r>
              <a:rPr baseline="-33000" spc="-1"/>
              <a:t>N</a:t>
            </a:r>
            <a:r>
              <a:rPr spc="-1"/>
              <a:t>(Zn</a:t>
            </a:r>
            <a:r>
              <a:rPr baseline="33000" spc="-1"/>
              <a:t>2+</a:t>
            </a:r>
            <a:r>
              <a:rPr baseline="-33000" spc="-1"/>
              <a:t>(aq)</a:t>
            </a:r>
            <a:r>
              <a:rPr spc="-1"/>
              <a:t>/Zn</a:t>
            </a:r>
            <a:r>
              <a:rPr baseline="-33000" spc="-1"/>
              <a:t>(s)</a:t>
            </a:r>
            <a:r>
              <a:rPr spc="-1"/>
              <a:t>)</a:t>
            </a:r>
          </a:p>
        </p:txBody>
      </p:sp>
      <p:sp>
        <p:nvSpPr>
          <p:cNvPr id="130" name="Shape 130"/>
          <p:cNvSpPr/>
          <p:nvPr/>
        </p:nvSpPr>
        <p:spPr>
          <a:xfrm>
            <a:off x="8568000" y="4751999"/>
            <a:ext cx="576001" cy="4320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31" name="Shape 131"/>
          <p:cNvSpPr/>
          <p:nvPr/>
        </p:nvSpPr>
        <p:spPr>
          <a:xfrm>
            <a:off x="5661764" y="4438389"/>
            <a:ext cx="1" cy="87682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8568000" y="5279769"/>
            <a:ext cx="1" cy="876822"/>
          </a:xfrm>
          <a:prstGeom prst="line">
            <a:avLst/>
          </a:prstGeom>
          <a:ln w="38100">
            <a:solidFill>
              <a:srgbClr val="00B05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3" name="Shape 133"/>
          <p:cNvSpPr/>
          <p:nvPr/>
        </p:nvSpPr>
        <p:spPr>
          <a:xfrm>
            <a:off x="5670293" y="4506995"/>
            <a:ext cx="613777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FF0000"/>
                </a:solidFill>
              </a:rPr>
              <a:t>i</a:t>
            </a:r>
            <a:r>
              <a:rPr sz="20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4" name="Shape 134"/>
          <p:cNvSpPr/>
          <p:nvPr/>
        </p:nvSpPr>
        <p:spPr>
          <a:xfrm>
            <a:off x="8214144" y="5313960"/>
            <a:ext cx="613777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B050"/>
                </a:solidFill>
              </a:rPr>
              <a:t>i</a:t>
            </a:r>
            <a:r>
              <a:rPr sz="200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35" name="Shape 135"/>
          <p:cNvSpPr/>
          <p:nvPr/>
        </p:nvSpPr>
        <p:spPr>
          <a:xfrm>
            <a:off x="5751167" y="5211290"/>
            <a:ext cx="2725034" cy="1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6" name="Shape 136"/>
          <p:cNvSpPr/>
          <p:nvPr/>
        </p:nvSpPr>
        <p:spPr>
          <a:xfrm>
            <a:off x="5167105" y="5247999"/>
            <a:ext cx="523924" cy="13252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7" name="Shape 137"/>
          <p:cNvSpPr/>
          <p:nvPr/>
        </p:nvSpPr>
        <p:spPr>
          <a:xfrm>
            <a:off x="5168330" y="4611129"/>
            <a:ext cx="61377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FF0000"/>
                </a:solidFill>
              </a:rPr>
              <a:t>ղ</a:t>
            </a:r>
            <a:r>
              <a:rPr sz="20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8" name="Shape 138"/>
          <p:cNvSpPr/>
          <p:nvPr/>
        </p:nvSpPr>
        <p:spPr>
          <a:xfrm flipH="1" flipV="1">
            <a:off x="8521031" y="5211290"/>
            <a:ext cx="657617" cy="325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8641374" y="4535689"/>
            <a:ext cx="61377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B050"/>
                </a:solidFill>
              </a:rPr>
              <a:t>ղ</a:t>
            </a:r>
            <a:r>
              <a:rPr sz="200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40" name="Shape 140"/>
          <p:cNvSpPr/>
          <p:nvPr/>
        </p:nvSpPr>
        <p:spPr>
          <a:xfrm>
            <a:off x="6636595" y="4575111"/>
            <a:ext cx="1029948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70C0"/>
                </a:solidFill>
              </a:rPr>
              <a:t>U’(i)</a:t>
            </a:r>
          </a:p>
        </p:txBody>
      </p:sp>
      <p:sp>
        <p:nvSpPr>
          <p:cNvPr id="141" name="Shape 141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201627" y="385344"/>
            <a:ext cx="6601386" cy="876672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II.2)Etude cinétique</a:t>
            </a:r>
          </a:p>
        </p:txBody>
      </p:sp>
      <p:sp>
        <p:nvSpPr>
          <p:cNvPr id="144" name="Shape 144"/>
          <p:cNvSpPr/>
          <p:nvPr/>
        </p:nvSpPr>
        <p:spPr>
          <a:xfrm>
            <a:off x="163799" y="8471299"/>
            <a:ext cx="12677042" cy="495081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3100"/>
            </a:lvl1pPr>
          </a:lstStyle>
          <a:p>
            <a:pPr lvl="0">
              <a:defRPr spc="0" sz="1800"/>
            </a:pPr>
            <a:r>
              <a:rPr spc="-1" sz="3100"/>
              <a:t>Courbes courant-potentiel pour l’eau sur des électrodes de platine</a:t>
            </a:r>
          </a:p>
        </p:txBody>
      </p:sp>
      <p:sp>
        <p:nvSpPr>
          <p:cNvPr id="145" name="Shape 145"/>
          <p:cNvSpPr/>
          <p:nvPr/>
        </p:nvSpPr>
        <p:spPr>
          <a:xfrm>
            <a:off x="9727794" y="9265283"/>
            <a:ext cx="3132973" cy="35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spc="-1" sz="2500" u="sng">
                <a:solidFill>
                  <a:srgbClr val="929292"/>
                </a:solidFill>
              </a:rPr>
              <a:t>Source</a:t>
            </a:r>
            <a:r>
              <a:rPr spc="-1" sz="2500">
                <a:solidFill>
                  <a:srgbClr val="929292"/>
                </a:solidFill>
              </a:rPr>
              <a:t>:</a:t>
            </a:r>
            <a:r>
              <a:rPr spc="-1" sz="2500">
                <a:solidFill>
                  <a:srgbClr val="808080"/>
                </a:solidFill>
              </a:rPr>
              <a:t> </a:t>
            </a:r>
            <a:r>
              <a:rPr spc="-1" sz="2500">
                <a:hlinkClick r:id="rId2" invalidUrl="" action="" tgtFrame="" tooltip="" history="1" highlightClick="0" endSnd="0"/>
              </a:rPr>
              <a:t>ac-clermont.fr</a:t>
            </a:r>
          </a:p>
        </p:txBody>
      </p:sp>
      <p:pic>
        <p:nvPicPr>
          <p:cNvPr id="146" name="image8.png"/>
          <p:cNvPicPr/>
          <p:nvPr/>
        </p:nvPicPr>
        <p:blipFill>
          <a:blip r:embed="rId3">
            <a:extLst/>
          </a:blip>
          <a:srcRect l="0" t="0" r="0" b="8728"/>
          <a:stretch>
            <a:fillRect/>
          </a:stretch>
        </p:blipFill>
        <p:spPr>
          <a:xfrm>
            <a:off x="1537729" y="1716065"/>
            <a:ext cx="9929340" cy="6468176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6983379" y="5267657"/>
            <a:ext cx="83286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48" name="Shape 148"/>
          <p:cNvSpPr/>
          <p:nvPr/>
        </p:nvSpPr>
        <p:spPr>
          <a:xfrm>
            <a:off x="7092921" y="5267657"/>
            <a:ext cx="72332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FF0000"/>
                </a:solidFill>
              </a:rPr>
              <a:t>ղ</a:t>
            </a:r>
            <a:r>
              <a:rPr sz="2000">
                <a:solidFill>
                  <a:srgbClr val="FF0000"/>
                </a:solidFill>
              </a:rPr>
              <a:t>0a</a:t>
            </a:r>
          </a:p>
        </p:txBody>
      </p:sp>
      <p:sp>
        <p:nvSpPr>
          <p:cNvPr id="149" name="Shape 149"/>
          <p:cNvSpPr/>
          <p:nvPr/>
        </p:nvSpPr>
        <p:spPr>
          <a:xfrm flipH="1" flipV="1">
            <a:off x="4575333" y="5111546"/>
            <a:ext cx="201764" cy="3249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0" name="Shape 150"/>
          <p:cNvSpPr/>
          <p:nvPr/>
        </p:nvSpPr>
        <p:spPr>
          <a:xfrm>
            <a:off x="4470206" y="4988459"/>
            <a:ext cx="72809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B050"/>
                </a:solidFill>
              </a:rPr>
              <a:t>ղ</a:t>
            </a:r>
            <a:r>
              <a:rPr sz="2000">
                <a:solidFill>
                  <a:srgbClr val="00B050"/>
                </a:solidFill>
              </a:rPr>
              <a:t>0c</a:t>
            </a:r>
          </a:p>
        </p:txBody>
      </p:sp>
      <p:sp>
        <p:nvSpPr>
          <p:cNvPr id="151" name="Shape 151"/>
          <p:cNvSpPr/>
          <p:nvPr/>
        </p:nvSpPr>
        <p:spPr>
          <a:xfrm>
            <a:off x="4777096" y="4584989"/>
            <a:ext cx="2206285" cy="1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5351772" y="3938658"/>
            <a:ext cx="1029948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70C0"/>
                </a:solidFill>
              </a:rPr>
              <a:t>U</a:t>
            </a:r>
            <a:r>
              <a:rPr sz="1400">
                <a:solidFill>
                  <a:srgbClr val="0070C0"/>
                </a:solidFill>
              </a:rPr>
              <a:t>seuil</a:t>
            </a:r>
          </a:p>
        </p:txBody>
      </p:sp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3201627" y="385344"/>
            <a:ext cx="6601386" cy="876672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II.2)Etude cinétique</a:t>
            </a:r>
          </a:p>
        </p:txBody>
      </p:sp>
      <p:sp>
        <p:nvSpPr>
          <p:cNvPr id="156" name="Shape 156"/>
          <p:cNvSpPr/>
          <p:nvPr/>
        </p:nvSpPr>
        <p:spPr>
          <a:xfrm>
            <a:off x="163799" y="8471299"/>
            <a:ext cx="12677042" cy="495081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3100"/>
            </a:lvl1pPr>
          </a:lstStyle>
          <a:p>
            <a:pPr lvl="0">
              <a:defRPr spc="0" sz="1800"/>
            </a:pPr>
            <a:r>
              <a:rPr spc="-1" sz="3100"/>
              <a:t>Courbes courant-potentiel pour l’eau sur des électrodes de platine</a:t>
            </a:r>
          </a:p>
        </p:txBody>
      </p:sp>
      <p:sp>
        <p:nvSpPr>
          <p:cNvPr id="157" name="Shape 157"/>
          <p:cNvSpPr/>
          <p:nvPr/>
        </p:nvSpPr>
        <p:spPr>
          <a:xfrm>
            <a:off x="9727794" y="9265283"/>
            <a:ext cx="3132973" cy="35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spc="-1" sz="2500" u="sng">
                <a:solidFill>
                  <a:srgbClr val="929292"/>
                </a:solidFill>
              </a:rPr>
              <a:t>Source</a:t>
            </a:r>
            <a:r>
              <a:rPr spc="-1" sz="2500">
                <a:solidFill>
                  <a:srgbClr val="929292"/>
                </a:solidFill>
              </a:rPr>
              <a:t>:</a:t>
            </a:r>
            <a:r>
              <a:rPr spc="-1" sz="2500">
                <a:solidFill>
                  <a:srgbClr val="808080"/>
                </a:solidFill>
              </a:rPr>
              <a:t> </a:t>
            </a:r>
            <a:r>
              <a:rPr spc="-1" sz="2500">
                <a:hlinkClick r:id="rId2" invalidUrl="" action="" tgtFrame="" tooltip="" history="1" highlightClick="0" endSnd="0"/>
              </a:rPr>
              <a:t>ac-clermont.fr</a:t>
            </a:r>
          </a:p>
        </p:txBody>
      </p:sp>
      <p:pic>
        <p:nvPicPr>
          <p:cNvPr id="158" name="image8.png"/>
          <p:cNvPicPr/>
          <p:nvPr/>
        </p:nvPicPr>
        <p:blipFill>
          <a:blip r:embed="rId3">
            <a:extLst/>
          </a:blip>
          <a:srcRect l="0" t="0" r="0" b="8728"/>
          <a:stretch>
            <a:fillRect/>
          </a:stretch>
        </p:blipFill>
        <p:spPr>
          <a:xfrm>
            <a:off x="1537729" y="1716065"/>
            <a:ext cx="9929340" cy="6468176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6983379" y="5267657"/>
            <a:ext cx="83286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7092921" y="5267657"/>
            <a:ext cx="72332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FF0000"/>
                </a:solidFill>
              </a:rPr>
              <a:t>ղ</a:t>
            </a:r>
            <a:r>
              <a:rPr sz="2000">
                <a:solidFill>
                  <a:srgbClr val="FF0000"/>
                </a:solidFill>
              </a:rPr>
              <a:t>0a</a:t>
            </a:r>
          </a:p>
        </p:txBody>
      </p:sp>
      <p:sp>
        <p:nvSpPr>
          <p:cNvPr id="161" name="Shape 161"/>
          <p:cNvSpPr/>
          <p:nvPr/>
        </p:nvSpPr>
        <p:spPr>
          <a:xfrm flipH="1" flipV="1">
            <a:off x="4575333" y="5111546"/>
            <a:ext cx="201764" cy="3249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4470206" y="4988459"/>
            <a:ext cx="72809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B050"/>
                </a:solidFill>
              </a:rPr>
              <a:t>ղ</a:t>
            </a:r>
            <a:r>
              <a:rPr sz="2000">
                <a:solidFill>
                  <a:srgbClr val="00B050"/>
                </a:solidFill>
              </a:rPr>
              <a:t>0c</a:t>
            </a:r>
          </a:p>
        </p:txBody>
      </p:sp>
      <p:sp>
        <p:nvSpPr>
          <p:cNvPr id="163" name="Shape 163"/>
          <p:cNvSpPr/>
          <p:nvPr/>
        </p:nvSpPr>
        <p:spPr>
          <a:xfrm>
            <a:off x="8242126" y="4141115"/>
            <a:ext cx="1" cy="87682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8250656" y="4209722"/>
            <a:ext cx="613777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FF0000"/>
                </a:solidFill>
              </a:rPr>
              <a:t>i</a:t>
            </a:r>
            <a:r>
              <a:rPr sz="20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5" name="Shape 165"/>
          <p:cNvSpPr/>
          <p:nvPr/>
        </p:nvSpPr>
        <p:spPr>
          <a:xfrm>
            <a:off x="6622919" y="6037862"/>
            <a:ext cx="161920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7202464" y="6037862"/>
            <a:ext cx="61377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FF0000"/>
                </a:solidFill>
              </a:rPr>
              <a:t>ղ</a:t>
            </a:r>
            <a:r>
              <a:rPr sz="20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7" name="Shape 167"/>
          <p:cNvSpPr/>
          <p:nvPr/>
        </p:nvSpPr>
        <p:spPr>
          <a:xfrm>
            <a:off x="4171364" y="4950152"/>
            <a:ext cx="1" cy="876822"/>
          </a:xfrm>
          <a:prstGeom prst="line">
            <a:avLst/>
          </a:prstGeom>
          <a:ln w="38100">
            <a:solidFill>
              <a:srgbClr val="00B05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3573188" y="5111546"/>
            <a:ext cx="613777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B050"/>
                </a:solidFill>
              </a:rPr>
              <a:t>i</a:t>
            </a:r>
            <a:r>
              <a:rPr sz="200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69" name="Shape 169"/>
          <p:cNvSpPr/>
          <p:nvPr/>
        </p:nvSpPr>
        <p:spPr>
          <a:xfrm flipH="1" flipV="1">
            <a:off x="4141399" y="4443874"/>
            <a:ext cx="657617" cy="325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4268444" y="3748296"/>
            <a:ext cx="61377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B050"/>
                </a:solidFill>
              </a:rPr>
              <a:t>ղ</a:t>
            </a:r>
            <a:r>
              <a:rPr sz="200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71" name="Shape 171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/>
        </p:nvSpPr>
        <p:spPr>
          <a:xfrm>
            <a:off x="3201627" y="385344"/>
            <a:ext cx="6601386" cy="876672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II.2)Etude cinétique</a:t>
            </a:r>
          </a:p>
        </p:txBody>
      </p:sp>
      <p:sp>
        <p:nvSpPr>
          <p:cNvPr id="174" name="Shape 174"/>
          <p:cNvSpPr/>
          <p:nvPr/>
        </p:nvSpPr>
        <p:spPr>
          <a:xfrm>
            <a:off x="163799" y="8471299"/>
            <a:ext cx="12677042" cy="495081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3100"/>
            </a:lvl1pPr>
          </a:lstStyle>
          <a:p>
            <a:pPr lvl="0">
              <a:defRPr spc="0" sz="1800"/>
            </a:pPr>
            <a:r>
              <a:rPr spc="-1" sz="3100"/>
              <a:t>Courbes courant-potentiel pour l’eau sur des électrodes de platine</a:t>
            </a:r>
          </a:p>
        </p:txBody>
      </p:sp>
      <p:sp>
        <p:nvSpPr>
          <p:cNvPr id="175" name="Shape 175"/>
          <p:cNvSpPr/>
          <p:nvPr/>
        </p:nvSpPr>
        <p:spPr>
          <a:xfrm>
            <a:off x="9727794" y="9265283"/>
            <a:ext cx="3132973" cy="35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ctr"/>
            <a:r>
              <a:rPr spc="-1" sz="2500" u="sng">
                <a:solidFill>
                  <a:srgbClr val="929292"/>
                </a:solidFill>
              </a:rPr>
              <a:t>Source</a:t>
            </a:r>
            <a:r>
              <a:rPr spc="-1" sz="2500">
                <a:solidFill>
                  <a:srgbClr val="929292"/>
                </a:solidFill>
              </a:rPr>
              <a:t>:</a:t>
            </a:r>
            <a:r>
              <a:rPr spc="-1" sz="2500">
                <a:solidFill>
                  <a:srgbClr val="808080"/>
                </a:solidFill>
              </a:rPr>
              <a:t> </a:t>
            </a:r>
            <a:r>
              <a:rPr spc="-1" sz="2500">
                <a:hlinkClick r:id="rId2" invalidUrl="" action="" tgtFrame="" tooltip="" history="1" highlightClick="0" endSnd="0"/>
              </a:rPr>
              <a:t>ac-clermont.fr</a:t>
            </a:r>
          </a:p>
        </p:txBody>
      </p:sp>
      <p:pic>
        <p:nvPicPr>
          <p:cNvPr id="176" name="image8.png"/>
          <p:cNvPicPr/>
          <p:nvPr/>
        </p:nvPicPr>
        <p:blipFill>
          <a:blip r:embed="rId3">
            <a:extLst/>
          </a:blip>
          <a:srcRect l="0" t="0" r="0" b="8728"/>
          <a:stretch>
            <a:fillRect/>
          </a:stretch>
        </p:blipFill>
        <p:spPr>
          <a:xfrm>
            <a:off x="1537729" y="1716065"/>
            <a:ext cx="9929340" cy="646817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6983379" y="5267657"/>
            <a:ext cx="832862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7092921" y="5267657"/>
            <a:ext cx="723320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FF0000"/>
                </a:solidFill>
              </a:rPr>
              <a:t>ղ</a:t>
            </a:r>
            <a:r>
              <a:rPr sz="2000">
                <a:solidFill>
                  <a:srgbClr val="FF0000"/>
                </a:solidFill>
              </a:rPr>
              <a:t>0a</a:t>
            </a:r>
          </a:p>
        </p:txBody>
      </p:sp>
      <p:sp>
        <p:nvSpPr>
          <p:cNvPr id="179" name="Shape 179"/>
          <p:cNvSpPr/>
          <p:nvPr/>
        </p:nvSpPr>
        <p:spPr>
          <a:xfrm flipH="1" flipV="1">
            <a:off x="4575333" y="5111546"/>
            <a:ext cx="201764" cy="3249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0" name="Shape 180"/>
          <p:cNvSpPr/>
          <p:nvPr/>
        </p:nvSpPr>
        <p:spPr>
          <a:xfrm>
            <a:off x="4470206" y="4988459"/>
            <a:ext cx="728094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B050"/>
                </a:solidFill>
              </a:rPr>
              <a:t>ղ</a:t>
            </a:r>
            <a:r>
              <a:rPr sz="2000">
                <a:solidFill>
                  <a:srgbClr val="00B050"/>
                </a:solidFill>
              </a:rPr>
              <a:t>0c</a:t>
            </a:r>
          </a:p>
        </p:txBody>
      </p:sp>
      <p:sp>
        <p:nvSpPr>
          <p:cNvPr id="181" name="Shape 181"/>
          <p:cNvSpPr/>
          <p:nvPr/>
        </p:nvSpPr>
        <p:spPr>
          <a:xfrm>
            <a:off x="8242126" y="4141115"/>
            <a:ext cx="1" cy="876822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2" name="Shape 182"/>
          <p:cNvSpPr/>
          <p:nvPr/>
        </p:nvSpPr>
        <p:spPr>
          <a:xfrm>
            <a:off x="8250656" y="4209722"/>
            <a:ext cx="613777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FF0000"/>
                </a:solidFill>
              </a:rPr>
              <a:t>i</a:t>
            </a:r>
            <a:r>
              <a:rPr sz="20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3" name="Shape 183"/>
          <p:cNvSpPr/>
          <p:nvPr/>
        </p:nvSpPr>
        <p:spPr>
          <a:xfrm>
            <a:off x="6622919" y="6037862"/>
            <a:ext cx="1619207" cy="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4" name="Shape 184"/>
          <p:cNvSpPr/>
          <p:nvPr/>
        </p:nvSpPr>
        <p:spPr>
          <a:xfrm>
            <a:off x="7202464" y="6037862"/>
            <a:ext cx="61377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FF0000"/>
                </a:solidFill>
              </a:rPr>
              <a:t>ղ</a:t>
            </a:r>
            <a:r>
              <a:rPr sz="20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5" name="Shape 185"/>
          <p:cNvSpPr/>
          <p:nvPr/>
        </p:nvSpPr>
        <p:spPr>
          <a:xfrm>
            <a:off x="4171364" y="4950152"/>
            <a:ext cx="1" cy="876822"/>
          </a:xfrm>
          <a:prstGeom prst="line">
            <a:avLst/>
          </a:prstGeom>
          <a:ln w="38100">
            <a:solidFill>
              <a:srgbClr val="00B05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3573188" y="5111546"/>
            <a:ext cx="613777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B050"/>
                </a:solidFill>
              </a:rPr>
              <a:t>i</a:t>
            </a:r>
            <a:r>
              <a:rPr sz="200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87" name="Shape 187"/>
          <p:cNvSpPr/>
          <p:nvPr/>
        </p:nvSpPr>
        <p:spPr>
          <a:xfrm flipH="1" flipV="1">
            <a:off x="4141399" y="4443874"/>
            <a:ext cx="657617" cy="3250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4268444" y="3748296"/>
            <a:ext cx="613777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3600">
                <a:solidFill>
                  <a:srgbClr val="00B050"/>
                </a:solidFill>
              </a:rPr>
              <a:t>ղ</a:t>
            </a:r>
            <a:r>
              <a:rPr sz="200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89" name="Shape 189"/>
          <p:cNvSpPr/>
          <p:nvPr/>
        </p:nvSpPr>
        <p:spPr>
          <a:xfrm>
            <a:off x="4162835" y="4950152"/>
            <a:ext cx="4042953" cy="1"/>
          </a:xfrm>
          <a:prstGeom prst="line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5740475" y="4255425"/>
            <a:ext cx="1029948" cy="609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70C0"/>
                </a:solidFill>
              </a:rPr>
              <a:t>U’(i)</a:t>
            </a:r>
          </a:p>
        </p:txBody>
      </p:sp>
      <p:sp>
        <p:nvSpPr>
          <p:cNvPr id="191" name="Shape 191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236160" y="553430"/>
            <a:ext cx="12531960" cy="642020"/>
          </a:xfrm>
          <a:prstGeom prst="rect">
            <a:avLst/>
          </a:prstGeom>
          <a:ln w="25300">
            <a:solidFill>
              <a:srgbClr val="53585F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pc="-1" sz="4400"/>
            </a:lvl1pPr>
          </a:lstStyle>
          <a:p>
            <a:pPr lvl="0">
              <a:defRPr spc="0" sz="1800"/>
            </a:pPr>
            <a:r>
              <a:rPr spc="-1" sz="4400"/>
              <a:t>II.3)Application à la protection par électrozingage</a:t>
            </a:r>
          </a:p>
        </p:txBody>
      </p:sp>
      <p:pic>
        <p:nvPicPr>
          <p:cNvPr id="194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1159" y="1800000"/>
            <a:ext cx="10068841" cy="7131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hape 195"/>
          <p:cNvSpPr/>
          <p:nvPr/>
        </p:nvSpPr>
        <p:spPr>
          <a:xfrm>
            <a:off x="370327" y="8498678"/>
            <a:ext cx="5168387" cy="569204"/>
          </a:xfrm>
          <a:prstGeom prst="rect">
            <a:avLst/>
          </a:prstGeom>
          <a:ln w="50760">
            <a:solidFill>
              <a:srgbClr val="A9A9A9"/>
            </a:solidFill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>
              <a:defRPr spc="-1" sz="3600"/>
            </a:lvl1pPr>
          </a:lstStyle>
          <a:p>
            <a:pPr lvl="0">
              <a:defRPr spc="0" sz="1800"/>
            </a:pPr>
            <a:r>
              <a:rPr spc="-1" sz="3600"/>
              <a:t>Principe de l’expérience :</a:t>
            </a:r>
          </a:p>
        </p:txBody>
      </p:sp>
      <p:sp>
        <p:nvSpPr>
          <p:cNvPr id="196" name="Shape 196"/>
          <p:cNvSpPr/>
          <p:nvPr/>
        </p:nvSpPr>
        <p:spPr>
          <a:xfrm>
            <a:off x="3960000" y="4751999"/>
            <a:ext cx="1800001" cy="16560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97" name="Shape 197"/>
          <p:cNvSpPr/>
          <p:nvPr/>
        </p:nvSpPr>
        <p:spPr>
          <a:xfrm>
            <a:off x="1943999" y="5624279"/>
            <a:ext cx="2304002" cy="753464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lvl="0"/>
            <a:r>
              <a:rPr spc="-1"/>
              <a:t>ZnSO</a:t>
            </a:r>
            <a:r>
              <a:rPr baseline="-33000" spc="-1"/>
              <a:t>4 (aq) </a:t>
            </a:r>
            <a:r>
              <a:rPr spc="-1"/>
              <a:t>à 1mol.L</a:t>
            </a:r>
            <a:r>
              <a:rPr baseline="33000" spc="-1"/>
              <a:t>-1</a:t>
            </a:r>
            <a:endParaRPr spc="-1"/>
          </a:p>
          <a:p>
            <a:pPr lvl="0"/>
            <a:r>
              <a:rPr spc="-1"/>
              <a:t>NH</a:t>
            </a:r>
            <a:r>
              <a:rPr baseline="-33000" spc="-1"/>
              <a:t>4</a:t>
            </a:r>
            <a:r>
              <a:rPr spc="-1"/>
              <a:t>Cl </a:t>
            </a:r>
            <a:r>
              <a:rPr baseline="-33000" spc="-1"/>
              <a:t>(aq) </a:t>
            </a:r>
            <a:r>
              <a:rPr spc="-1"/>
              <a:t>à 1mol.L</a:t>
            </a:r>
            <a:r>
              <a:rPr baseline="33000" spc="-1"/>
              <a:t>-1</a:t>
            </a:r>
          </a:p>
        </p:txBody>
      </p:sp>
      <p:sp>
        <p:nvSpPr>
          <p:cNvPr id="198" name="Shape 198"/>
          <p:cNvSpPr/>
          <p:nvPr/>
        </p:nvSpPr>
        <p:spPr>
          <a:xfrm>
            <a:off x="4247999" y="6047999"/>
            <a:ext cx="1512002" cy="360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4392000" y="4824000"/>
            <a:ext cx="1512001" cy="504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0" name="Shape 200"/>
          <p:cNvSpPr/>
          <p:nvPr/>
        </p:nvSpPr>
        <p:spPr>
          <a:xfrm flipH="1">
            <a:off x="7200000" y="4824000"/>
            <a:ext cx="1296001" cy="504001"/>
          </a:xfrm>
          <a:prstGeom prst="line">
            <a:avLst/>
          </a:prstGeom>
          <a:ln w="2916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1" name="Shape 201"/>
          <p:cNvSpPr/>
          <p:nvPr/>
        </p:nvSpPr>
        <p:spPr>
          <a:xfrm>
            <a:off x="2879999" y="4621679"/>
            <a:ext cx="1512002" cy="358748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 lvl="0">
              <a:defRPr spc="0"/>
            </a:pPr>
            <a:r>
              <a:rPr spc="-1"/>
              <a:t>Lame d’acier</a:t>
            </a:r>
          </a:p>
        </p:txBody>
      </p:sp>
      <p:sp>
        <p:nvSpPr>
          <p:cNvPr id="202" name="Shape 202"/>
          <p:cNvSpPr/>
          <p:nvPr/>
        </p:nvSpPr>
        <p:spPr>
          <a:xfrm>
            <a:off x="8496000" y="4608000"/>
            <a:ext cx="1656001" cy="358747"/>
          </a:xfrm>
          <a:prstGeom prst="rect">
            <a:avLst/>
          </a:prstGeom>
          <a:ln>
            <a:solidFill>
              <a:srgbClr val="FF972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/>
            </a:lvl1pPr>
          </a:lstStyle>
          <a:p>
            <a:pPr lvl="0">
              <a:defRPr spc="0"/>
            </a:pPr>
            <a:r>
              <a:rPr spc="-1"/>
              <a:t>Lame de zinc</a:t>
            </a:r>
          </a:p>
        </p:txBody>
      </p:sp>
      <p:sp>
        <p:nvSpPr>
          <p:cNvPr id="203" name="Shape 203"/>
          <p:cNvSpPr/>
          <p:nvPr/>
        </p:nvSpPr>
        <p:spPr>
          <a:xfrm>
            <a:off x="5667480" y="2591999"/>
            <a:ext cx="1152001" cy="941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6000"/>
            </a:lvl1pPr>
          </a:lstStyle>
          <a:p>
            <a:pPr lvl="0">
              <a:defRPr spc="0" sz="1800"/>
            </a:pPr>
            <a:r>
              <a:rPr spc="-1" sz="6000"/>
              <a:t>-</a:t>
            </a:r>
          </a:p>
        </p:txBody>
      </p:sp>
      <p:sp>
        <p:nvSpPr>
          <p:cNvPr id="204" name="Shape 204"/>
          <p:cNvSpPr/>
          <p:nvPr/>
        </p:nvSpPr>
        <p:spPr>
          <a:xfrm>
            <a:off x="6819479" y="2585520"/>
            <a:ext cx="1152001" cy="941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 sz="6000">
                <a:solidFill>
                  <a:srgbClr val="FF0000"/>
                </a:solidFill>
              </a:defRPr>
            </a:lvl1pPr>
          </a:lstStyle>
          <a:p>
            <a:pPr lvl="0">
              <a:defRPr spc="0" sz="1800">
                <a:solidFill>
                  <a:srgbClr val="000000"/>
                </a:solidFill>
              </a:defRPr>
            </a:pPr>
            <a:r>
              <a:rPr spc="-1" sz="60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05" name="Shape 205"/>
          <p:cNvSpPr/>
          <p:nvPr/>
        </p:nvSpPr>
        <p:spPr>
          <a:xfrm>
            <a:off x="5256000" y="2389679"/>
            <a:ext cx="2592001" cy="34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 algn="ctr">
              <a:defRPr spc="-1"/>
            </a:lvl1pPr>
          </a:lstStyle>
          <a:p>
            <a:pPr lvl="0">
              <a:defRPr spc="0"/>
            </a:pPr>
            <a:r>
              <a:rPr spc="-1"/>
              <a:t>Alimentation</a:t>
            </a:r>
          </a:p>
        </p:txBody>
      </p:sp>
      <p:sp>
        <p:nvSpPr>
          <p:cNvPr id="206" name="Shape 206"/>
          <p:cNvSpPr/>
          <p:nvPr/>
        </p:nvSpPr>
        <p:spPr>
          <a:xfrm flipH="1" flipV="1">
            <a:off x="5904000" y="3528000"/>
            <a:ext cx="196176" cy="1800001"/>
          </a:xfrm>
          <a:prstGeom prst="line">
            <a:avLst/>
          </a:prstGeom>
          <a:ln w="38100">
            <a:solidFill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7" name="Shape 207"/>
          <p:cNvSpPr/>
          <p:nvPr/>
        </p:nvSpPr>
        <p:spPr>
          <a:xfrm flipV="1">
            <a:off x="7003825" y="3540960"/>
            <a:ext cx="196175" cy="1842214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208" name="Shape 208"/>
          <p:cNvSpPr/>
          <p:nvPr>
            <p:ph type="sldNum" sz="quarter" idx="4294967295"/>
          </p:nvPr>
        </p:nvSpPr>
        <p:spPr>
          <a:xfrm>
            <a:off x="9320106" y="8779791"/>
            <a:ext cx="303445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>
              <a:defRPr sz="1800"/>
            </a:pPr>
            <a:fld id="{86CB4B4D-7CA3-9044-876B-883B54F8677D}" type="slidenum">
              <a:rPr sz="1200"/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