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hyperlink" Target="http://spcl.ac-montpellier.fr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hyperlink" Target="http://lagouge.ecole-alsacienne.org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06 :Chimie analytique et quantitative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420624">
              <a:defRPr sz="1800"/>
            </a:pPr>
            <a:r>
              <a:rPr b="1" sz="4320" u="sng"/>
              <a:t>Niveau </a:t>
            </a:r>
            <a:r>
              <a:rPr sz="4320"/>
              <a:t>: Lycée </a:t>
            </a:r>
            <a:endParaRPr sz="4320"/>
          </a:p>
          <a:p>
            <a:pPr lvl="0" algn="just" defTabSz="420624">
              <a:defRPr sz="1800"/>
            </a:pPr>
            <a:r>
              <a:rPr b="1" sz="4320" u="sng"/>
              <a:t>Prérequis</a:t>
            </a:r>
            <a:r>
              <a:rPr sz="4320"/>
              <a:t> : </a:t>
            </a:r>
            <a:endParaRPr sz="4320"/>
          </a:p>
          <a:p>
            <a:pPr lvl="5" marL="1804736" indent="-433136" algn="just" defTabSz="420624">
              <a:buSzPct val="100000"/>
              <a:buChar char="-"/>
              <a:defRPr sz="1800"/>
            </a:pPr>
            <a:r>
              <a:rPr sz="4320"/>
              <a:t>Dosages et titrages</a:t>
            </a:r>
            <a:endParaRPr sz="4320"/>
          </a:p>
          <a:p>
            <a:pPr lvl="5" marL="1804736" indent="-433136" algn="just" defTabSz="420624">
              <a:buSzPct val="100000"/>
              <a:buChar char="-"/>
              <a:defRPr sz="1800"/>
            </a:pPr>
            <a:r>
              <a:rPr sz="4320"/>
              <a:t>Dosage par étalonnage</a:t>
            </a:r>
            <a:endParaRPr sz="4320"/>
          </a:p>
          <a:p>
            <a:pPr lvl="5" marL="1804736" indent="-433136" algn="just" defTabSz="420624">
              <a:buSzPct val="100000"/>
              <a:buChar char="-"/>
              <a:defRPr sz="1800"/>
            </a:pPr>
            <a:r>
              <a:rPr sz="4320"/>
              <a:t>Loi de Beer-Lambert</a:t>
            </a:r>
            <a:endParaRPr sz="4320"/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667257" y="360375"/>
            <a:ext cx="1167028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Exemple du dosage du Dakin</a:t>
            </a:r>
          </a:p>
        </p:txBody>
      </p:sp>
      <p:sp>
        <p:nvSpPr>
          <p:cNvPr id="107" name="Shape 10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8" name="Shape 108"/>
          <p:cNvSpPr/>
          <p:nvPr/>
        </p:nvSpPr>
        <p:spPr>
          <a:xfrm>
            <a:off x="5657428" y="4552950"/>
            <a:ext cx="168994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Spectre</a:t>
            </a:r>
          </a:p>
        </p:txBody>
      </p:sp>
      <p:sp>
        <p:nvSpPr>
          <p:cNvPr id="109" name="Shape 109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667257" y="360375"/>
            <a:ext cx="1167028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Exemple du dosage du Dakin</a:t>
            </a:r>
          </a:p>
        </p:txBody>
      </p:sp>
      <p:sp>
        <p:nvSpPr>
          <p:cNvPr id="112" name="Shape 11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1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0908" y="3260136"/>
            <a:ext cx="11682984" cy="5030871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Shape 114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667257" y="360375"/>
            <a:ext cx="1167028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Exemple du dosage du Dakin</a:t>
            </a:r>
          </a:p>
        </p:txBody>
      </p:sp>
      <p:sp>
        <p:nvSpPr>
          <p:cNvPr id="117" name="Shape 11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1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72" y="2470473"/>
            <a:ext cx="12674456" cy="5569315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Shape 119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187197" y="360375"/>
            <a:ext cx="126304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Exemple du dosage du vinaigre</a:t>
            </a:r>
          </a:p>
        </p:txBody>
      </p:sp>
      <p:sp>
        <p:nvSpPr>
          <p:cNvPr id="122" name="Shape 12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23" name="Shape 123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2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3815" y="2120594"/>
            <a:ext cx="11917170" cy="5512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187197" y="360375"/>
            <a:ext cx="126304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Exemple du dosage du vinaigre</a:t>
            </a:r>
          </a:p>
        </p:txBody>
      </p:sp>
      <p:sp>
        <p:nvSpPr>
          <p:cNvPr id="127" name="Shape 12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2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410" y="2208430"/>
            <a:ext cx="12393980" cy="5336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187197" y="360375"/>
            <a:ext cx="126304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Exemple du dosage du vinaigre</a:t>
            </a:r>
          </a:p>
        </p:txBody>
      </p:sp>
      <p:sp>
        <p:nvSpPr>
          <p:cNvPr id="131" name="Shape 13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32" name="pasted-image.png"/>
          <p:cNvPicPr/>
          <p:nvPr/>
        </p:nvPicPr>
        <p:blipFill>
          <a:blip r:embed="rId2">
            <a:extLst/>
          </a:blip>
          <a:srcRect l="58501" t="0" r="0" b="16643"/>
          <a:stretch>
            <a:fillRect/>
          </a:stretch>
        </p:blipFill>
        <p:spPr>
          <a:xfrm>
            <a:off x="759142" y="2761203"/>
            <a:ext cx="3303163" cy="53512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sted-image.png"/>
          <p:cNvPicPr/>
          <p:nvPr/>
        </p:nvPicPr>
        <p:blipFill>
          <a:blip r:embed="rId2">
            <a:extLst/>
          </a:blip>
          <a:srcRect l="0" t="36367" r="45233" b="48151"/>
          <a:stretch>
            <a:fillRect/>
          </a:stretch>
        </p:blipFill>
        <p:spPr>
          <a:xfrm>
            <a:off x="231099" y="1530626"/>
            <a:ext cx="4359316" cy="993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sted-image.png"/>
          <p:cNvPicPr/>
          <p:nvPr/>
        </p:nvPicPr>
        <p:blipFill>
          <a:blip r:embed="rId2">
            <a:extLst/>
          </a:blip>
          <a:srcRect l="46251" t="80830" r="0" b="0"/>
          <a:stretch>
            <a:fillRect/>
          </a:stretch>
        </p:blipFill>
        <p:spPr>
          <a:xfrm>
            <a:off x="2371113" y="6733423"/>
            <a:ext cx="4278277" cy="1230611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2002586" y="4552950"/>
            <a:ext cx="2929087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(Na⁺</a:t>
            </a:r>
            <a:r>
              <a:rPr sz="2000"/>
              <a:t>(aq)</a:t>
            </a:r>
            <a:r>
              <a:rPr sz="3600"/>
              <a:t>;HO⁻</a:t>
            </a:r>
            <a:r>
              <a:rPr sz="2000"/>
              <a:t>(aq)</a:t>
            </a:r>
            <a:r>
              <a:rPr sz="3600"/>
              <a:t>)</a:t>
            </a:r>
          </a:p>
        </p:txBody>
      </p:sp>
      <p:sp>
        <p:nvSpPr>
          <p:cNvPr id="136" name="Shape 136"/>
          <p:cNvSpPr/>
          <p:nvPr/>
        </p:nvSpPr>
        <p:spPr>
          <a:xfrm>
            <a:off x="2113178" y="5113084"/>
            <a:ext cx="2606303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</a:t>
            </a:r>
            <a:r>
              <a:rPr sz="2000"/>
              <a:t>b</a:t>
            </a:r>
            <a:r>
              <a:rPr sz="3600"/>
              <a:t>=0,1mol/L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13579" y="3296216"/>
            <a:ext cx="7810501" cy="685801"/>
          </a:xfrm>
          <a:prstGeom prst="rect">
            <a:avLst/>
          </a:prstGeom>
          <a:ln w="50800">
            <a:solidFill>
              <a:srgbClr val="008F00"/>
            </a:solidFill>
          </a:ln>
        </p:spPr>
      </p:pic>
      <p:sp>
        <p:nvSpPr>
          <p:cNvPr id="138" name="Shape 138"/>
          <p:cNvSpPr/>
          <p:nvPr/>
        </p:nvSpPr>
        <p:spPr>
          <a:xfrm>
            <a:off x="6116804" y="2608019"/>
            <a:ext cx="560405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Réaction support de titrage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/>
        </p:nvSpPr>
        <p:spPr>
          <a:xfrm>
            <a:off x="187197" y="360375"/>
            <a:ext cx="1263040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III.1) Exemple du dosage du vinaigre</a:t>
            </a:r>
          </a:p>
        </p:txBody>
      </p:sp>
      <p:sp>
        <p:nvSpPr>
          <p:cNvPr id="141" name="Shape 14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2" name="Shape 142"/>
          <p:cNvSpPr/>
          <p:nvPr/>
        </p:nvSpPr>
        <p:spPr>
          <a:xfrm>
            <a:off x="3802062" y="4552950"/>
            <a:ext cx="540067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résultats de la préparation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1598802" y="360375"/>
            <a:ext cx="980719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Rappels sur les dosages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230941" y="1759422"/>
            <a:ext cx="12542918" cy="1816101"/>
          </a:xfrm>
          <a:prstGeom prst="rect">
            <a:avLst/>
          </a:prstGeom>
          <a:ln w="76200">
            <a:solidFill>
              <a:srgbClr val="008F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b="1" sz="3600"/>
              <a:t>Dosage : </a:t>
            </a:r>
            <a:r>
              <a:rPr sz="3600"/>
              <a:t> méthode qui permet de déterminer la concentration ou la quantité de matière d’une espèce chimique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598802" y="360375"/>
            <a:ext cx="980719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Rappels sur les dosages</a:t>
            </a:r>
          </a:p>
        </p:txBody>
      </p:sp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0" name="Shape 50"/>
          <p:cNvSpPr/>
          <p:nvPr/>
        </p:nvSpPr>
        <p:spPr>
          <a:xfrm>
            <a:off x="230941" y="1759422"/>
            <a:ext cx="12542918" cy="1816101"/>
          </a:xfrm>
          <a:prstGeom prst="rect">
            <a:avLst/>
          </a:prstGeom>
          <a:ln w="76200">
            <a:solidFill>
              <a:srgbClr val="008F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b="1" sz="3600"/>
              <a:t>Dosage : </a:t>
            </a:r>
            <a:r>
              <a:rPr sz="3600"/>
              <a:t> méthode qui permet de déterminer la concentration ou la quantité de matière d’une espèce chimique</a:t>
            </a:r>
          </a:p>
        </p:txBody>
      </p:sp>
      <p:sp>
        <p:nvSpPr>
          <p:cNvPr id="51" name="Shape 51"/>
          <p:cNvSpPr/>
          <p:nvPr/>
        </p:nvSpPr>
        <p:spPr>
          <a:xfrm>
            <a:off x="953646" y="5067854"/>
            <a:ext cx="51448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Dosage par étalonnage</a:t>
            </a:r>
          </a:p>
        </p:txBody>
      </p:sp>
      <p:sp>
        <p:nvSpPr>
          <p:cNvPr id="52" name="Shape 52"/>
          <p:cNvSpPr/>
          <p:nvPr/>
        </p:nvSpPr>
        <p:spPr>
          <a:xfrm flipV="1">
            <a:off x="5257683" y="3687494"/>
            <a:ext cx="1270001" cy="1270001"/>
          </a:xfrm>
          <a:prstGeom prst="line">
            <a:avLst/>
          </a:prstGeom>
          <a:ln w="63500">
            <a:solidFill>
              <a:srgbClr val="008F00"/>
            </a:solidFill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3" name="Shape 53"/>
          <p:cNvSpPr/>
          <p:nvPr/>
        </p:nvSpPr>
        <p:spPr>
          <a:xfrm flipH="1" flipV="1">
            <a:off x="6772558" y="3688731"/>
            <a:ext cx="1181774" cy="1266736"/>
          </a:xfrm>
          <a:prstGeom prst="line">
            <a:avLst/>
          </a:prstGeom>
          <a:ln w="63500">
            <a:solidFill>
              <a:srgbClr val="008F00"/>
            </a:solidFill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54" name="Shape 54"/>
          <p:cNvSpPr/>
          <p:nvPr/>
        </p:nvSpPr>
        <p:spPr>
          <a:xfrm>
            <a:off x="7453007" y="5067854"/>
            <a:ext cx="41286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Dosage par titrage</a:t>
            </a:r>
          </a:p>
        </p:txBody>
      </p:sp>
      <p:sp>
        <p:nvSpPr>
          <p:cNvPr id="55" name="Shape 55"/>
          <p:cNvSpPr/>
          <p:nvPr/>
        </p:nvSpPr>
        <p:spPr>
          <a:xfrm flipV="1">
            <a:off x="6502400" y="5361608"/>
            <a:ext cx="0" cy="3450714"/>
          </a:xfrm>
          <a:prstGeom prst="line">
            <a:avLst/>
          </a:prstGeom>
          <a:ln w="50800">
            <a:solidFill>
              <a:srgbClr val="942193"/>
            </a:solidFill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5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047" y="5601658"/>
            <a:ext cx="5976552" cy="38766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" name="Group 59"/>
          <p:cNvGrpSpPr/>
          <p:nvPr/>
        </p:nvGrpSpPr>
        <p:grpSpPr>
          <a:xfrm>
            <a:off x="9008129" y="5678854"/>
            <a:ext cx="2297753" cy="3722461"/>
            <a:chOff x="0" y="0"/>
            <a:chExt cx="2297751" cy="3722459"/>
          </a:xfrm>
        </p:grpSpPr>
        <p:pic>
          <p:nvPicPr>
            <p:cNvPr id="57" name="pasted-image.png"/>
            <p:cNvPicPr/>
            <p:nvPr/>
          </p:nvPicPr>
          <p:blipFill>
            <a:blip r:embed="rId3">
              <a:extLst/>
            </a:blip>
            <a:srcRect l="58501" t="0" r="0" b="16643"/>
            <a:stretch>
              <a:fillRect/>
            </a:stretch>
          </p:blipFill>
          <p:spPr>
            <a:xfrm>
              <a:off x="0" y="0"/>
              <a:ext cx="2297752" cy="37224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" name="Shape 58"/>
            <p:cNvSpPr/>
            <p:nvPr/>
          </p:nvSpPr>
          <p:spPr>
            <a:xfrm>
              <a:off x="896474" y="773110"/>
              <a:ext cx="1270001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3"/>
          <p:cNvGrpSpPr/>
          <p:nvPr/>
        </p:nvGrpSpPr>
        <p:grpSpPr>
          <a:xfrm>
            <a:off x="933720" y="2623388"/>
            <a:ext cx="3520817" cy="5703881"/>
            <a:chOff x="0" y="0"/>
            <a:chExt cx="3520816" cy="5703880"/>
          </a:xfrm>
        </p:grpSpPr>
        <p:pic>
          <p:nvPicPr>
            <p:cNvPr id="61" name="pasted-image.png"/>
            <p:cNvPicPr/>
            <p:nvPr/>
          </p:nvPicPr>
          <p:blipFill>
            <a:blip r:embed="rId2">
              <a:extLst/>
            </a:blip>
            <a:srcRect l="58501" t="0" r="0" b="16643"/>
            <a:stretch>
              <a:fillRect/>
            </a:stretch>
          </p:blipFill>
          <p:spPr>
            <a:xfrm>
              <a:off x="0" y="0"/>
              <a:ext cx="3520817" cy="5703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" name="Shape 62"/>
            <p:cNvSpPr/>
            <p:nvPr/>
          </p:nvSpPr>
          <p:spPr>
            <a:xfrm>
              <a:off x="1373656" y="1184627"/>
              <a:ext cx="1946007" cy="19460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64" name="Shape 64"/>
          <p:cNvSpPr/>
          <p:nvPr/>
        </p:nvSpPr>
        <p:spPr>
          <a:xfrm>
            <a:off x="1598802" y="360375"/>
            <a:ext cx="980719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Rappels sur les dosages</a:t>
            </a:r>
          </a:p>
        </p:txBody>
      </p:sp>
      <p:sp>
        <p:nvSpPr>
          <p:cNvPr id="65" name="Shape 6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6" name="Shape 66"/>
          <p:cNvSpPr/>
          <p:nvPr/>
        </p:nvSpPr>
        <p:spPr>
          <a:xfrm>
            <a:off x="292125" y="1796834"/>
            <a:ext cx="412864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Dosage par titrage</a:t>
            </a:r>
          </a:p>
        </p:txBody>
      </p:sp>
      <p:sp>
        <p:nvSpPr>
          <p:cNvPr id="67" name="Shape 67"/>
          <p:cNvSpPr/>
          <p:nvPr/>
        </p:nvSpPr>
        <p:spPr>
          <a:xfrm>
            <a:off x="3697273" y="6165340"/>
            <a:ext cx="9036186" cy="1244601"/>
          </a:xfrm>
          <a:prstGeom prst="rect">
            <a:avLst/>
          </a:prstGeom>
          <a:ln w="50800">
            <a:solidFill>
              <a:srgbClr val="0365C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just"/>
          </a:lstStyle>
          <a:p>
            <a:pPr lvl="0">
              <a:defRPr sz="1800"/>
            </a:pPr>
            <a:r>
              <a:rPr sz="3600"/>
              <a:t>A l’équivalence, les réactifs sont introduits dans les proportions stoechiométriques. </a:t>
            </a:r>
          </a:p>
        </p:txBody>
      </p:sp>
      <p:sp>
        <p:nvSpPr>
          <p:cNvPr id="68" name="Shape 68"/>
          <p:cNvSpPr/>
          <p:nvPr/>
        </p:nvSpPr>
        <p:spPr>
          <a:xfrm>
            <a:off x="3592593" y="2947543"/>
            <a:ext cx="624426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i="1" sz="2900"/>
            </a:lvl1pPr>
          </a:lstStyle>
          <a:p>
            <a:pPr lvl="0">
              <a:defRPr i="0" sz="1800"/>
            </a:pPr>
            <a:r>
              <a:rPr i="1" sz="2900"/>
              <a:t>REACTION SUPPORT DE TITRAGE</a:t>
            </a:r>
          </a:p>
        </p:txBody>
      </p:sp>
      <p:sp>
        <p:nvSpPr>
          <p:cNvPr id="69" name="Shape 69"/>
          <p:cNvSpPr/>
          <p:nvPr/>
        </p:nvSpPr>
        <p:spPr>
          <a:xfrm>
            <a:off x="7056699" y="3462883"/>
            <a:ext cx="640772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 sz="3000"/>
            </a:lvl1pPr>
          </a:lstStyle>
          <a:p>
            <a:pPr lvl="0">
              <a:defRPr sz="1800"/>
            </a:pPr>
            <a:r>
              <a:rPr sz="3000"/>
              <a:t>doit être : totale, rapide et unique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1598802" y="360375"/>
            <a:ext cx="980719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Rappels sur les dosages</a:t>
            </a:r>
          </a:p>
        </p:txBody>
      </p:sp>
      <p:sp>
        <p:nvSpPr>
          <p:cNvPr id="72" name="Shape 72"/>
          <p:cNvSpPr/>
          <p:nvPr/>
        </p:nvSpPr>
        <p:spPr>
          <a:xfrm>
            <a:off x="364274" y="1737897"/>
            <a:ext cx="51448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 lvl="0">
              <a:defRPr b="0" sz="1800"/>
            </a:pPr>
            <a:r>
              <a:rPr b="1" sz="3600"/>
              <a:t>Dosage par étalonnage</a:t>
            </a:r>
          </a:p>
        </p:txBody>
      </p:sp>
      <p:pic>
        <p:nvPicPr>
          <p:cNvPr id="7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1583" y="2477982"/>
            <a:ext cx="5976553" cy="387668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hape 74"/>
          <p:cNvSpPr/>
          <p:nvPr/>
        </p:nvSpPr>
        <p:spPr>
          <a:xfrm>
            <a:off x="6416637" y="4092473"/>
            <a:ext cx="65956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préparation de solutions étalons</a:t>
            </a:r>
          </a:p>
        </p:txBody>
      </p:sp>
      <p:sp>
        <p:nvSpPr>
          <p:cNvPr id="75" name="Shape 75"/>
          <p:cNvSpPr/>
          <p:nvPr/>
        </p:nvSpPr>
        <p:spPr>
          <a:xfrm>
            <a:off x="7204633" y="7726247"/>
            <a:ext cx="577138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détermination de la concentration d’une solution</a:t>
            </a:r>
          </a:p>
        </p:txBody>
      </p:sp>
      <p:sp>
        <p:nvSpPr>
          <p:cNvPr id="76" name="Shape 76"/>
          <p:cNvSpPr/>
          <p:nvPr/>
        </p:nvSpPr>
        <p:spPr>
          <a:xfrm flipV="1">
            <a:off x="9714482" y="5326826"/>
            <a:ext cx="1" cy="1812770"/>
          </a:xfrm>
          <a:prstGeom prst="line">
            <a:avLst/>
          </a:prstGeom>
          <a:ln w="889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77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1583" y="6005019"/>
            <a:ext cx="7503360" cy="3742183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/>
        </p:nvSpPr>
        <p:spPr>
          <a:xfrm>
            <a:off x="9713569" y="9371814"/>
            <a:ext cx="312550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spcl.ac-montpellier.fr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520691" y="360375"/>
            <a:ext cx="39634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Fiabilité</a:t>
            </a:r>
          </a:p>
        </p:txBody>
      </p:sp>
      <p:sp>
        <p:nvSpPr>
          <p:cNvPr id="81" name="Shape 8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1072" y="1157076"/>
            <a:ext cx="8902656" cy="7439448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348550" y="9165635"/>
            <a:ext cx="401579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lagouge.ecole-alsacienne.org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667257" y="360375"/>
            <a:ext cx="1167028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Exemple du dosage du Dakin</a:t>
            </a:r>
          </a:p>
        </p:txBody>
      </p:sp>
      <p:sp>
        <p:nvSpPr>
          <p:cNvPr id="86" name="Shape 8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7" name="Shape 87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8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6728" y="1623391"/>
            <a:ext cx="10031344" cy="6506818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hape 89"/>
          <p:cNvSpPr/>
          <p:nvPr/>
        </p:nvSpPr>
        <p:spPr>
          <a:xfrm>
            <a:off x="1628799" y="7479471"/>
            <a:ext cx="97472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Préparation d’un ensemble de solutions étalons</a:t>
            </a:r>
          </a:p>
        </p:txBody>
      </p:sp>
      <p:sp>
        <p:nvSpPr>
          <p:cNvPr id="90" name="Shape 90"/>
          <p:cNvSpPr/>
          <p:nvPr/>
        </p:nvSpPr>
        <p:spPr>
          <a:xfrm>
            <a:off x="1958609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91" name="Shape 91"/>
          <p:cNvSpPr/>
          <p:nvPr/>
        </p:nvSpPr>
        <p:spPr>
          <a:xfrm>
            <a:off x="3676915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92" name="Shape 92"/>
          <p:cNvSpPr/>
          <p:nvPr/>
        </p:nvSpPr>
        <p:spPr>
          <a:xfrm>
            <a:off x="5395223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93" name="Shape 93"/>
          <p:cNvSpPr/>
          <p:nvPr/>
        </p:nvSpPr>
        <p:spPr>
          <a:xfrm>
            <a:off x="7113530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  <p:sp>
        <p:nvSpPr>
          <p:cNvPr id="94" name="Shape 94"/>
          <p:cNvSpPr/>
          <p:nvPr/>
        </p:nvSpPr>
        <p:spPr>
          <a:xfrm>
            <a:off x="8831836" y="1777535"/>
            <a:ext cx="154360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C=mol/L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667257" y="360375"/>
            <a:ext cx="1167028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Exemple du dosage du Dakin</a:t>
            </a:r>
          </a:p>
        </p:txBody>
      </p:sp>
      <p:sp>
        <p:nvSpPr>
          <p:cNvPr id="97" name="Shape 9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8" name="Shape 98"/>
          <p:cNvSpPr/>
          <p:nvPr/>
        </p:nvSpPr>
        <p:spPr>
          <a:xfrm>
            <a:off x="4500587" y="4552950"/>
            <a:ext cx="400362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droite d’étalonnage</a:t>
            </a:r>
          </a:p>
        </p:txBody>
      </p:sp>
      <p:sp>
        <p:nvSpPr>
          <p:cNvPr id="99" name="Shape 99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667257" y="360375"/>
            <a:ext cx="1167028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Exemple du dosage du Dakin</a:t>
            </a:r>
          </a:p>
        </p:txBody>
      </p:sp>
      <p:sp>
        <p:nvSpPr>
          <p:cNvPr id="102" name="Shape 10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3" name="Shape 103"/>
          <p:cNvSpPr/>
          <p:nvPr/>
        </p:nvSpPr>
        <p:spPr>
          <a:xfrm>
            <a:off x="2912330" y="4552950"/>
            <a:ext cx="71801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préparation de la solution de Dakin</a:t>
            </a:r>
          </a:p>
        </p:txBody>
      </p:sp>
      <p:sp>
        <p:nvSpPr>
          <p:cNvPr id="104" name="Shape 104"/>
          <p:cNvSpPr/>
          <p:nvPr/>
        </p:nvSpPr>
        <p:spPr>
          <a:xfrm>
            <a:off x="306399" y="8741566"/>
            <a:ext cx="5908899" cy="698501"/>
          </a:xfrm>
          <a:prstGeom prst="rect">
            <a:avLst/>
          </a:prstGeom>
          <a:ln w="508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