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lvl1pPr algn="ctr" defTabSz="584200">
      <a:defRPr sz="3600">
        <a:latin typeface="+mj-lt"/>
        <a:ea typeface="+mj-ea"/>
        <a:cs typeface="+mj-cs"/>
        <a:sym typeface="Helvetica"/>
      </a:defRPr>
    </a:lvl1pPr>
    <a:lvl2pPr algn="ctr" defTabSz="584200">
      <a:defRPr sz="3600">
        <a:latin typeface="+mj-lt"/>
        <a:ea typeface="+mj-ea"/>
        <a:cs typeface="+mj-cs"/>
        <a:sym typeface="Helvetica"/>
      </a:defRPr>
    </a:lvl2pPr>
    <a:lvl3pPr algn="ctr" defTabSz="584200">
      <a:defRPr sz="3600">
        <a:latin typeface="+mj-lt"/>
        <a:ea typeface="+mj-ea"/>
        <a:cs typeface="+mj-cs"/>
        <a:sym typeface="Helvetica"/>
      </a:defRPr>
    </a:lvl3pPr>
    <a:lvl4pPr algn="ctr" defTabSz="584200">
      <a:defRPr sz="3600">
        <a:latin typeface="+mj-lt"/>
        <a:ea typeface="+mj-ea"/>
        <a:cs typeface="+mj-cs"/>
        <a:sym typeface="Helvetica"/>
      </a:defRPr>
    </a:lvl4pPr>
    <a:lvl5pPr algn="ctr" defTabSz="584200">
      <a:defRPr sz="3600">
        <a:latin typeface="+mj-lt"/>
        <a:ea typeface="+mj-ea"/>
        <a:cs typeface="+mj-cs"/>
        <a:sym typeface="Helvetica"/>
      </a:defRPr>
    </a:lvl5pPr>
    <a:lvl6pPr algn="ctr" defTabSz="584200">
      <a:defRPr sz="3600">
        <a:latin typeface="+mj-lt"/>
        <a:ea typeface="+mj-ea"/>
        <a:cs typeface="+mj-cs"/>
        <a:sym typeface="Helvetica"/>
      </a:defRPr>
    </a:lvl6pPr>
    <a:lvl7pPr algn="ctr" defTabSz="584200">
      <a:defRPr sz="3600">
        <a:latin typeface="+mj-lt"/>
        <a:ea typeface="+mj-ea"/>
        <a:cs typeface="+mj-cs"/>
        <a:sym typeface="Helvetica"/>
      </a:defRPr>
    </a:lvl7pPr>
    <a:lvl8pPr algn="ctr" defTabSz="584200">
      <a:defRPr sz="3600">
        <a:latin typeface="+mj-lt"/>
        <a:ea typeface="+mj-ea"/>
        <a:cs typeface="+mj-cs"/>
        <a:sym typeface="Helvetica"/>
      </a:defRPr>
    </a:lvl8pPr>
    <a:lvl9pPr algn="ctr" defTabSz="584200">
      <a:defRPr sz="3600"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Texte du titre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2286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4572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6858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9144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xfrm>
            <a:off x="1270000" y="4279900"/>
            <a:ext cx="10464800" cy="38608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6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6000"/>
              <a:t>Texte du titre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952500" y="93506"/>
            <a:ext cx="11099800" cy="2860988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1pPr>
            <a:lvl2pPr marL="889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2pPr>
            <a:lvl3pPr marL="1333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3pPr>
            <a:lvl4pPr marL="1778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4pPr>
            <a:lvl5pPr marL="2222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3429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1pPr>
            <a:lvl2pPr marL="6858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2pPr>
            <a:lvl3pPr marL="10287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3pPr>
            <a:lvl4pPr marL="13716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4pPr>
            <a:lvl5pPr marL="17145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1pPr>
            <a:lvl2pPr marL="889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2pPr>
            <a:lvl3pPr marL="1333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3pPr>
            <a:lvl4pPr marL="1778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4pPr>
            <a:lvl5pPr marL="2222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94079" y="1464733"/>
            <a:ext cx="11216642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 anchor="ctr">
            <a:normAutofit fontScale="100000" lnSpcReduction="0"/>
          </a:bodyPr>
          <a:lstStyle/>
          <a:p>
            <a:pPr lvl="0">
              <a:defRPr sz="1800"/>
            </a:pPr>
            <a:r>
              <a:rPr sz="6200"/>
              <a:t>Texte du titre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94079" y="3166533"/>
            <a:ext cx="11216642" cy="5367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normAutofit fontScale="100000" lnSpcReduction="0"/>
          </a:bodyPr>
          <a:lstStyle/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9184640" y="8024622"/>
            <a:ext cx="2926081" cy="338837"/>
          </a:xfrm>
          <a:prstGeom prst="rect">
            <a:avLst/>
          </a:prstGeom>
          <a:ln w="12700">
            <a:miter lim="400000"/>
          </a:ln>
        </p:spPr>
        <p:txBody>
          <a:bodyPr lIns="48767" tIns="48767" rIns="48767" bIns="48767" anchor="ctr">
            <a:spAutoFit/>
          </a:bodyPr>
          <a:lstStyle>
            <a:lvl1pPr algn="r" defTabSz="91440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spd="med" advClick="1"/>
  <p:txStyles>
    <p:titleStyle>
      <a:lvl1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1pPr>
      <a:lvl2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2pPr>
      <a:lvl3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3pPr>
      <a:lvl4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4pPr>
      <a:lvl5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5pPr>
      <a:lvl6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6pPr>
      <a:lvl7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7pPr>
      <a:lvl8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8pPr>
      <a:lvl9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310242" indent="-310242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1pPr>
      <a:lvl2pPr marL="819150" indent="-36195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2pPr>
      <a:lvl3pPr marL="1348739" indent="-434339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3pPr>
      <a:lvl4pPr marL="18542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4pPr>
      <a:lvl5pPr marL="23114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5pPr>
      <a:lvl6pPr marL="27686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6pPr>
      <a:lvl7pPr marL="32258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7pPr>
      <a:lvl8pPr marL="36830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8pPr>
      <a:lvl9pPr marL="41402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715389" y="935818"/>
            <a:ext cx="11574023" cy="2621530"/>
          </a:xfrm>
          <a:prstGeom prst="rect">
            <a:avLst/>
          </a:prstGeom>
          <a:ln w="25400">
            <a:solidFill/>
          </a:ln>
        </p:spPr>
        <p:txBody>
          <a:bodyPr anchor="ctr"/>
          <a:lstStyle/>
          <a:p>
            <a:pPr lvl="0">
              <a:defRPr sz="1800"/>
            </a:pPr>
            <a:r>
              <a:rPr sz="5900"/>
              <a:t>LC</a:t>
            </a:r>
            <a:r>
              <a:rPr sz="5900"/>
              <a:t>08 : Cinétique et catalyse</a:t>
            </a:r>
          </a:p>
        </p:txBody>
      </p:sp>
      <p:sp>
        <p:nvSpPr>
          <p:cNvPr id="41" name="Shape 41"/>
          <p:cNvSpPr/>
          <p:nvPr>
            <p:ph type="sldNum" sz="quarter" idx="4294967295"/>
          </p:nvPr>
        </p:nvSpPr>
        <p:spPr>
          <a:xfrm>
            <a:off x="6375348" y="9251950"/>
            <a:ext cx="241403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2" name="Shape 42"/>
          <p:cNvSpPr/>
          <p:nvPr/>
        </p:nvSpPr>
        <p:spPr>
          <a:xfrm>
            <a:off x="1078143" y="4347548"/>
            <a:ext cx="10835814" cy="4126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just">
              <a:defRPr sz="1800"/>
            </a:pPr>
            <a:r>
              <a:rPr b="1" sz="6000" u="sng"/>
              <a:t>Niveau </a:t>
            </a:r>
            <a:r>
              <a:rPr sz="6000"/>
              <a:t>: Lycée </a:t>
            </a:r>
            <a:endParaRPr sz="6000"/>
          </a:p>
          <a:p>
            <a:pPr lvl="0" algn="just">
              <a:defRPr sz="1800"/>
            </a:pPr>
            <a:r>
              <a:rPr b="1" sz="6000" u="sng"/>
              <a:t>Prérequis</a:t>
            </a:r>
            <a:r>
              <a:rPr sz="6000"/>
              <a:t> : </a:t>
            </a:r>
            <a:endParaRPr sz="6000"/>
          </a:p>
          <a:p>
            <a:pPr lvl="5" indent="1143000" algn="just">
              <a:defRPr sz="1800"/>
            </a:pPr>
            <a:r>
              <a:rPr sz="6000"/>
              <a:t>-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1013205" y="360375"/>
            <a:ext cx="10978389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II.3) Suivi temporel expérimental</a:t>
            </a:r>
          </a:p>
        </p:txBody>
      </p:sp>
      <p:sp>
        <p:nvSpPr>
          <p:cNvPr id="98" name="Shape 98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99" name="Shape 99"/>
          <p:cNvSpPr/>
          <p:nvPr/>
        </p:nvSpPr>
        <p:spPr>
          <a:xfrm>
            <a:off x="100372" y="8741256"/>
            <a:ext cx="5908900" cy="698501"/>
          </a:xfrm>
          <a:prstGeom prst="rect">
            <a:avLst/>
          </a:prstGeom>
          <a:ln w="50800">
            <a:solidFill>
              <a:srgbClr val="79797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sp>
        <p:nvSpPr>
          <p:cNvPr id="100" name="Shape 100"/>
          <p:cNvSpPr/>
          <p:nvPr/>
        </p:nvSpPr>
        <p:spPr>
          <a:xfrm>
            <a:off x="1666974" y="4552950"/>
            <a:ext cx="96708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Ensemble de courbes lnA en fonction du temps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1013205" y="360375"/>
            <a:ext cx="10978389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II.3) Suivi temporel expérimental</a:t>
            </a:r>
          </a:p>
        </p:txBody>
      </p:sp>
      <p:sp>
        <p:nvSpPr>
          <p:cNvPr id="103" name="Shape 103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04" name="Shape 104"/>
          <p:cNvSpPr/>
          <p:nvPr/>
        </p:nvSpPr>
        <p:spPr>
          <a:xfrm>
            <a:off x="100372" y="8741256"/>
            <a:ext cx="5908900" cy="698501"/>
          </a:xfrm>
          <a:prstGeom prst="rect">
            <a:avLst/>
          </a:prstGeom>
          <a:ln w="50800">
            <a:solidFill>
              <a:srgbClr val="79797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sp>
        <p:nvSpPr>
          <p:cNvPr id="105" name="Shape 105"/>
          <p:cNvSpPr/>
          <p:nvPr/>
        </p:nvSpPr>
        <p:spPr>
          <a:xfrm>
            <a:off x="510133" y="4552950"/>
            <a:ext cx="1198453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k apparent en fonction de la concentration en eau de Javel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351146" y="360375"/>
            <a:ext cx="430250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I.2) Catalyse</a:t>
            </a:r>
          </a:p>
        </p:txBody>
      </p:sp>
      <p:sp>
        <p:nvSpPr>
          <p:cNvPr id="45" name="Shape 45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4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6343" y="2798744"/>
            <a:ext cx="11972114" cy="4912772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/>
          <p:nvPr/>
        </p:nvSpPr>
        <p:spPr>
          <a:xfrm>
            <a:off x="100372" y="8741256"/>
            <a:ext cx="5908900" cy="698501"/>
          </a:xfrm>
          <a:prstGeom prst="rect">
            <a:avLst/>
          </a:prstGeom>
          <a:ln w="50800">
            <a:solidFill>
              <a:srgbClr val="79797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sp>
        <p:nvSpPr>
          <p:cNvPr id="48" name="Shape 48"/>
          <p:cNvSpPr/>
          <p:nvPr/>
        </p:nvSpPr>
        <p:spPr>
          <a:xfrm>
            <a:off x="2546493" y="5051930"/>
            <a:ext cx="56599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/>
            </a:lvl1pPr>
          </a:lstStyle>
          <a:p>
            <a:pPr lvl="0">
              <a:defRPr sz="1800"/>
            </a:pPr>
            <a:r>
              <a:rPr sz="2000"/>
              <a:t>(aq)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4351146" y="360375"/>
            <a:ext cx="430250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I.2) Catalyse</a:t>
            </a:r>
          </a:p>
        </p:txBody>
      </p:sp>
      <p:sp>
        <p:nvSpPr>
          <p:cNvPr id="51" name="Shape 51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52" name="Shape 52"/>
          <p:cNvSpPr/>
          <p:nvPr/>
        </p:nvSpPr>
        <p:spPr>
          <a:xfrm>
            <a:off x="100372" y="8741256"/>
            <a:ext cx="5908900" cy="698501"/>
          </a:xfrm>
          <a:prstGeom prst="rect">
            <a:avLst/>
          </a:prstGeom>
          <a:ln w="50800">
            <a:solidFill>
              <a:srgbClr val="79797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pic>
        <p:nvPicPr>
          <p:cNvPr id="5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8169" y="1391856"/>
            <a:ext cx="12028462" cy="722597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hape 54"/>
          <p:cNvSpPr/>
          <p:nvPr/>
        </p:nvSpPr>
        <p:spPr>
          <a:xfrm>
            <a:off x="2591559" y="5912925"/>
            <a:ext cx="56599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 lvl="0">
              <a:defRPr sz="1800"/>
            </a:pPr>
            <a:r>
              <a:rPr sz="2000"/>
              <a:t>(aq)</a:t>
            </a:r>
          </a:p>
        </p:txBody>
      </p:sp>
      <p:sp>
        <p:nvSpPr>
          <p:cNvPr id="55" name="Shape 55"/>
          <p:cNvSpPr/>
          <p:nvPr/>
        </p:nvSpPr>
        <p:spPr>
          <a:xfrm>
            <a:off x="3191756" y="2547281"/>
            <a:ext cx="56599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/>
            </a:lvl1pPr>
          </a:lstStyle>
          <a:p>
            <a:pPr lvl="0">
              <a:defRPr sz="1800"/>
            </a:pPr>
            <a:r>
              <a:rPr sz="2000"/>
              <a:t>(aq)</a:t>
            </a:r>
          </a:p>
        </p:txBody>
      </p:sp>
      <p:sp>
        <p:nvSpPr>
          <p:cNvPr id="56" name="Shape 56"/>
          <p:cNvSpPr/>
          <p:nvPr/>
        </p:nvSpPr>
        <p:spPr>
          <a:xfrm>
            <a:off x="7798690" y="2344482"/>
            <a:ext cx="4104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/>
            </a:lvl1pPr>
          </a:lstStyle>
          <a:p>
            <a:pPr lvl="0">
              <a:defRPr sz="1800"/>
            </a:pPr>
            <a:r>
              <a:rPr sz="2000"/>
              <a:t>(s)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351146" y="360375"/>
            <a:ext cx="430250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I.2) Catalyse</a:t>
            </a:r>
          </a:p>
        </p:txBody>
      </p:sp>
      <p:sp>
        <p:nvSpPr>
          <p:cNvPr id="59" name="Shape 59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6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97400" y="1483230"/>
            <a:ext cx="3810000" cy="7543801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>
            <a:off x="8893095" y="9165635"/>
            <a:ext cx="387135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Source : Bordas, Terminale Générale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8903" y="1215687"/>
            <a:ext cx="8126994" cy="8179996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/>
          <p:nvPr/>
        </p:nvSpPr>
        <p:spPr>
          <a:xfrm>
            <a:off x="2262123" y="360375"/>
            <a:ext cx="8480553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II.2) Vitesses volumiques</a:t>
            </a:r>
          </a:p>
        </p:txBody>
      </p:sp>
      <p:sp>
        <p:nvSpPr>
          <p:cNvPr id="65" name="Shape 65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66" name="Shape 66"/>
          <p:cNvSpPr/>
          <p:nvPr/>
        </p:nvSpPr>
        <p:spPr>
          <a:xfrm>
            <a:off x="8893095" y="9165635"/>
            <a:ext cx="387135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Source : Bordas, Terminale Générale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1013205" y="360375"/>
            <a:ext cx="10978389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II.3) Suivi temporel expérimental</a:t>
            </a:r>
          </a:p>
        </p:txBody>
      </p:sp>
      <p:sp>
        <p:nvSpPr>
          <p:cNvPr id="69" name="Shape 69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70" name="Shape 70"/>
          <p:cNvSpPr/>
          <p:nvPr/>
        </p:nvSpPr>
        <p:spPr>
          <a:xfrm>
            <a:off x="100372" y="8741256"/>
            <a:ext cx="5908900" cy="698501"/>
          </a:xfrm>
          <a:prstGeom prst="rect">
            <a:avLst/>
          </a:prstGeom>
          <a:ln w="50800">
            <a:solidFill>
              <a:srgbClr val="79797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pic>
        <p:nvPicPr>
          <p:cNvPr id="71" name="pasted-image.png"/>
          <p:cNvPicPr/>
          <p:nvPr/>
        </p:nvPicPr>
        <p:blipFill>
          <a:blip r:embed="rId2">
            <a:extLst/>
          </a:blip>
          <a:srcRect l="0" t="0" r="78559" b="29338"/>
          <a:stretch>
            <a:fillRect/>
          </a:stretch>
        </p:blipFill>
        <p:spPr>
          <a:xfrm>
            <a:off x="5427067" y="2577901"/>
            <a:ext cx="2150800" cy="4597834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/>
        </p:nvSpPr>
        <p:spPr>
          <a:xfrm>
            <a:off x="938933" y="2719562"/>
            <a:ext cx="1075000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Préparation d’une solution d’Erythrosine B : C=mol/L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1013205" y="360375"/>
            <a:ext cx="10978389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II.3) Suivi temporel expérimental</a:t>
            </a:r>
          </a:p>
        </p:txBody>
      </p:sp>
      <p:sp>
        <p:nvSpPr>
          <p:cNvPr id="75" name="Shape 75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76" name="Shape 76"/>
          <p:cNvSpPr/>
          <p:nvPr/>
        </p:nvSpPr>
        <p:spPr>
          <a:xfrm>
            <a:off x="100372" y="8741256"/>
            <a:ext cx="5908900" cy="698501"/>
          </a:xfrm>
          <a:prstGeom prst="rect">
            <a:avLst/>
          </a:prstGeom>
          <a:ln w="50800">
            <a:solidFill>
              <a:srgbClr val="79797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sp>
        <p:nvSpPr>
          <p:cNvPr id="77" name="Shape 77"/>
          <p:cNvSpPr/>
          <p:nvPr/>
        </p:nvSpPr>
        <p:spPr>
          <a:xfrm>
            <a:off x="3840571" y="4552950"/>
            <a:ext cx="53236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spectre de l’Erythrosine B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1013205" y="360375"/>
            <a:ext cx="10978389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II.3) Suivi temporel expérimental</a:t>
            </a:r>
          </a:p>
        </p:txBody>
      </p:sp>
      <p:sp>
        <p:nvSpPr>
          <p:cNvPr id="80" name="Shape 80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81" name="Shape 81"/>
          <p:cNvSpPr/>
          <p:nvPr/>
        </p:nvSpPr>
        <p:spPr>
          <a:xfrm>
            <a:off x="100372" y="8741256"/>
            <a:ext cx="5908900" cy="698501"/>
          </a:xfrm>
          <a:prstGeom prst="rect">
            <a:avLst/>
          </a:prstGeom>
          <a:ln w="50800">
            <a:solidFill>
              <a:srgbClr val="79797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pic>
        <p:nvPicPr>
          <p:cNvPr id="8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7097" y="2105867"/>
            <a:ext cx="11370606" cy="6298526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/>
          <p:nvPr/>
        </p:nvSpPr>
        <p:spPr>
          <a:xfrm>
            <a:off x="105535" y="5406559"/>
            <a:ext cx="167052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eau de Javel </a:t>
            </a:r>
          </a:p>
        </p:txBody>
      </p:sp>
      <p:sp>
        <p:nvSpPr>
          <p:cNvPr id="84" name="Shape 84"/>
          <p:cNvSpPr/>
          <p:nvPr/>
        </p:nvSpPr>
        <p:spPr>
          <a:xfrm>
            <a:off x="2283017" y="1777535"/>
            <a:ext cx="154360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C=mol/L</a:t>
            </a:r>
          </a:p>
        </p:txBody>
      </p:sp>
      <p:sp>
        <p:nvSpPr>
          <p:cNvPr id="85" name="Shape 85"/>
          <p:cNvSpPr/>
          <p:nvPr/>
        </p:nvSpPr>
        <p:spPr>
          <a:xfrm>
            <a:off x="4533177" y="1777535"/>
            <a:ext cx="154360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C=mol/L</a:t>
            </a:r>
          </a:p>
        </p:txBody>
      </p:sp>
      <p:sp>
        <p:nvSpPr>
          <p:cNvPr id="86" name="Shape 86"/>
          <p:cNvSpPr/>
          <p:nvPr/>
        </p:nvSpPr>
        <p:spPr>
          <a:xfrm>
            <a:off x="7107745" y="1777535"/>
            <a:ext cx="154360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C=mol/L</a:t>
            </a:r>
          </a:p>
        </p:txBody>
      </p:sp>
      <p:sp>
        <p:nvSpPr>
          <p:cNvPr id="87" name="Shape 87"/>
          <p:cNvSpPr/>
          <p:nvPr/>
        </p:nvSpPr>
        <p:spPr>
          <a:xfrm>
            <a:off x="9502047" y="1777535"/>
            <a:ext cx="154361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C=mol/L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90" name="Shape 90"/>
          <p:cNvSpPr/>
          <p:nvPr/>
        </p:nvSpPr>
        <p:spPr>
          <a:xfrm>
            <a:off x="100372" y="8741256"/>
            <a:ext cx="5908900" cy="698501"/>
          </a:xfrm>
          <a:prstGeom prst="rect">
            <a:avLst/>
          </a:prstGeom>
          <a:ln w="50800">
            <a:solidFill>
              <a:srgbClr val="79797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pic>
        <p:nvPicPr>
          <p:cNvPr id="9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0908" y="3260136"/>
            <a:ext cx="11682984" cy="5030871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5506868" y="6900716"/>
            <a:ext cx="1724538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3" name="Shape 93"/>
          <p:cNvSpPr/>
          <p:nvPr/>
        </p:nvSpPr>
        <p:spPr>
          <a:xfrm>
            <a:off x="8073716" y="6900716"/>
            <a:ext cx="457234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4" name="Shape 94"/>
          <p:cNvSpPr/>
          <p:nvPr/>
        </p:nvSpPr>
        <p:spPr>
          <a:xfrm>
            <a:off x="5602895" y="7053116"/>
            <a:ext cx="1557608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ε(𝛌,T).l</a:t>
            </a:r>
          </a:p>
        </p:txBody>
      </p:sp>
      <p:sp>
        <p:nvSpPr>
          <p:cNvPr id="95" name="Shape 95"/>
          <p:cNvSpPr/>
          <p:nvPr/>
        </p:nvSpPr>
        <p:spPr>
          <a:xfrm>
            <a:off x="1013205" y="360375"/>
            <a:ext cx="10978389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II.3) Suivi temporel expérimental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