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hyperlink" Target="http://dlecorgnechimie.f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10</a:t>
            </a:r>
            <a:r>
              <a:rPr sz="5900"/>
              <a:t> : </a:t>
            </a:r>
            <a:r>
              <a:rPr sz="5900"/>
              <a:t>Séparations, purifications, contrôles de pureté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3339" y="185303"/>
            <a:ext cx="12898121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Chromatographie sur couche mince</a:t>
            </a:r>
          </a:p>
        </p:txBody>
      </p:sp>
      <p:sp>
        <p:nvSpPr>
          <p:cNvPr id="106" name="Shape 106"/>
          <p:cNvSpPr/>
          <p:nvPr/>
        </p:nvSpPr>
        <p:spPr>
          <a:xfrm>
            <a:off x="272854" y="1567992"/>
            <a:ext cx="5212951" cy="249174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 sz="3200" u="sng">
                <a:latin typeface="Calibri"/>
                <a:ea typeface="Calibri"/>
                <a:cs typeface="Calibri"/>
                <a:sym typeface="Calibri"/>
              </a:rPr>
              <a:t>Légende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 : Benzaldéhyde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B : Alcool benzyllique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 : Acide benzoïque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S: Solide après filtration</a:t>
            </a:r>
          </a:p>
        </p:txBody>
      </p:sp>
      <p:pic>
        <p:nvPicPr>
          <p:cNvPr id="107" name="image15.jpg"/>
          <p:cNvPicPr/>
          <p:nvPr/>
        </p:nvPicPr>
        <p:blipFill>
          <a:blip r:embed="rId2">
            <a:extLst/>
          </a:blip>
          <a:srcRect l="0" t="15268" r="0" b="0"/>
          <a:stretch>
            <a:fillRect/>
          </a:stretch>
        </p:blipFill>
        <p:spPr>
          <a:xfrm>
            <a:off x="6980155" y="3823339"/>
            <a:ext cx="5045554" cy="524941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 flipV="1">
            <a:off x="4074260" y="3805191"/>
            <a:ext cx="2891519" cy="212787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9" name="Shape 109"/>
          <p:cNvSpPr/>
          <p:nvPr/>
        </p:nvSpPr>
        <p:spPr>
          <a:xfrm>
            <a:off x="2674149" y="5949807"/>
            <a:ext cx="3120944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Front de l’éluant</a:t>
            </a:r>
          </a:p>
        </p:txBody>
      </p:sp>
      <p:pic>
        <p:nvPicPr>
          <p:cNvPr id="110" name="image16.jpg"/>
          <p:cNvPicPr/>
          <p:nvPr/>
        </p:nvPicPr>
        <p:blipFill>
          <a:blip r:embed="rId3">
            <a:extLst/>
          </a:blip>
          <a:srcRect l="0" t="14906" r="0" b="0"/>
          <a:stretch>
            <a:fillRect/>
          </a:stretch>
        </p:blipFill>
        <p:spPr>
          <a:xfrm>
            <a:off x="7007545" y="3858157"/>
            <a:ext cx="4990734" cy="521459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7030360" y="3846414"/>
            <a:ext cx="4945063" cy="1"/>
          </a:xfrm>
          <a:prstGeom prst="line">
            <a:avLst/>
          </a:prstGeom>
          <a:ln w="57150">
            <a:solidFill/>
            <a:miter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2" name="Shape 112"/>
          <p:cNvSpPr/>
          <p:nvPr/>
        </p:nvSpPr>
        <p:spPr>
          <a:xfrm>
            <a:off x="1715285" y="8344361"/>
            <a:ext cx="458628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0000"/>
                </a:solidFill>
              </a:rPr>
              <a:t>Solide impur!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07990" y="298694"/>
            <a:ext cx="12788820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III.1) Purification d’un solide : recristallisation</a:t>
            </a:r>
          </a:p>
        </p:txBody>
      </p:sp>
      <p:pic>
        <p:nvPicPr>
          <p:cNvPr id="116" name="image17.png"/>
          <p:cNvPicPr/>
          <p:nvPr/>
        </p:nvPicPr>
        <p:blipFill>
          <a:blip r:embed="rId2">
            <a:extLst/>
          </a:blip>
          <a:srcRect l="18913" t="6651" r="23998" b="4554"/>
          <a:stretch>
            <a:fillRect/>
          </a:stretch>
        </p:blipFill>
        <p:spPr>
          <a:xfrm>
            <a:off x="1739106" y="1209259"/>
            <a:ext cx="9526530" cy="833081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7107523" y="9282351"/>
            <a:ext cx="563787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Techniques expérimentales en chimie, Dunod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-193138" y="2404593"/>
            <a:ext cx="6592553" cy="4944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2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627017" y="2404593"/>
            <a:ext cx="6592553" cy="4944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87381" y="8301445"/>
            <a:ext cx="563151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Acide benzoïque dissout à chaud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7990" y="298694"/>
            <a:ext cx="12788820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III.1) Purification d’un solide : recristallisation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7107535" y="8301445"/>
            <a:ext cx="563151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Acide benzoïque peu soluble à froid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7990" y="298694"/>
            <a:ext cx="12788820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III.2) Retirer un solvant d’une phase liquide</a:t>
            </a:r>
          </a:p>
        </p:txBody>
      </p:sp>
      <p:pic>
        <p:nvPicPr>
          <p:cNvPr id="12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355" y="2157473"/>
            <a:ext cx="12086090" cy="640382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  <p:sp>
        <p:nvSpPr>
          <p:cNvPr id="129" name="Shape 129"/>
          <p:cNvSpPr/>
          <p:nvPr/>
        </p:nvSpPr>
        <p:spPr>
          <a:xfrm>
            <a:off x="9810862" y="9121489"/>
            <a:ext cx="2896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dlecorgnechimie.fr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1442" y="3689027"/>
            <a:ext cx="9930875" cy="1939765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6" name="Shape 46"/>
          <p:cNvSpPr/>
          <p:nvPr/>
        </p:nvSpPr>
        <p:spPr>
          <a:xfrm>
            <a:off x="1234132" y="5856574"/>
            <a:ext cx="30122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Benzaldéhyde</a:t>
            </a:r>
          </a:p>
        </p:txBody>
      </p:sp>
      <p:sp>
        <p:nvSpPr>
          <p:cNvPr id="47" name="Shape 47"/>
          <p:cNvSpPr/>
          <p:nvPr/>
        </p:nvSpPr>
        <p:spPr>
          <a:xfrm>
            <a:off x="5115593" y="5856574"/>
            <a:ext cx="3672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Alcool benzylique</a:t>
            </a:r>
          </a:p>
        </p:txBody>
      </p:sp>
      <p:sp>
        <p:nvSpPr>
          <p:cNvPr id="48" name="Shape 48"/>
          <p:cNvSpPr/>
          <p:nvPr/>
        </p:nvSpPr>
        <p:spPr>
          <a:xfrm>
            <a:off x="9657404" y="5856574"/>
            <a:ext cx="2046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Benzoate</a:t>
            </a:r>
          </a:p>
        </p:txBody>
      </p:sp>
      <p:sp>
        <p:nvSpPr>
          <p:cNvPr id="49" name="Shape 49"/>
          <p:cNvSpPr/>
          <p:nvPr/>
        </p:nvSpPr>
        <p:spPr>
          <a:xfrm>
            <a:off x="864301" y="3161727"/>
            <a:ext cx="11276198" cy="3886968"/>
          </a:xfrm>
          <a:prstGeom prst="rect">
            <a:avLst/>
          </a:prstGeom>
          <a:ln w="381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726437" y="360375"/>
            <a:ext cx="9551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I.1)Extraction liquide-liquide</a:t>
            </a:r>
          </a:p>
        </p:txBody>
      </p:sp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4" name="Shape 54"/>
          <p:cNvSpPr/>
          <p:nvPr>
            <p:ph type="body" idx="4294967295"/>
          </p:nvPr>
        </p:nvSpPr>
        <p:spPr>
          <a:xfrm>
            <a:off x="5207029" y="2906819"/>
            <a:ext cx="6554761" cy="5897929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 marL="0" indent="0">
              <a:buSzTx/>
              <a:buFontTx/>
              <a:buNone/>
              <a:defRPr sz="1800"/>
            </a:pPr>
            <a:r>
              <a:rPr b="1" sz="3500"/>
              <a:t>Espèces présentes :</a:t>
            </a:r>
            <a:endParaRPr b="1" sz="3500"/>
          </a:p>
          <a:p>
            <a:pPr lvl="1" marL="0" indent="228600"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buSzTx/>
              <a:buFontTx/>
              <a:buNone/>
              <a:defRPr sz="1800"/>
            </a:pPr>
            <a:r>
              <a:rPr sz="3000"/>
              <a:t>Benzoate</a:t>
            </a: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r>
              <a:rPr sz="3000"/>
              <a:t>Alcool  benzylique</a:t>
            </a: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endParaRPr sz="3000"/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1800"/>
            </a:pPr>
            <a:r>
              <a:rPr sz="3000"/>
              <a:t>Benzaldéhyde (un peu)</a:t>
            </a:r>
          </a:p>
        </p:txBody>
      </p:sp>
      <p:pic>
        <p:nvPicPr>
          <p:cNvPr id="55" name="image3.jpg"/>
          <p:cNvPicPr/>
          <p:nvPr/>
        </p:nvPicPr>
        <p:blipFill>
          <a:blip r:embed="rId2">
            <a:extLst/>
          </a:blip>
          <a:srcRect l="5947" t="30605" r="49456" b="30137"/>
          <a:stretch>
            <a:fillRect/>
          </a:stretch>
        </p:blipFill>
        <p:spPr>
          <a:xfrm rot="5400000">
            <a:off x="-409763" y="3192728"/>
            <a:ext cx="5726426" cy="3779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5483" y="7361625"/>
            <a:ext cx="1910566" cy="2160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4883" y="3345667"/>
            <a:ext cx="2431766" cy="1964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7303" y="5268952"/>
            <a:ext cx="2086926" cy="216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6232" y="2217752"/>
            <a:ext cx="7312336" cy="531809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950133" y="9133438"/>
            <a:ext cx="8898390" cy="36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algn="l" defTabSz="91440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Source :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Physque chimie enseignement de spécialité, Première générale, Nathan</a:t>
            </a:r>
          </a:p>
        </p:txBody>
      </p:sp>
      <p:sp>
        <p:nvSpPr>
          <p:cNvPr id="62" name="Shape 62"/>
          <p:cNvSpPr/>
          <p:nvPr/>
        </p:nvSpPr>
        <p:spPr>
          <a:xfrm>
            <a:off x="7544696" y="5434587"/>
            <a:ext cx="1133140" cy="183597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1726437" y="360375"/>
            <a:ext cx="9551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I.1)Extraction liquide-liquide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8.jpg"/>
          <p:cNvPicPr/>
          <p:nvPr/>
        </p:nvPicPr>
        <p:blipFill>
          <a:blip r:embed="rId2">
            <a:extLst/>
          </a:blip>
          <a:srcRect l="0" t="33617" r="31200" b="30044"/>
          <a:stretch>
            <a:fillRect/>
          </a:stretch>
        </p:blipFill>
        <p:spPr>
          <a:xfrm rot="5400000">
            <a:off x="3745333" y="4476202"/>
            <a:ext cx="5514136" cy="218440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948517" y="5134983"/>
            <a:ext cx="2854364" cy="28689"/>
          </a:xfrm>
          <a:prstGeom prst="line">
            <a:avLst/>
          </a:prstGeom>
          <a:ln w="38100">
            <a:solidFill/>
            <a:prstDash val="sys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8" name="Shape 68"/>
          <p:cNvSpPr/>
          <p:nvPr/>
        </p:nvSpPr>
        <p:spPr>
          <a:xfrm>
            <a:off x="3356386" y="4862457"/>
            <a:ext cx="2381028" cy="43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9" name="Shape 69"/>
          <p:cNvSpPr/>
          <p:nvPr/>
        </p:nvSpPr>
        <p:spPr>
          <a:xfrm flipH="1" flipV="1">
            <a:off x="6375698" y="6330484"/>
            <a:ext cx="2878268" cy="3586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70" name="Shape 70"/>
          <p:cNvSpPr/>
          <p:nvPr/>
        </p:nvSpPr>
        <p:spPr>
          <a:xfrm>
            <a:off x="908131" y="3641494"/>
            <a:ext cx="2842706" cy="2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400"/>
              <a:t>Alcool benzylique dans l’éther (phase organique)</a:t>
            </a:r>
          </a:p>
        </p:txBody>
      </p:sp>
      <p:sp>
        <p:nvSpPr>
          <p:cNvPr id="71" name="Shape 71"/>
          <p:cNvSpPr/>
          <p:nvPr/>
        </p:nvSpPr>
        <p:spPr>
          <a:xfrm>
            <a:off x="9440139" y="4862456"/>
            <a:ext cx="2670582" cy="21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400"/>
              <a:t>Benzoate dans l’eau (phase aqueuse)</a:t>
            </a:r>
          </a:p>
        </p:txBody>
      </p:sp>
      <p:pic>
        <p:nvPicPr>
          <p:cNvPr id="72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248" y="6366342"/>
            <a:ext cx="1636403" cy="1694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0311" y="3114751"/>
            <a:ext cx="2049734" cy="165555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726437" y="360375"/>
            <a:ext cx="9551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I.1)Extraction liquide-liquide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599183" y="360375"/>
            <a:ext cx="980643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Séparation solide-liquide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  <p:pic>
        <p:nvPicPr>
          <p:cNvPr id="79" name="image10.jpg"/>
          <p:cNvPicPr/>
          <p:nvPr/>
        </p:nvPicPr>
        <p:blipFill>
          <a:blip r:embed="rId2">
            <a:extLst/>
          </a:blip>
          <a:srcRect l="20422" t="37163" r="11634" b="17761"/>
          <a:stretch>
            <a:fillRect/>
          </a:stretch>
        </p:blipFill>
        <p:spPr>
          <a:xfrm rot="5400000">
            <a:off x="6238457" y="3835365"/>
            <a:ext cx="7030632" cy="349833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-12113" y="6820043"/>
            <a:ext cx="579959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Acide benzoïque (solide) + eau</a:t>
            </a:r>
          </a:p>
        </p:txBody>
      </p:sp>
      <p:sp>
        <p:nvSpPr>
          <p:cNvPr id="81" name="Shape 81"/>
          <p:cNvSpPr/>
          <p:nvPr/>
        </p:nvSpPr>
        <p:spPr>
          <a:xfrm>
            <a:off x="5981234" y="7185044"/>
            <a:ext cx="2703866" cy="112448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8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033" y="4746496"/>
            <a:ext cx="2711387" cy="2120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12.png"/>
          <p:cNvPicPr/>
          <p:nvPr/>
        </p:nvPicPr>
        <p:blipFill>
          <a:blip r:embed="rId2">
            <a:extLst/>
          </a:blip>
          <a:srcRect l="0" t="7286" r="0" b="0"/>
          <a:stretch>
            <a:fillRect/>
          </a:stretch>
        </p:blipFill>
        <p:spPr>
          <a:xfrm>
            <a:off x="405209" y="3230365"/>
            <a:ext cx="12194375" cy="528152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sldNum" sz="quarter" idx="2"/>
          </p:nvPr>
        </p:nvSpPr>
        <p:spPr>
          <a:xfrm>
            <a:off x="3531496" y="9173634"/>
            <a:ext cx="2926081" cy="3388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  <p:sp>
        <p:nvSpPr>
          <p:cNvPr id="86" name="Shape 86"/>
          <p:cNvSpPr/>
          <p:nvPr/>
        </p:nvSpPr>
        <p:spPr>
          <a:xfrm>
            <a:off x="4110995" y="8660688"/>
            <a:ext cx="8898390" cy="36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algn="l" defTabSz="91440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Source :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Physque chimie enseignement de spécialité, Première générale, Nathan</a:t>
            </a:r>
          </a:p>
        </p:txBody>
      </p:sp>
      <p:sp>
        <p:nvSpPr>
          <p:cNvPr id="87" name="Shape 87"/>
          <p:cNvSpPr/>
          <p:nvPr/>
        </p:nvSpPr>
        <p:spPr>
          <a:xfrm>
            <a:off x="1599183" y="360375"/>
            <a:ext cx="980643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Séparation solide-liquide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339" y="185303"/>
            <a:ext cx="12898121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Chromatographie sur couche mince</a:t>
            </a:r>
          </a:p>
        </p:txBody>
      </p:sp>
      <p:sp>
        <p:nvSpPr>
          <p:cNvPr id="90" name="Shape 90"/>
          <p:cNvSpPr/>
          <p:nvPr/>
        </p:nvSpPr>
        <p:spPr>
          <a:xfrm flipV="1">
            <a:off x="4884327" y="8223259"/>
            <a:ext cx="2003613" cy="13448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1" name="Shape 91"/>
          <p:cNvSpPr/>
          <p:nvPr/>
        </p:nvSpPr>
        <p:spPr>
          <a:xfrm>
            <a:off x="1923738" y="7943395"/>
            <a:ext cx="415514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Ligne de dépôt</a:t>
            </a:r>
          </a:p>
        </p:txBody>
      </p:sp>
      <p:sp>
        <p:nvSpPr>
          <p:cNvPr id="92" name="Shape 92"/>
          <p:cNvSpPr/>
          <p:nvPr/>
        </p:nvSpPr>
        <p:spPr>
          <a:xfrm>
            <a:off x="272854" y="1567992"/>
            <a:ext cx="5212951" cy="249174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 sz="3200" u="sng">
                <a:latin typeface="Calibri"/>
                <a:ea typeface="Calibri"/>
                <a:cs typeface="Calibri"/>
                <a:sym typeface="Calibri"/>
              </a:rPr>
              <a:t>Légende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 : Benzaldéhyde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B : Alcool benzyllique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 : Acide benzoïque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S: Solide après filtration</a:t>
            </a:r>
          </a:p>
        </p:txBody>
      </p:sp>
      <p:pic>
        <p:nvPicPr>
          <p:cNvPr id="93" name="image15.jpg"/>
          <p:cNvPicPr/>
          <p:nvPr/>
        </p:nvPicPr>
        <p:blipFill>
          <a:blip r:embed="rId2">
            <a:extLst/>
          </a:blip>
          <a:srcRect l="0" t="15268" r="0" b="0"/>
          <a:stretch>
            <a:fillRect/>
          </a:stretch>
        </p:blipFill>
        <p:spPr>
          <a:xfrm>
            <a:off x="6980155" y="3823339"/>
            <a:ext cx="5045554" cy="5249412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3339" y="185303"/>
            <a:ext cx="12898121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Chromatographie sur couche mince</a:t>
            </a:r>
          </a:p>
        </p:txBody>
      </p:sp>
      <p:sp>
        <p:nvSpPr>
          <p:cNvPr id="97" name="Shape 97"/>
          <p:cNvSpPr/>
          <p:nvPr/>
        </p:nvSpPr>
        <p:spPr>
          <a:xfrm>
            <a:off x="272854" y="1567992"/>
            <a:ext cx="5212951" cy="249174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914400">
              <a:defRPr sz="1800"/>
            </a:pPr>
            <a:r>
              <a:rPr sz="3200" u="sng">
                <a:latin typeface="Calibri"/>
                <a:ea typeface="Calibri"/>
                <a:cs typeface="Calibri"/>
                <a:sym typeface="Calibri"/>
              </a:rPr>
              <a:t>Légende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 : Benzaldéhyde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B : Alcool benzyllique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 : Acide benzoïque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S: Solide après filtration</a:t>
            </a:r>
          </a:p>
        </p:txBody>
      </p:sp>
      <p:pic>
        <p:nvPicPr>
          <p:cNvPr id="98" name="image15.jpg"/>
          <p:cNvPicPr/>
          <p:nvPr/>
        </p:nvPicPr>
        <p:blipFill>
          <a:blip r:embed="rId2">
            <a:extLst/>
          </a:blip>
          <a:srcRect l="0" t="15268" r="0" b="0"/>
          <a:stretch>
            <a:fillRect/>
          </a:stretch>
        </p:blipFill>
        <p:spPr>
          <a:xfrm>
            <a:off x="6980155" y="3823339"/>
            <a:ext cx="5045554" cy="524941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 flipV="1">
            <a:off x="4074260" y="3805191"/>
            <a:ext cx="2891519" cy="212787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0" name="Shape 100"/>
          <p:cNvSpPr/>
          <p:nvPr/>
        </p:nvSpPr>
        <p:spPr>
          <a:xfrm>
            <a:off x="2674149" y="5949807"/>
            <a:ext cx="3120944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Front de l’éluant</a:t>
            </a:r>
          </a:p>
        </p:txBody>
      </p:sp>
      <p:pic>
        <p:nvPicPr>
          <p:cNvPr id="101" name="image16.jpg"/>
          <p:cNvPicPr/>
          <p:nvPr/>
        </p:nvPicPr>
        <p:blipFill>
          <a:blip r:embed="rId3">
            <a:extLst/>
          </a:blip>
          <a:srcRect l="0" t="14906" r="0" b="0"/>
          <a:stretch>
            <a:fillRect/>
          </a:stretch>
        </p:blipFill>
        <p:spPr>
          <a:xfrm>
            <a:off x="7007545" y="3858157"/>
            <a:ext cx="4990734" cy="521459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7030360" y="3846414"/>
            <a:ext cx="4945063" cy="1"/>
          </a:xfrm>
          <a:prstGeom prst="line">
            <a:avLst/>
          </a:prstGeom>
          <a:ln w="57150">
            <a:solidFill/>
            <a:miter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