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lvl1pPr algn="ctr" defTabSz="584200">
      <a:defRPr sz="3600">
        <a:latin typeface="+mj-lt"/>
        <a:ea typeface="+mj-ea"/>
        <a:cs typeface="+mj-cs"/>
        <a:sym typeface="Helvetica"/>
      </a:defRPr>
    </a:lvl1pPr>
    <a:lvl2pPr algn="ctr" defTabSz="584200">
      <a:defRPr sz="3600">
        <a:latin typeface="+mj-lt"/>
        <a:ea typeface="+mj-ea"/>
        <a:cs typeface="+mj-cs"/>
        <a:sym typeface="Helvetica"/>
      </a:defRPr>
    </a:lvl2pPr>
    <a:lvl3pPr algn="ctr" defTabSz="584200">
      <a:defRPr sz="3600">
        <a:latin typeface="+mj-lt"/>
        <a:ea typeface="+mj-ea"/>
        <a:cs typeface="+mj-cs"/>
        <a:sym typeface="Helvetica"/>
      </a:defRPr>
    </a:lvl3pPr>
    <a:lvl4pPr algn="ctr" defTabSz="584200">
      <a:defRPr sz="3600">
        <a:latin typeface="+mj-lt"/>
        <a:ea typeface="+mj-ea"/>
        <a:cs typeface="+mj-cs"/>
        <a:sym typeface="Helvetica"/>
      </a:defRPr>
    </a:lvl4pPr>
    <a:lvl5pPr algn="ctr" defTabSz="584200">
      <a:defRPr sz="3600">
        <a:latin typeface="+mj-lt"/>
        <a:ea typeface="+mj-ea"/>
        <a:cs typeface="+mj-cs"/>
        <a:sym typeface="Helvetica"/>
      </a:defRPr>
    </a:lvl5pPr>
    <a:lvl6pPr algn="ctr" defTabSz="584200">
      <a:defRPr sz="3600">
        <a:latin typeface="+mj-lt"/>
        <a:ea typeface="+mj-ea"/>
        <a:cs typeface="+mj-cs"/>
        <a:sym typeface="Helvetica"/>
      </a:defRPr>
    </a:lvl6pPr>
    <a:lvl7pPr algn="ctr" defTabSz="584200">
      <a:defRPr sz="3600">
        <a:latin typeface="+mj-lt"/>
        <a:ea typeface="+mj-ea"/>
        <a:cs typeface="+mj-cs"/>
        <a:sym typeface="Helvetica"/>
      </a:defRPr>
    </a:lvl7pPr>
    <a:lvl8pPr algn="ctr" defTabSz="584200">
      <a:defRPr sz="3600">
        <a:latin typeface="+mj-lt"/>
        <a:ea typeface="+mj-ea"/>
        <a:cs typeface="+mj-cs"/>
        <a:sym typeface="Helvetica"/>
      </a:defRPr>
    </a:lvl8pPr>
    <a:lvl9pPr algn="ctr" defTabSz="584200">
      <a:defRPr sz="3600"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2286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6858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6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6000"/>
              <a:t>Texte du titre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952500" y="93506"/>
            <a:ext cx="11099800" cy="2860988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3429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1pPr>
            <a:lvl2pPr marL="6858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2pPr>
            <a:lvl3pPr marL="10287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3pPr>
            <a:lvl4pPr marL="13716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4pPr>
            <a:lvl5pPr marL="17145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94079" y="1464733"/>
            <a:ext cx="11216642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 anchor="ctr">
            <a:normAutofit fontScale="100000" lnSpcReduction="0"/>
          </a:bodyPr>
          <a:lstStyle/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94079" y="3166533"/>
            <a:ext cx="11216642" cy="5367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normAutofit fontScale="100000" lnSpcReduction="0"/>
          </a:bodyPr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9184640" y="8024622"/>
            <a:ext cx="2926081" cy="338837"/>
          </a:xfrm>
          <a:prstGeom prst="rect">
            <a:avLst/>
          </a:prstGeom>
          <a:ln w="12700">
            <a:miter lim="400000"/>
          </a:ln>
        </p:spPr>
        <p:txBody>
          <a:bodyPr lIns="48767" tIns="48767" rIns="48767" bIns="48767" anchor="ctr">
            <a:spAutoFit/>
          </a:bodyPr>
          <a:lstStyle>
            <a:lvl1pPr algn="r" defTabSz="91440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med" advClick="1"/>
  <p:txStyles>
    <p:titleStyle>
      <a:lvl1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1pPr>
      <a:lvl2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2pPr>
      <a:lvl3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3pPr>
      <a:lvl4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4pPr>
      <a:lvl5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5pPr>
      <a:lvl6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6pPr>
      <a:lvl7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7pPr>
      <a:lvl8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8pPr>
      <a:lvl9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310242" indent="-310242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1pPr>
      <a:lvl2pPr marL="819150" indent="-36195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2pPr>
      <a:lvl3pPr marL="1348739" indent="-434339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3pPr>
      <a:lvl4pPr marL="1854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4pPr>
      <a:lvl5pPr marL="23114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5pPr>
      <a:lvl6pPr marL="27686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6pPr>
      <a:lvl7pPr marL="32258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7pPr>
      <a:lvl8pPr marL="36830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8pPr>
      <a:lvl9pPr marL="4140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715389" y="935818"/>
            <a:ext cx="11574023" cy="2621530"/>
          </a:xfrm>
          <a:prstGeom prst="rect">
            <a:avLst/>
          </a:prstGeom>
          <a:ln w="25400">
            <a:solidFill/>
          </a:ln>
        </p:spPr>
        <p:txBody>
          <a:bodyPr anchor="ctr"/>
          <a:lstStyle/>
          <a:p>
            <a:pPr lvl="0">
              <a:defRPr sz="1800"/>
            </a:pPr>
            <a:r>
              <a:rPr sz="5900"/>
              <a:t>LC</a:t>
            </a:r>
            <a:r>
              <a:rPr sz="5900"/>
              <a:t>24</a:t>
            </a:r>
            <a:r>
              <a:rPr sz="5900"/>
              <a:t> : </a:t>
            </a:r>
            <a:r>
              <a:rPr sz="5900"/>
              <a:t>Optimisation d’un procédé chimique</a:t>
            </a:r>
          </a:p>
        </p:txBody>
      </p:sp>
      <p:sp>
        <p:nvSpPr>
          <p:cNvPr id="41" name="Shape 41"/>
          <p:cNvSpPr/>
          <p:nvPr>
            <p:ph type="sldNum" sz="quarter" idx="4294967295"/>
          </p:nvPr>
        </p:nvSpPr>
        <p:spPr>
          <a:xfrm>
            <a:off x="6375348" y="9251950"/>
            <a:ext cx="241403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2" name="Shape 42"/>
          <p:cNvSpPr/>
          <p:nvPr/>
        </p:nvSpPr>
        <p:spPr>
          <a:xfrm>
            <a:off x="1078143" y="4347548"/>
            <a:ext cx="10835814" cy="4126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just">
              <a:defRPr sz="1800"/>
            </a:pPr>
            <a:r>
              <a:rPr b="1" sz="6000" u="sng"/>
              <a:t>Niveau </a:t>
            </a:r>
            <a:r>
              <a:rPr sz="6000"/>
              <a:t>: CPGE </a:t>
            </a:r>
            <a:endParaRPr sz="6000"/>
          </a:p>
          <a:p>
            <a:pPr lvl="0" algn="just">
              <a:defRPr sz="1800"/>
            </a:pPr>
            <a:r>
              <a:rPr b="1" sz="6000" u="sng"/>
              <a:t>Prérequis</a:t>
            </a:r>
            <a:r>
              <a:rPr sz="6000"/>
              <a:t> : </a:t>
            </a:r>
            <a:endParaRPr sz="6000"/>
          </a:p>
          <a:p>
            <a:pPr lvl="5" indent="1143000" algn="just">
              <a:defRPr sz="1800"/>
            </a:pPr>
            <a:r>
              <a:rPr sz="6000"/>
              <a:t>-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sldNum" sz="quarter" idx="4294967295"/>
          </p:nvPr>
        </p:nvSpPr>
        <p:spPr>
          <a:xfrm>
            <a:off x="6381698" y="9216435"/>
            <a:ext cx="241404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45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0350" y="2533650"/>
            <a:ext cx="9944100" cy="4686300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/>
        </p:nvSpPr>
        <p:spPr>
          <a:xfrm>
            <a:off x="313684" y="8535975"/>
            <a:ext cx="5807299" cy="596901"/>
          </a:xfrm>
          <a:prstGeom prst="rect">
            <a:avLst/>
          </a:prstGeom>
          <a:ln w="508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sp>
        <p:nvSpPr>
          <p:cNvPr id="47" name="Shape 47"/>
          <p:cNvSpPr/>
          <p:nvPr/>
        </p:nvSpPr>
        <p:spPr>
          <a:xfrm>
            <a:off x="2645333" y="7050616"/>
            <a:ext cx="771413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Solutions d’acide benzoïque saturées</a:t>
            </a:r>
          </a:p>
        </p:txBody>
      </p:sp>
      <p:sp>
        <p:nvSpPr>
          <p:cNvPr id="48" name="Shape 48"/>
          <p:cNvSpPr/>
          <p:nvPr/>
        </p:nvSpPr>
        <p:spPr>
          <a:xfrm>
            <a:off x="1874151" y="2800350"/>
            <a:ext cx="114543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à 0ºC</a:t>
            </a:r>
          </a:p>
        </p:txBody>
      </p:sp>
      <p:sp>
        <p:nvSpPr>
          <p:cNvPr id="49" name="Shape 49"/>
          <p:cNvSpPr/>
          <p:nvPr/>
        </p:nvSpPr>
        <p:spPr>
          <a:xfrm>
            <a:off x="5929548" y="2713837"/>
            <a:ext cx="1399704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à 25ºC</a:t>
            </a:r>
          </a:p>
        </p:txBody>
      </p:sp>
      <p:sp>
        <p:nvSpPr>
          <p:cNvPr id="50" name="Shape 50"/>
          <p:cNvSpPr/>
          <p:nvPr/>
        </p:nvSpPr>
        <p:spPr>
          <a:xfrm>
            <a:off x="10061281" y="2584449"/>
            <a:ext cx="1399705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à 50ºC</a:t>
            </a:r>
          </a:p>
        </p:txBody>
      </p:sp>
      <p:sp>
        <p:nvSpPr>
          <p:cNvPr id="51" name="Shape 51"/>
          <p:cNvSpPr/>
          <p:nvPr/>
        </p:nvSpPr>
        <p:spPr>
          <a:xfrm>
            <a:off x="2077338" y="360375"/>
            <a:ext cx="885012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Relation de Van’t Hoff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sldNum" sz="quarter" idx="4294967295"/>
          </p:nvPr>
        </p:nvSpPr>
        <p:spPr>
          <a:xfrm>
            <a:off x="6381698" y="9216435"/>
            <a:ext cx="357306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lnSpc>
                <a:spcPct val="90000"/>
              </a:lnSpc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54" name="Shape 54"/>
          <p:cNvSpPr/>
          <p:nvPr/>
        </p:nvSpPr>
        <p:spPr>
          <a:xfrm>
            <a:off x="313684" y="8535975"/>
            <a:ext cx="5807299" cy="596901"/>
          </a:xfrm>
          <a:prstGeom prst="rect">
            <a:avLst/>
          </a:prstGeom>
          <a:ln w="508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pic>
        <p:nvPicPr>
          <p:cNvPr id="55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0350" y="2146300"/>
            <a:ext cx="9944100" cy="54610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/>
          <p:nvPr/>
        </p:nvSpPr>
        <p:spPr>
          <a:xfrm>
            <a:off x="2077338" y="360375"/>
            <a:ext cx="885012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Relation de Van’t Hoff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Num" sz="quarter" idx="4294967295"/>
          </p:nvPr>
        </p:nvSpPr>
        <p:spPr>
          <a:xfrm>
            <a:off x="6381698" y="9216435"/>
            <a:ext cx="296352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59" name="Shape 59"/>
          <p:cNvSpPr/>
          <p:nvPr/>
        </p:nvSpPr>
        <p:spPr>
          <a:xfrm>
            <a:off x="313684" y="8535975"/>
            <a:ext cx="5807299" cy="596901"/>
          </a:xfrm>
          <a:prstGeom prst="rect">
            <a:avLst/>
          </a:prstGeom>
          <a:ln w="508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grpSp>
        <p:nvGrpSpPr>
          <p:cNvPr id="62" name="Group 62"/>
          <p:cNvGrpSpPr/>
          <p:nvPr/>
        </p:nvGrpSpPr>
        <p:grpSpPr>
          <a:xfrm>
            <a:off x="35983" y="1402291"/>
            <a:ext cx="9717618" cy="6949019"/>
            <a:chOff x="0" y="0"/>
            <a:chExt cx="9717617" cy="6949018"/>
          </a:xfrm>
        </p:grpSpPr>
        <p:pic>
          <p:nvPicPr>
            <p:cNvPr id="60" name="image5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29116"/>
              <a:ext cx="9004301" cy="68199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1" name="Shape 61"/>
            <p:cNvSpPr/>
            <p:nvPr/>
          </p:nvSpPr>
          <p:spPr>
            <a:xfrm>
              <a:off x="8447616" y="0"/>
              <a:ext cx="1270002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63" name="Shape 63"/>
          <p:cNvSpPr/>
          <p:nvPr/>
        </p:nvSpPr>
        <p:spPr>
          <a:xfrm flipH="1">
            <a:off x="4555066" y="4010023"/>
            <a:ext cx="1539970" cy="2"/>
          </a:xfrm>
          <a:prstGeom prst="line">
            <a:avLst/>
          </a:prstGeom>
          <a:ln w="889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64" name="Shape 64"/>
          <p:cNvSpPr/>
          <p:nvPr/>
        </p:nvSpPr>
        <p:spPr>
          <a:xfrm flipH="1">
            <a:off x="4868333" y="6626224"/>
            <a:ext cx="1539970" cy="2"/>
          </a:xfrm>
          <a:prstGeom prst="line">
            <a:avLst/>
          </a:prstGeom>
          <a:ln w="889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65" name="Shape 65"/>
          <p:cNvSpPr/>
          <p:nvPr/>
        </p:nvSpPr>
        <p:spPr>
          <a:xfrm>
            <a:off x="6610285" y="5904415"/>
            <a:ext cx="606649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Solution d’acide benzoïque saturée</a:t>
            </a:r>
          </a:p>
        </p:txBody>
      </p:sp>
      <p:sp>
        <p:nvSpPr>
          <p:cNvPr id="66" name="Shape 66"/>
          <p:cNvSpPr/>
          <p:nvPr/>
        </p:nvSpPr>
        <p:spPr>
          <a:xfrm>
            <a:off x="6401199" y="3370520"/>
            <a:ext cx="2336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/>
              <a:t>(Na⁺</a:t>
            </a:r>
            <a:r>
              <a:rPr sz="1500"/>
              <a:t>(aq);</a:t>
            </a:r>
            <a:r>
              <a:rPr sz="3000"/>
              <a:t> HO⁻</a:t>
            </a:r>
            <a:r>
              <a:rPr sz="1500"/>
              <a:t>(aq)</a:t>
            </a:r>
            <a:r>
              <a:rPr sz="3000"/>
              <a:t>)</a:t>
            </a:r>
          </a:p>
        </p:txBody>
      </p:sp>
      <p:sp>
        <p:nvSpPr>
          <p:cNvPr id="67" name="Shape 67"/>
          <p:cNvSpPr/>
          <p:nvPr/>
        </p:nvSpPr>
        <p:spPr>
          <a:xfrm>
            <a:off x="6496248" y="4009869"/>
            <a:ext cx="39600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/>
              <a:t>C</a:t>
            </a:r>
            <a:r>
              <a:rPr sz="1500"/>
              <a:t>b</a:t>
            </a:r>
            <a:r>
              <a:rPr sz="3000"/>
              <a:t>=0,</a:t>
            </a:r>
            <a:r>
              <a:rPr sz="3000"/>
              <a:t>050±</a:t>
            </a:r>
            <a:r>
              <a:rPr sz="3000"/>
              <a:t> </a:t>
            </a:r>
            <a:r>
              <a:rPr sz="3000"/>
              <a:t>0,001</a:t>
            </a:r>
            <a:r>
              <a:rPr sz="3000"/>
              <a:t>mol.L⁻¹</a:t>
            </a:r>
          </a:p>
        </p:txBody>
      </p:sp>
      <p:sp>
        <p:nvSpPr>
          <p:cNvPr id="68" name="Shape 68"/>
          <p:cNvSpPr/>
          <p:nvPr/>
        </p:nvSpPr>
        <p:spPr>
          <a:xfrm>
            <a:off x="6686513" y="6565486"/>
            <a:ext cx="33461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/>
              <a:t>V</a:t>
            </a:r>
            <a:r>
              <a:rPr sz="1500"/>
              <a:t>0</a:t>
            </a:r>
            <a:r>
              <a:rPr sz="3000"/>
              <a:t>=</a:t>
            </a:r>
            <a:r>
              <a:rPr sz="3000"/>
              <a:t>25,00 ± 0,03 mL</a:t>
            </a:r>
          </a:p>
        </p:txBody>
      </p:sp>
      <p:sp>
        <p:nvSpPr>
          <p:cNvPr id="69" name="Shape 69"/>
          <p:cNvSpPr/>
          <p:nvPr/>
        </p:nvSpPr>
        <p:spPr>
          <a:xfrm>
            <a:off x="2077338" y="360375"/>
            <a:ext cx="885012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Relation de Van’t Hoff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2077338" y="360375"/>
            <a:ext cx="885012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Relation de Van’t Hoff</a:t>
            </a:r>
          </a:p>
        </p:txBody>
      </p:sp>
      <p:sp>
        <p:nvSpPr>
          <p:cNvPr id="72" name="Shape 72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73" name="Shape 73"/>
          <p:cNvSpPr/>
          <p:nvPr/>
        </p:nvSpPr>
        <p:spPr>
          <a:xfrm>
            <a:off x="189688" y="8739167"/>
            <a:ext cx="5883500" cy="673101"/>
          </a:xfrm>
          <a:prstGeom prst="rect">
            <a:avLst/>
          </a:prstGeom>
          <a:ln w="25400">
            <a:solidFill>
              <a:srgbClr val="A9A9A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sp>
        <p:nvSpPr>
          <p:cNvPr id="74" name="Shape 74"/>
          <p:cNvSpPr/>
          <p:nvPr/>
        </p:nvSpPr>
        <p:spPr>
          <a:xfrm>
            <a:off x="271375" y="4279900"/>
            <a:ext cx="1246205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FDF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0FDFF"/>
                </a:solidFill>
              </a:rPr>
              <a:t>On trace ln de la concentration trouvée par le dosage en fonction de 1/T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2077338" y="360375"/>
            <a:ext cx="885012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Relation de Van’t Hoff</a:t>
            </a:r>
          </a:p>
        </p:txBody>
      </p:sp>
      <p:sp>
        <p:nvSpPr>
          <p:cNvPr id="77" name="Shape 77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78" name="pasted-image.png"/>
          <p:cNvPicPr/>
          <p:nvPr/>
        </p:nvPicPr>
        <p:blipFill>
          <a:blip r:embed="rId2">
            <a:extLst/>
          </a:blip>
          <a:srcRect l="34159" t="69701" r="35288" b="13021"/>
          <a:stretch>
            <a:fillRect/>
          </a:stretch>
        </p:blipFill>
        <p:spPr>
          <a:xfrm>
            <a:off x="4893044" y="6604540"/>
            <a:ext cx="3104013" cy="699976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79"/>
          <p:cNvSpPr/>
          <p:nvPr/>
        </p:nvSpPr>
        <p:spPr>
          <a:xfrm>
            <a:off x="311140" y="1748637"/>
            <a:ext cx="689997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Par application de la loi de Hess :</a:t>
            </a:r>
          </a:p>
        </p:txBody>
      </p:sp>
      <p:pic>
        <p:nvPicPr>
          <p:cNvPr id="80" name="pasted-image.png"/>
          <p:cNvPicPr/>
          <p:nvPr/>
        </p:nvPicPr>
        <p:blipFill>
          <a:blip r:embed="rId2">
            <a:extLst/>
          </a:blip>
          <a:srcRect l="14844" t="14170" r="16116" b="71180"/>
          <a:stretch>
            <a:fillRect/>
          </a:stretch>
        </p:blipFill>
        <p:spPr>
          <a:xfrm>
            <a:off x="1474165" y="2851150"/>
            <a:ext cx="9941552" cy="841139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81" name="Table 81"/>
          <p:cNvGraphicFramePr/>
          <p:nvPr/>
        </p:nvGraphicFramePr>
        <p:xfrm>
          <a:off x="1657876" y="4778334"/>
          <a:ext cx="8875523" cy="39490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431411"/>
                <a:gridCol w="4431411"/>
              </a:tblGrid>
              <a:tr h="984085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3800">
                          <a:sym typeface="Helvetica"/>
                        </a:rPr>
                        <a:t>Espèce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3800">
                          <a:sym typeface="Helvetica"/>
                        </a:rPr>
                        <a:t>Δ</a:t>
                      </a:r>
                      <a:r>
                        <a:rPr b="1" sz="2600">
                          <a:sym typeface="Helvetica"/>
                        </a:rPr>
                        <a:t>f</a:t>
                      </a:r>
                      <a:r>
                        <a:rPr b="1" sz="3800">
                          <a:sym typeface="Helvetica"/>
                        </a:rPr>
                        <a:t>H° (à 298,15K)</a:t>
                      </a:r>
                    </a:p>
                  </a:txBody>
                  <a:tcPr marL="63500" marR="63500" marT="63500" marB="63500" anchor="ctr" anchorCtr="0" horzOverflow="overflow">
                    <a:lnL w="381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D6D6D6"/>
                    </a:solidFill>
                  </a:tcPr>
                </a:tc>
              </a:tr>
              <a:tr h="984085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3400">
                          <a:sym typeface="Helvetica"/>
                        </a:rPr>
                        <a:t>NH₃</a:t>
                      </a:r>
                      <a:r>
                        <a:rPr sz="2400">
                          <a:sym typeface="Helvetica"/>
                        </a:rPr>
                        <a:t>(g)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3400">
                          <a:sym typeface="Helvetica"/>
                        </a:rPr>
                        <a:t>-45,94 kJ/mol</a:t>
                      </a:r>
                    </a:p>
                  </a:txBody>
                  <a:tcPr marL="63500" marR="63500" marT="63500" marB="63500" anchor="ctr" anchorCtr="0" horzOverflow="overflow">
                    <a:lnL w="381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84085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3400">
                          <a:sym typeface="Helvetica"/>
                        </a:rPr>
                        <a:t>N₂</a:t>
                      </a:r>
                      <a:r>
                        <a:rPr sz="2400">
                          <a:sym typeface="Helvetica"/>
                        </a:rPr>
                        <a:t>(g)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3400">
                          <a:sym typeface="Helvetica"/>
                        </a:rPr>
                        <a:t>0 kJ/mol</a:t>
                      </a:r>
                    </a:p>
                  </a:txBody>
                  <a:tcPr marL="63500" marR="63500" marT="63500" marB="63500" anchor="ctr" anchorCtr="0" horzOverflow="overflow">
                    <a:lnL w="381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84085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3400">
                          <a:sym typeface="Helvetica"/>
                        </a:rPr>
                        <a:t>H₂</a:t>
                      </a:r>
                      <a:r>
                        <a:rPr sz="2400">
                          <a:sym typeface="Helvetica"/>
                        </a:rPr>
                        <a:t>(g)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3400">
                          <a:sym typeface="Helvetica"/>
                        </a:rPr>
                        <a:t>0 kJ/mol</a:t>
                      </a:r>
                    </a:p>
                  </a:txBody>
                  <a:tcPr marL="63500" marR="63500" marT="63500" marB="63500" anchor="ctr" anchorCtr="0" horzOverflow="overflow">
                    <a:lnL w="381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2077338" y="360375"/>
            <a:ext cx="885012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Relation de Van’t Hoff</a:t>
            </a:r>
          </a:p>
        </p:txBody>
      </p:sp>
      <p:sp>
        <p:nvSpPr>
          <p:cNvPr id="84" name="Shape 84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85" name="pasted-image.png"/>
          <p:cNvPicPr/>
          <p:nvPr/>
        </p:nvPicPr>
        <p:blipFill>
          <a:blip r:embed="rId2">
            <a:extLst/>
          </a:blip>
          <a:srcRect l="34159" t="69701" r="35288" b="13021"/>
          <a:stretch>
            <a:fillRect/>
          </a:stretch>
        </p:blipFill>
        <p:spPr>
          <a:xfrm>
            <a:off x="3356741" y="7113345"/>
            <a:ext cx="6176583" cy="1392859"/>
          </a:xfrm>
          <a:prstGeom prst="rect">
            <a:avLst/>
          </a:prstGeom>
          <a:ln w="25400">
            <a:solidFill>
              <a:srgbClr val="FF2600"/>
            </a:solidFill>
          </a:ln>
        </p:spPr>
      </p:pic>
      <p:sp>
        <p:nvSpPr>
          <p:cNvPr id="86" name="Shape 86"/>
          <p:cNvSpPr/>
          <p:nvPr/>
        </p:nvSpPr>
        <p:spPr>
          <a:xfrm>
            <a:off x="235014" y="1748637"/>
            <a:ext cx="70522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Par application de la </a:t>
            </a:r>
            <a:r>
              <a:rPr b="1" sz="3600"/>
              <a:t>loi de</a:t>
            </a:r>
            <a:r>
              <a:rPr sz="3600"/>
              <a:t> </a:t>
            </a:r>
            <a:r>
              <a:rPr b="1" sz="3600"/>
              <a:t>Hess</a:t>
            </a:r>
            <a:r>
              <a:rPr sz="3600"/>
              <a:t> :</a:t>
            </a:r>
          </a:p>
        </p:txBody>
      </p:sp>
      <p:pic>
        <p:nvPicPr>
          <p:cNvPr id="87" name="pasted-image.png"/>
          <p:cNvPicPr/>
          <p:nvPr/>
        </p:nvPicPr>
        <p:blipFill>
          <a:blip r:embed="rId2">
            <a:extLst/>
          </a:blip>
          <a:srcRect l="14844" t="14170" r="16116" b="71180"/>
          <a:stretch>
            <a:fillRect/>
          </a:stretch>
        </p:blipFill>
        <p:spPr>
          <a:xfrm>
            <a:off x="1474164" y="2851150"/>
            <a:ext cx="9941553" cy="841139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>
            <a:off x="126258" y="5209486"/>
            <a:ext cx="12752283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On peut étendre le résultat à un ensemble de températures avec </a:t>
            </a:r>
            <a:r>
              <a:rPr b="1" sz="3600"/>
              <a:t>l’approximation d’Ellingham </a:t>
            </a:r>
            <a:r>
              <a:rPr sz="3600"/>
              <a:t>: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