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 Neue"/>
      </a:defRPr>
    </a:lvl1pPr>
    <a:lvl2pPr algn="ctr" defTabSz="584200">
      <a:defRPr sz="3600">
        <a:latin typeface="+mj-lt"/>
        <a:ea typeface="+mj-ea"/>
        <a:cs typeface="+mj-cs"/>
        <a:sym typeface="Helvetica Neue"/>
      </a:defRPr>
    </a:lvl2pPr>
    <a:lvl3pPr algn="ctr" defTabSz="584200">
      <a:defRPr sz="3600">
        <a:latin typeface="+mj-lt"/>
        <a:ea typeface="+mj-ea"/>
        <a:cs typeface="+mj-cs"/>
        <a:sym typeface="Helvetica Neue"/>
      </a:defRPr>
    </a:lvl3pPr>
    <a:lvl4pPr algn="ctr" defTabSz="584200">
      <a:defRPr sz="3600">
        <a:latin typeface="+mj-lt"/>
        <a:ea typeface="+mj-ea"/>
        <a:cs typeface="+mj-cs"/>
        <a:sym typeface="Helvetica Neue"/>
      </a:defRPr>
    </a:lvl4pPr>
    <a:lvl5pPr algn="ctr" defTabSz="584200">
      <a:defRPr sz="3600">
        <a:latin typeface="+mj-lt"/>
        <a:ea typeface="+mj-ea"/>
        <a:cs typeface="+mj-cs"/>
        <a:sym typeface="Helvetica Neue"/>
      </a:defRPr>
    </a:lvl5pPr>
    <a:lvl6pPr algn="ctr" defTabSz="584200">
      <a:defRPr sz="3600">
        <a:latin typeface="+mj-lt"/>
        <a:ea typeface="+mj-ea"/>
        <a:cs typeface="+mj-cs"/>
        <a:sym typeface="Helvetica Neue"/>
      </a:defRPr>
    </a:lvl6pPr>
    <a:lvl7pPr algn="ctr" defTabSz="584200">
      <a:defRPr sz="3600">
        <a:latin typeface="+mj-lt"/>
        <a:ea typeface="+mj-ea"/>
        <a:cs typeface="+mj-cs"/>
        <a:sym typeface="Helvetica Neue"/>
      </a:defRPr>
    </a:lvl7pPr>
    <a:lvl8pPr algn="ctr" defTabSz="584200">
      <a:defRPr sz="3600">
        <a:latin typeface="+mj-lt"/>
        <a:ea typeface="+mj-ea"/>
        <a:cs typeface="+mj-cs"/>
        <a:sym typeface="Helvetica Neue"/>
      </a:defRPr>
    </a:lvl8pPr>
    <a:lvl9pPr algn="ctr" defTabSz="584200">
      <a:defRPr sz="3600"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1841500"/>
            <a:ext cx="10464800" cy="62992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0"/>
            <a:ext cx="11099800" cy="3048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8" y="1464732"/>
            <a:ext cx="11216643" cy="170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8" y="3166533"/>
            <a:ext cx="11216643" cy="5367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6" tIns="48766" rIns="48766" bIns="48766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1"/>
            <a:ext cx="2926082" cy="338835"/>
          </a:xfrm>
          <a:prstGeom prst="rect">
            <a:avLst/>
          </a:prstGeom>
          <a:ln w="12700">
            <a:miter lim="400000"/>
          </a:ln>
        </p:spPr>
        <p:txBody>
          <a:bodyPr lIns="48766" tIns="48766" rIns="48766" bIns="48766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1" indent="-310241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8" indent="-434338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s://phet.colorado.edu/sims/html/concentration/latest/concentration_en.html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8" y="935817"/>
            <a:ext cx="11574024" cy="2064582"/>
          </a:xfrm>
          <a:prstGeom prst="rect">
            <a:avLst/>
          </a:prstGeom>
          <a:ln w="25400">
            <a:solidFill/>
          </a:ln>
        </p:spPr>
        <p:txBody>
          <a:bodyPr anchor="ctr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LC27 : Solubilité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4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7"/>
            <a:ext cx="10835814" cy="4126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lnSpc>
                <a:spcPct val="90000"/>
              </a:lnSpc>
              <a:defRPr sz="1800"/>
            </a:pPr>
            <a:r>
              <a:rPr b="1" sz="3900" u="sng">
                <a:latin typeface="+mn-lt"/>
                <a:ea typeface="+mn-ea"/>
                <a:cs typeface="+mn-cs"/>
                <a:sym typeface="Helvetica"/>
              </a:rPr>
              <a:t>Niveau </a:t>
            </a:r>
            <a:r>
              <a:rPr sz="3900">
                <a:latin typeface="+mn-lt"/>
                <a:ea typeface="+mn-ea"/>
                <a:cs typeface="+mn-cs"/>
                <a:sym typeface="Helvetica"/>
              </a:rPr>
              <a:t>: CPGE</a:t>
            </a:r>
            <a:endParaRPr sz="1600">
              <a:latin typeface="+mn-lt"/>
              <a:ea typeface="+mn-ea"/>
              <a:cs typeface="+mn-cs"/>
              <a:sym typeface="Helvetica"/>
            </a:endParaRPr>
          </a:p>
          <a:p>
            <a:pPr lvl="0" algn="just">
              <a:lnSpc>
                <a:spcPct val="90000"/>
              </a:lnSpc>
              <a:defRPr sz="1800"/>
            </a:pPr>
            <a:r>
              <a:rPr b="1" sz="3900" u="sng">
                <a:latin typeface="+mn-lt"/>
                <a:ea typeface="+mn-ea"/>
                <a:cs typeface="+mn-cs"/>
                <a:sym typeface="Helvetica"/>
              </a:rPr>
              <a:t>Prérequis</a:t>
            </a:r>
            <a:r>
              <a:rPr sz="3900">
                <a:latin typeface="+mn-lt"/>
                <a:ea typeface="+mn-ea"/>
                <a:cs typeface="+mn-cs"/>
                <a:sym typeface="Helvetica"/>
              </a:rPr>
              <a:t> : </a:t>
            </a:r>
            <a:endParaRPr sz="4300">
              <a:latin typeface="+mn-lt"/>
              <a:ea typeface="+mn-ea"/>
              <a:cs typeface="+mn-cs"/>
              <a:sym typeface="Helvetica"/>
            </a:endParaRPr>
          </a:p>
          <a:p>
            <a:pPr lvl="0" algn="just">
              <a:lnSpc>
                <a:spcPct val="90000"/>
              </a:lnSpc>
              <a:defRPr sz="1800"/>
            </a:pPr>
            <a:r>
              <a:rPr sz="3900">
                <a:latin typeface="+mn-lt"/>
                <a:ea typeface="+mn-ea"/>
                <a:cs typeface="+mn-cs"/>
                <a:sym typeface="Helvetica"/>
              </a:rPr>
              <a:t>	-Activités chimiques</a:t>
            </a:r>
            <a:endParaRPr sz="1600">
              <a:latin typeface="+mn-lt"/>
              <a:ea typeface="+mn-ea"/>
              <a:cs typeface="+mn-cs"/>
              <a:sym typeface="Helvetica"/>
            </a:endParaRPr>
          </a:p>
          <a:p>
            <a:pPr lvl="5" algn="just">
              <a:lnSpc>
                <a:spcPct val="90000"/>
              </a:lnSpc>
              <a:defRPr sz="1800"/>
            </a:pPr>
            <a:r>
              <a:rPr sz="3900">
                <a:latin typeface="+mn-lt"/>
                <a:ea typeface="+mn-ea"/>
                <a:cs typeface="+mn-cs"/>
                <a:sym typeface="Helvetica"/>
              </a:rPr>
              <a:t>	-Constantes d’équilibre</a:t>
            </a:r>
            <a:endParaRPr sz="1600">
              <a:latin typeface="+mn-lt"/>
              <a:ea typeface="+mn-ea"/>
              <a:cs typeface="+mn-cs"/>
              <a:sym typeface="Helvetica"/>
            </a:endParaRPr>
          </a:p>
          <a:p>
            <a:pPr lvl="5" algn="just">
              <a:lnSpc>
                <a:spcPct val="90000"/>
              </a:lnSpc>
              <a:defRPr sz="1800"/>
            </a:pPr>
            <a:r>
              <a:rPr sz="3900">
                <a:latin typeface="+mn-lt"/>
                <a:ea typeface="+mn-ea"/>
                <a:cs typeface="+mn-cs"/>
                <a:sym typeface="Helvetica"/>
              </a:rPr>
              <a:t>	-Diagramme de prédominance</a:t>
            </a:r>
            <a:endParaRPr sz="1600">
              <a:latin typeface="+mn-lt"/>
              <a:ea typeface="+mn-ea"/>
              <a:cs typeface="+mn-cs"/>
              <a:sym typeface="Helvetica"/>
            </a:endParaRPr>
          </a:p>
          <a:p>
            <a:pPr lvl="5" algn="just">
              <a:lnSpc>
                <a:spcPct val="90000"/>
              </a:lnSpc>
              <a:defRPr sz="1800"/>
            </a:pPr>
            <a:r>
              <a:rPr sz="3900">
                <a:latin typeface="+mn-lt"/>
                <a:ea typeface="+mn-ea"/>
                <a:cs typeface="+mn-cs"/>
                <a:sym typeface="Helvetica"/>
              </a:rPr>
              <a:t>	-Loi de Guldberg et Waage</a:t>
            </a:r>
            <a:endParaRPr sz="1600">
              <a:latin typeface="+mn-lt"/>
              <a:ea typeface="+mn-ea"/>
              <a:cs typeface="+mn-cs"/>
              <a:sym typeface="Helvetica"/>
            </a:endParaRPr>
          </a:p>
          <a:p>
            <a:pPr lvl="5" algn="just">
              <a:lnSpc>
                <a:spcPct val="90000"/>
              </a:lnSpc>
              <a:defRPr sz="1800"/>
            </a:pPr>
            <a:r>
              <a:rPr sz="3900">
                <a:latin typeface="+mn-lt"/>
                <a:ea typeface="+mn-ea"/>
                <a:cs typeface="+mn-cs"/>
                <a:sym typeface="Helvetica"/>
              </a:rPr>
              <a:t>	-Titrages colorimétriques</a:t>
            </a:r>
            <a:endParaRPr sz="1600"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1858540" y="360375"/>
            <a:ext cx="92877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II.1) Effet de la température</a:t>
            </a:r>
          </a:p>
        </p:txBody>
      </p:sp>
      <p:sp>
        <p:nvSpPr>
          <p:cNvPr id="106" name="Shape 106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07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2533650"/>
            <a:ext cx="9944100" cy="468630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108"/>
          <p:cNvSpPr/>
          <p:nvPr/>
        </p:nvSpPr>
        <p:spPr>
          <a:xfrm>
            <a:off x="313684" y="8535975"/>
            <a:ext cx="5807299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09" name="Shape 109"/>
          <p:cNvSpPr/>
          <p:nvPr/>
        </p:nvSpPr>
        <p:spPr>
          <a:xfrm>
            <a:off x="2645333" y="7050616"/>
            <a:ext cx="77141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Solutions d’acide benzoïque saturées</a:t>
            </a:r>
          </a:p>
        </p:txBody>
      </p:sp>
      <p:sp>
        <p:nvSpPr>
          <p:cNvPr id="110" name="Shape 110"/>
          <p:cNvSpPr/>
          <p:nvPr/>
        </p:nvSpPr>
        <p:spPr>
          <a:xfrm>
            <a:off x="1874151" y="2800350"/>
            <a:ext cx="114543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à 0ºC</a:t>
            </a:r>
          </a:p>
        </p:txBody>
      </p:sp>
      <p:sp>
        <p:nvSpPr>
          <p:cNvPr id="111" name="Shape 111"/>
          <p:cNvSpPr/>
          <p:nvPr/>
        </p:nvSpPr>
        <p:spPr>
          <a:xfrm>
            <a:off x="5929548" y="2713837"/>
            <a:ext cx="1399704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à 25ºC</a:t>
            </a:r>
          </a:p>
        </p:txBody>
      </p:sp>
      <p:sp>
        <p:nvSpPr>
          <p:cNvPr id="112" name="Shape 112"/>
          <p:cNvSpPr/>
          <p:nvPr/>
        </p:nvSpPr>
        <p:spPr>
          <a:xfrm>
            <a:off x="10061281" y="2584449"/>
            <a:ext cx="1399705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à 50ºC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/>
        </p:nvSpPr>
        <p:spPr>
          <a:xfrm>
            <a:off x="1858540" y="360375"/>
            <a:ext cx="92877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II.1) Effet de la température</a:t>
            </a:r>
          </a:p>
        </p:txBody>
      </p:sp>
      <p:sp>
        <p:nvSpPr>
          <p:cNvPr id="115" name="Shape 115"/>
          <p:cNvSpPr/>
          <p:nvPr>
            <p:ph type="sldNum" sz="quarter" idx="4294967295"/>
          </p:nvPr>
        </p:nvSpPr>
        <p:spPr>
          <a:xfrm>
            <a:off x="6381698" y="9216435"/>
            <a:ext cx="357306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lnSpc>
                <a:spcPct val="90000"/>
              </a:lnSpc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6" name="Shape 116"/>
          <p:cNvSpPr/>
          <p:nvPr/>
        </p:nvSpPr>
        <p:spPr>
          <a:xfrm>
            <a:off x="313684" y="8535975"/>
            <a:ext cx="5807299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1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0350" y="2146300"/>
            <a:ext cx="9944100" cy="546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1858540" y="360375"/>
            <a:ext cx="928771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II.1) Effet de la température</a:t>
            </a:r>
          </a:p>
        </p:txBody>
      </p:sp>
      <p:sp>
        <p:nvSpPr>
          <p:cNvPr id="120" name="Shape 120"/>
          <p:cNvSpPr/>
          <p:nvPr>
            <p:ph type="sldNum" sz="quarter" idx="4294967295"/>
          </p:nvPr>
        </p:nvSpPr>
        <p:spPr>
          <a:xfrm>
            <a:off x="6381698" y="9216435"/>
            <a:ext cx="296352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1" name="Shape 121"/>
          <p:cNvSpPr/>
          <p:nvPr/>
        </p:nvSpPr>
        <p:spPr>
          <a:xfrm>
            <a:off x="313684" y="8535975"/>
            <a:ext cx="5807299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grpSp>
        <p:nvGrpSpPr>
          <p:cNvPr id="124" name="Group 124"/>
          <p:cNvGrpSpPr/>
          <p:nvPr/>
        </p:nvGrpSpPr>
        <p:grpSpPr>
          <a:xfrm>
            <a:off x="35983" y="1402291"/>
            <a:ext cx="9717618" cy="6949019"/>
            <a:chOff x="0" y="0"/>
            <a:chExt cx="9717617" cy="6949018"/>
          </a:xfrm>
        </p:grpSpPr>
        <p:pic>
          <p:nvPicPr>
            <p:cNvPr id="122" name="image5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129116"/>
              <a:ext cx="9004301" cy="68199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3" name="Shape 123"/>
            <p:cNvSpPr/>
            <p:nvPr/>
          </p:nvSpPr>
          <p:spPr>
            <a:xfrm>
              <a:off x="8447616" y="0"/>
              <a:ext cx="1270002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25" name="Shape 125"/>
          <p:cNvSpPr/>
          <p:nvPr/>
        </p:nvSpPr>
        <p:spPr>
          <a:xfrm flipH="1">
            <a:off x="4555066" y="4010023"/>
            <a:ext cx="1539970" cy="2"/>
          </a:xfrm>
          <a:prstGeom prst="line">
            <a:avLst/>
          </a:prstGeom>
          <a:ln w="889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6" name="Shape 126"/>
          <p:cNvSpPr/>
          <p:nvPr/>
        </p:nvSpPr>
        <p:spPr>
          <a:xfrm flipH="1">
            <a:off x="4868333" y="6626224"/>
            <a:ext cx="1539970" cy="2"/>
          </a:xfrm>
          <a:prstGeom prst="line">
            <a:avLst/>
          </a:prstGeom>
          <a:ln w="889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27" name="Shape 127"/>
          <p:cNvSpPr/>
          <p:nvPr/>
        </p:nvSpPr>
        <p:spPr>
          <a:xfrm>
            <a:off x="6610285" y="5904415"/>
            <a:ext cx="606649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3000"/>
              <a:t>Solution d’acide benzoïque saturée</a:t>
            </a:r>
          </a:p>
        </p:txBody>
      </p:sp>
      <p:sp>
        <p:nvSpPr>
          <p:cNvPr id="128" name="Shape 128"/>
          <p:cNvSpPr/>
          <p:nvPr/>
        </p:nvSpPr>
        <p:spPr>
          <a:xfrm>
            <a:off x="6401199" y="3370520"/>
            <a:ext cx="23360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+mn-lt"/>
                <a:ea typeface="+mn-ea"/>
                <a:cs typeface="+mn-cs"/>
                <a:sym typeface="Helvetica"/>
              </a:rPr>
              <a:t>(Na⁺</a:t>
            </a:r>
            <a:r>
              <a:rPr sz="1500">
                <a:latin typeface="+mn-lt"/>
                <a:ea typeface="+mn-ea"/>
                <a:cs typeface="+mn-cs"/>
                <a:sym typeface="Helvetica"/>
              </a:rPr>
              <a:t>(aq);</a:t>
            </a:r>
            <a:r>
              <a:rPr sz="3000">
                <a:latin typeface="+mn-lt"/>
                <a:ea typeface="+mn-ea"/>
                <a:cs typeface="+mn-cs"/>
                <a:sym typeface="Helvetica"/>
              </a:rPr>
              <a:t> HO⁻</a:t>
            </a:r>
            <a:r>
              <a:rPr sz="1500">
                <a:latin typeface="+mn-lt"/>
                <a:ea typeface="+mn-ea"/>
                <a:cs typeface="+mn-cs"/>
                <a:sym typeface="Helvetica"/>
              </a:rPr>
              <a:t>(aq)</a:t>
            </a:r>
            <a:r>
              <a:rPr sz="3000">
                <a:latin typeface="+mn-lt"/>
                <a:ea typeface="+mn-ea"/>
                <a:cs typeface="+mn-cs"/>
                <a:sym typeface="Helvetica"/>
              </a:rPr>
              <a:t>)</a:t>
            </a:r>
          </a:p>
        </p:txBody>
      </p:sp>
      <p:sp>
        <p:nvSpPr>
          <p:cNvPr id="129" name="Shape 129"/>
          <p:cNvSpPr/>
          <p:nvPr/>
        </p:nvSpPr>
        <p:spPr>
          <a:xfrm>
            <a:off x="6496248" y="4009869"/>
            <a:ext cx="39600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+mn-lt"/>
                <a:ea typeface="+mn-ea"/>
                <a:cs typeface="+mn-cs"/>
                <a:sym typeface="Helvetica"/>
              </a:rPr>
              <a:t>C</a:t>
            </a:r>
            <a:r>
              <a:rPr sz="1500">
                <a:latin typeface="+mn-lt"/>
                <a:ea typeface="+mn-ea"/>
                <a:cs typeface="+mn-cs"/>
                <a:sym typeface="Helvetica"/>
              </a:rPr>
              <a:t>b</a:t>
            </a:r>
            <a:r>
              <a:rPr sz="3000">
                <a:latin typeface="+mn-lt"/>
                <a:ea typeface="+mn-ea"/>
                <a:cs typeface="+mn-cs"/>
                <a:sym typeface="Helvetica"/>
              </a:rPr>
              <a:t>=0,</a:t>
            </a:r>
            <a:r>
              <a:rPr sz="3000">
                <a:latin typeface="+mn-lt"/>
                <a:ea typeface="+mn-ea"/>
                <a:cs typeface="+mn-cs"/>
                <a:sym typeface="Helvetica"/>
              </a:rPr>
              <a:t>050±</a:t>
            </a:r>
            <a:r>
              <a:rPr sz="300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sz="3000">
                <a:latin typeface="+mn-lt"/>
                <a:ea typeface="+mn-ea"/>
                <a:cs typeface="+mn-cs"/>
                <a:sym typeface="Helvetica"/>
              </a:rPr>
              <a:t>0,001</a:t>
            </a:r>
            <a:r>
              <a:rPr sz="3000">
                <a:latin typeface="+mn-lt"/>
                <a:ea typeface="+mn-ea"/>
                <a:cs typeface="+mn-cs"/>
                <a:sym typeface="Helvetica"/>
              </a:rPr>
              <a:t>mol.L⁻¹</a:t>
            </a:r>
          </a:p>
        </p:txBody>
      </p:sp>
      <p:sp>
        <p:nvSpPr>
          <p:cNvPr id="130" name="Shape 130"/>
          <p:cNvSpPr/>
          <p:nvPr/>
        </p:nvSpPr>
        <p:spPr>
          <a:xfrm>
            <a:off x="6686513" y="6565486"/>
            <a:ext cx="33461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+mn-lt"/>
                <a:ea typeface="+mn-ea"/>
                <a:cs typeface="+mn-cs"/>
                <a:sym typeface="Helvetica"/>
              </a:rPr>
              <a:t>V</a:t>
            </a:r>
            <a:r>
              <a:rPr sz="1500">
                <a:latin typeface="+mn-lt"/>
                <a:ea typeface="+mn-ea"/>
                <a:cs typeface="+mn-cs"/>
                <a:sym typeface="Helvetica"/>
              </a:rPr>
              <a:t>0</a:t>
            </a:r>
            <a:r>
              <a:rPr sz="3000">
                <a:latin typeface="+mn-lt"/>
                <a:ea typeface="+mn-ea"/>
                <a:cs typeface="+mn-cs"/>
                <a:sym typeface="Helvetica"/>
              </a:rPr>
              <a:t>=</a:t>
            </a:r>
            <a:r>
              <a:rPr sz="3000">
                <a:latin typeface="+mn-lt"/>
                <a:ea typeface="+mn-ea"/>
                <a:cs typeface="+mn-cs"/>
                <a:sym typeface="Helvetica"/>
              </a:rPr>
              <a:t>25,00 ± 0,03 mL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828094" y="360375"/>
            <a:ext cx="534861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II.2) Effet du pH</a:t>
            </a:r>
          </a:p>
        </p:txBody>
      </p: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6381698" y="9216435"/>
            <a:ext cx="296352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134" name="Document 19062021_image1 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2501737" y="49353"/>
            <a:ext cx="7004010" cy="10411555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254301" y="9216434"/>
            <a:ext cx="4636695" cy="37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 lvl="0"/>
            <a:r>
              <a:t>Source : Dunod, Tout-en-un PCSI, B. Fosset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43150" y="2001813"/>
            <a:ext cx="8318501" cy="737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hape 138"/>
          <p:cNvSpPr/>
          <p:nvPr/>
        </p:nvSpPr>
        <p:spPr>
          <a:xfrm>
            <a:off x="4604791" y="360375"/>
            <a:ext cx="37952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Conclusion</a:t>
            </a:r>
          </a:p>
        </p:txBody>
      </p:sp>
      <p:sp>
        <p:nvSpPr>
          <p:cNvPr id="139" name="Shape 139"/>
          <p:cNvSpPr/>
          <p:nvPr>
            <p:ph type="sldNum" sz="quarter" idx="4294967295"/>
          </p:nvPr>
        </p:nvSpPr>
        <p:spPr>
          <a:xfrm>
            <a:off x="6127698" y="9402702"/>
            <a:ext cx="374703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lnSpc>
                <a:spcPct val="80000"/>
              </a:lnSpc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fld id="{86CB4B4D-7CA3-9044-876B-883B54F8677D}" type="slidenum">
              <a:rPr sz="1100"/>
            </a:fld>
          </a:p>
        </p:txBody>
      </p:sp>
      <p:sp>
        <p:nvSpPr>
          <p:cNvPr id="140" name="Shape 140"/>
          <p:cNvSpPr/>
          <p:nvPr/>
        </p:nvSpPr>
        <p:spPr>
          <a:xfrm>
            <a:off x="284410" y="1454618"/>
            <a:ext cx="6238380" cy="596901"/>
          </a:xfrm>
          <a:prstGeom prst="rect">
            <a:avLst/>
          </a:prstGeom>
          <a:ln w="5080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3600"/>
              <a:t>Principe de la recristallisation :</a:t>
            </a:r>
          </a:p>
        </p:txBody>
      </p:sp>
      <p:sp>
        <p:nvSpPr>
          <p:cNvPr id="141" name="Shape 141"/>
          <p:cNvSpPr/>
          <p:nvPr/>
        </p:nvSpPr>
        <p:spPr>
          <a:xfrm>
            <a:off x="7116801" y="9364601"/>
            <a:ext cx="6492357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1700" u="sng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Source </a:t>
            </a:r>
            <a:r>
              <a:rPr sz="17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"/>
              </a:rPr>
              <a:t>: Techniques expérimentales en chimie, Dunod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98751" y="360375"/>
            <a:ext cx="40072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877508" y="8730878"/>
            <a:ext cx="11249782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2200">
                <a:latin typeface="+mn-lt"/>
                <a:ea typeface="+mn-ea"/>
                <a:cs typeface="+mn-cs"/>
                <a:sym typeface="Helvetica"/>
              </a:rPr>
              <a:t>Animation : </a:t>
            </a:r>
            <a:r>
              <a:rPr sz="2200">
                <a:latin typeface="+mn-lt"/>
                <a:ea typeface="+mn-ea"/>
                <a:cs typeface="+mn-cs"/>
                <a:sym typeface="Helvetica"/>
                <a:hlinkClick r:id="rId2" invalidUrl="" action="" tgtFrame="" tooltip="" history="1" highlightClick="0" endSnd="0"/>
              </a:rPr>
              <a:t>https://phet.colorado.edu/sims/html/concentration/latest/concentration_en.html</a:t>
            </a:r>
          </a:p>
        </p:txBody>
      </p:sp>
      <p:pic>
        <p:nvPicPr>
          <p:cNvPr id="47" name="image1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1327658"/>
            <a:ext cx="13004802" cy="7369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498751" y="360375"/>
            <a:ext cx="400729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50" name="Shape 50"/>
          <p:cNvSpPr/>
          <p:nvPr>
            <p:ph type="sldNum" sz="quarter" idx="4294967295"/>
          </p:nvPr>
        </p:nvSpPr>
        <p:spPr>
          <a:xfrm>
            <a:off x="12414926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51" name="Shape 51"/>
          <p:cNvSpPr/>
          <p:nvPr/>
        </p:nvSpPr>
        <p:spPr>
          <a:xfrm>
            <a:off x="189156" y="2165971"/>
            <a:ext cx="3984296" cy="660299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Cadre de la leçon :</a:t>
            </a:r>
          </a:p>
        </p:txBody>
      </p:sp>
      <p:sp>
        <p:nvSpPr>
          <p:cNvPr id="52" name="Shape 52"/>
          <p:cNvSpPr/>
          <p:nvPr/>
        </p:nvSpPr>
        <p:spPr>
          <a:xfrm>
            <a:off x="1983206" y="3248748"/>
            <a:ext cx="9038388" cy="647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Dissolution des </a:t>
            </a:r>
            <a:r>
              <a:rPr b="1" sz="3600"/>
              <a:t>solides</a:t>
            </a:r>
            <a:r>
              <a:rPr sz="3600"/>
              <a:t> dans le solvant </a:t>
            </a:r>
            <a:r>
              <a:rPr b="1" sz="3600"/>
              <a:t>eau</a:t>
            </a:r>
          </a:p>
        </p:txBody>
      </p:sp>
      <p:sp>
        <p:nvSpPr>
          <p:cNvPr id="53" name="Shape 53"/>
          <p:cNvSpPr/>
          <p:nvPr/>
        </p:nvSpPr>
        <p:spPr>
          <a:xfrm>
            <a:off x="263133" y="4820404"/>
            <a:ext cx="4390746" cy="660300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Les solides dissous :</a:t>
            </a:r>
          </a:p>
        </p:txBody>
      </p:sp>
      <p:pic>
        <p:nvPicPr>
          <p:cNvPr id="54" name="pasted-image.png"/>
          <p:cNvPicPr/>
          <p:nvPr/>
        </p:nvPicPr>
        <p:blipFill>
          <a:blip r:embed="rId2">
            <a:extLst/>
          </a:blip>
          <a:srcRect l="0" t="33901" r="53513" b="47225"/>
          <a:stretch>
            <a:fillRect/>
          </a:stretch>
        </p:blipFill>
        <p:spPr>
          <a:xfrm>
            <a:off x="3384668" y="7051120"/>
            <a:ext cx="7077605" cy="59669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/>
        </p:nvSpPr>
        <p:spPr>
          <a:xfrm>
            <a:off x="2048771" y="5850810"/>
            <a:ext cx="10680837" cy="11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/>
              <a:t>- </a:t>
            </a:r>
            <a:r>
              <a:rPr b="1" sz="3600"/>
              <a:t>composé ionique</a:t>
            </a:r>
            <a:r>
              <a:rPr sz="3600"/>
              <a:t> : équilibre qui met en jeu les ions et le solide</a:t>
            </a:r>
          </a:p>
        </p:txBody>
      </p:sp>
      <p:sp>
        <p:nvSpPr>
          <p:cNvPr id="56" name="Shape 56"/>
          <p:cNvSpPr/>
          <p:nvPr/>
        </p:nvSpPr>
        <p:spPr>
          <a:xfrm>
            <a:off x="2048772" y="7533622"/>
            <a:ext cx="10680836" cy="119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>
              <a:defRPr sz="1800"/>
            </a:pPr>
            <a:r>
              <a:rPr sz="3600"/>
              <a:t>- </a:t>
            </a:r>
            <a:r>
              <a:rPr b="1" sz="3600"/>
              <a:t>solide moléculaire</a:t>
            </a:r>
            <a:r>
              <a:rPr sz="3600"/>
              <a:t> : équilibre qui met en jeu le solide solvaté et le solide</a:t>
            </a:r>
          </a:p>
        </p:txBody>
      </p:sp>
      <p:pic>
        <p:nvPicPr>
          <p:cNvPr id="57" name="pasted-image.png"/>
          <p:cNvPicPr/>
          <p:nvPr/>
        </p:nvPicPr>
        <p:blipFill>
          <a:blip r:embed="rId2">
            <a:extLst/>
          </a:blip>
          <a:srcRect l="0" t="81870" r="51516" b="505"/>
          <a:stretch>
            <a:fillRect/>
          </a:stretch>
        </p:blipFill>
        <p:spPr>
          <a:xfrm>
            <a:off x="3362915" y="8806256"/>
            <a:ext cx="7381686" cy="5572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60" name="image2.png"/>
          <p:cNvPicPr/>
          <p:nvPr/>
        </p:nvPicPr>
        <p:blipFill>
          <a:blip r:embed="rId2">
            <a:extLst/>
          </a:blip>
          <a:srcRect l="22382" t="27030" r="63224" b="63753"/>
          <a:stretch>
            <a:fillRect/>
          </a:stretch>
        </p:blipFill>
        <p:spPr>
          <a:xfrm>
            <a:off x="3029279" y="4726888"/>
            <a:ext cx="4169195" cy="10565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1" name="image2.png"/>
          <p:cNvPicPr/>
          <p:nvPr/>
        </p:nvPicPr>
        <p:blipFill>
          <a:blip r:embed="rId2">
            <a:extLst/>
          </a:blip>
          <a:srcRect l="38419" t="27030" r="19735" b="63752"/>
          <a:stretch>
            <a:fillRect/>
          </a:stretch>
        </p:blipFill>
        <p:spPr>
          <a:xfrm>
            <a:off x="1651991" y="7107591"/>
            <a:ext cx="9002688" cy="78474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image2.png"/>
          <p:cNvPicPr/>
          <p:nvPr/>
        </p:nvPicPr>
        <p:blipFill>
          <a:blip r:embed="rId2">
            <a:extLst/>
          </a:blip>
          <a:srcRect l="33758" t="283" r="30611" b="83032"/>
          <a:stretch>
            <a:fillRect/>
          </a:stretch>
        </p:blipFill>
        <p:spPr>
          <a:xfrm>
            <a:off x="2347118" y="2160174"/>
            <a:ext cx="8310624" cy="1540105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hape 63"/>
          <p:cNvSpPr/>
          <p:nvPr/>
        </p:nvSpPr>
        <p:spPr>
          <a:xfrm>
            <a:off x="306060" y="4982080"/>
            <a:ext cx="2605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u="sng">
                <a:solidFill>
                  <a:srgbClr val="A7A7A7"/>
                </a:solidFill>
                <a:latin typeface="+mn-lt"/>
                <a:ea typeface="+mn-ea"/>
                <a:cs typeface="+mn-cs"/>
                <a:sym typeface="Helvetica"/>
              </a:rPr>
              <a:t>A l’équilibre</a:t>
            </a:r>
            <a:r>
              <a:rPr sz="36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"/>
              </a:rPr>
              <a:t> :</a:t>
            </a:r>
          </a:p>
        </p:txBody>
      </p:sp>
      <p:sp>
        <p:nvSpPr>
          <p:cNvPr id="64" name="Shape 64"/>
          <p:cNvSpPr/>
          <p:nvPr/>
        </p:nvSpPr>
        <p:spPr>
          <a:xfrm>
            <a:off x="6577628" y="2381249"/>
            <a:ext cx="32367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(s)</a:t>
            </a:r>
          </a:p>
        </p:txBody>
      </p:sp>
      <p:sp>
        <p:nvSpPr>
          <p:cNvPr id="65" name="Shape 65"/>
          <p:cNvSpPr/>
          <p:nvPr/>
        </p:nvSpPr>
        <p:spPr>
          <a:xfrm>
            <a:off x="8426377" y="2381249"/>
            <a:ext cx="4869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(aq)</a:t>
            </a:r>
          </a:p>
        </p:txBody>
      </p:sp>
      <p:sp>
        <p:nvSpPr>
          <p:cNvPr id="66" name="Shape 66"/>
          <p:cNvSpPr/>
          <p:nvPr/>
        </p:nvSpPr>
        <p:spPr>
          <a:xfrm>
            <a:off x="10145110" y="2381249"/>
            <a:ext cx="48698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(aq)</a:t>
            </a:r>
          </a:p>
        </p:txBody>
      </p:sp>
      <p:sp>
        <p:nvSpPr>
          <p:cNvPr id="67" name="Shape 67"/>
          <p:cNvSpPr/>
          <p:nvPr/>
        </p:nvSpPr>
        <p:spPr>
          <a:xfrm>
            <a:off x="3073399" y="7002674"/>
            <a:ext cx="1771851" cy="994459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8" name="Shape 68"/>
          <p:cNvSpPr/>
          <p:nvPr/>
        </p:nvSpPr>
        <p:spPr>
          <a:xfrm>
            <a:off x="1893887" y="360375"/>
            <a:ext cx="9217026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I.1) Réaction de dissolution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image2.png"/>
          <p:cNvPicPr/>
          <p:nvPr/>
        </p:nvPicPr>
        <p:blipFill>
          <a:blip r:embed="rId2">
            <a:extLst/>
          </a:blip>
          <a:srcRect l="31592" t="54693" r="28380" b="26137"/>
          <a:stretch>
            <a:fillRect/>
          </a:stretch>
        </p:blipFill>
        <p:spPr>
          <a:xfrm>
            <a:off x="2059582" y="2088141"/>
            <a:ext cx="8885758" cy="1684277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hape 71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2" name="Shape 72"/>
          <p:cNvSpPr/>
          <p:nvPr/>
        </p:nvSpPr>
        <p:spPr>
          <a:xfrm>
            <a:off x="6450628" y="2381249"/>
            <a:ext cx="32367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(s)</a:t>
            </a:r>
          </a:p>
        </p:txBody>
      </p:sp>
      <p:sp>
        <p:nvSpPr>
          <p:cNvPr id="73" name="Shape 73"/>
          <p:cNvSpPr/>
          <p:nvPr/>
        </p:nvSpPr>
        <p:spPr>
          <a:xfrm>
            <a:off x="8299377" y="2381249"/>
            <a:ext cx="4869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(aq)</a:t>
            </a:r>
          </a:p>
        </p:txBody>
      </p:sp>
      <p:sp>
        <p:nvSpPr>
          <p:cNvPr id="74" name="Shape 74"/>
          <p:cNvSpPr/>
          <p:nvPr/>
        </p:nvSpPr>
        <p:spPr>
          <a:xfrm>
            <a:off x="10246710" y="2381249"/>
            <a:ext cx="48698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(aq)</a:t>
            </a:r>
          </a:p>
        </p:txBody>
      </p:sp>
      <p:sp>
        <p:nvSpPr>
          <p:cNvPr id="75" name="Shape 75"/>
          <p:cNvSpPr/>
          <p:nvPr/>
        </p:nvSpPr>
        <p:spPr>
          <a:xfrm>
            <a:off x="1893887" y="360375"/>
            <a:ext cx="9217026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I.1) Réaction de dissolution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2.png"/>
          <p:cNvPicPr/>
          <p:nvPr/>
        </p:nvPicPr>
        <p:blipFill>
          <a:blip r:embed="rId2">
            <a:extLst/>
          </a:blip>
          <a:srcRect l="31592" t="54693" r="28381" b="26137"/>
          <a:stretch>
            <a:fillRect/>
          </a:stretch>
        </p:blipFill>
        <p:spPr>
          <a:xfrm>
            <a:off x="2059582" y="2088141"/>
            <a:ext cx="8885757" cy="1684277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Shape 78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79" name="Shape 79"/>
          <p:cNvSpPr/>
          <p:nvPr/>
        </p:nvSpPr>
        <p:spPr>
          <a:xfrm>
            <a:off x="6450628" y="2381249"/>
            <a:ext cx="32367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(s)</a:t>
            </a:r>
          </a:p>
        </p:txBody>
      </p:sp>
      <p:sp>
        <p:nvSpPr>
          <p:cNvPr id="80" name="Shape 80"/>
          <p:cNvSpPr/>
          <p:nvPr/>
        </p:nvSpPr>
        <p:spPr>
          <a:xfrm>
            <a:off x="8299377" y="2381249"/>
            <a:ext cx="4869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(aq)</a:t>
            </a:r>
          </a:p>
        </p:txBody>
      </p:sp>
      <p:sp>
        <p:nvSpPr>
          <p:cNvPr id="81" name="Shape 81"/>
          <p:cNvSpPr/>
          <p:nvPr/>
        </p:nvSpPr>
        <p:spPr>
          <a:xfrm>
            <a:off x="10246710" y="2381249"/>
            <a:ext cx="48698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(aq)</a:t>
            </a:r>
          </a:p>
        </p:txBody>
      </p:sp>
      <p:pic>
        <p:nvPicPr>
          <p:cNvPr id="82" name="image2.png"/>
          <p:cNvPicPr/>
          <p:nvPr/>
        </p:nvPicPr>
        <p:blipFill>
          <a:blip r:embed="rId2">
            <a:extLst/>
          </a:blip>
          <a:srcRect l="21141" t="86290" r="61927" b="5130"/>
          <a:stretch>
            <a:fillRect/>
          </a:stretch>
        </p:blipFill>
        <p:spPr>
          <a:xfrm>
            <a:off x="3274283" y="4780665"/>
            <a:ext cx="4732078" cy="948786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>
            <a:off x="306060" y="4982080"/>
            <a:ext cx="2605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u="sng">
                <a:solidFill>
                  <a:srgbClr val="A7A7A7"/>
                </a:solidFill>
                <a:latin typeface="+mn-lt"/>
                <a:ea typeface="+mn-ea"/>
                <a:cs typeface="+mn-cs"/>
                <a:sym typeface="Helvetica"/>
              </a:rPr>
              <a:t>A l’équilibre</a:t>
            </a:r>
            <a:r>
              <a:rPr sz="36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"/>
              </a:rPr>
              <a:t> :</a:t>
            </a:r>
          </a:p>
        </p:txBody>
      </p:sp>
      <p:sp>
        <p:nvSpPr>
          <p:cNvPr id="84" name="Shape 84"/>
          <p:cNvSpPr/>
          <p:nvPr/>
        </p:nvSpPr>
        <p:spPr>
          <a:xfrm>
            <a:off x="1893887" y="360375"/>
            <a:ext cx="9217026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I.1) Réaction de dissolution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2.png"/>
          <p:cNvPicPr/>
          <p:nvPr/>
        </p:nvPicPr>
        <p:blipFill>
          <a:blip r:embed="rId2">
            <a:extLst/>
          </a:blip>
          <a:srcRect l="31592" t="54693" r="28381" b="26137"/>
          <a:stretch>
            <a:fillRect/>
          </a:stretch>
        </p:blipFill>
        <p:spPr>
          <a:xfrm>
            <a:off x="2059582" y="2088141"/>
            <a:ext cx="8885757" cy="1684277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88" name="Shape 88"/>
          <p:cNvSpPr/>
          <p:nvPr/>
        </p:nvSpPr>
        <p:spPr>
          <a:xfrm>
            <a:off x="6450628" y="2381249"/>
            <a:ext cx="32367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(s)</a:t>
            </a:r>
          </a:p>
        </p:txBody>
      </p:sp>
      <p:sp>
        <p:nvSpPr>
          <p:cNvPr id="89" name="Shape 89"/>
          <p:cNvSpPr/>
          <p:nvPr/>
        </p:nvSpPr>
        <p:spPr>
          <a:xfrm>
            <a:off x="8299377" y="2381249"/>
            <a:ext cx="48697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(aq)</a:t>
            </a:r>
          </a:p>
        </p:txBody>
      </p:sp>
      <p:sp>
        <p:nvSpPr>
          <p:cNvPr id="90" name="Shape 90"/>
          <p:cNvSpPr/>
          <p:nvPr/>
        </p:nvSpPr>
        <p:spPr>
          <a:xfrm>
            <a:off x="10246710" y="2381249"/>
            <a:ext cx="48698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1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2100"/>
              <a:t>(aq)</a:t>
            </a:r>
          </a:p>
        </p:txBody>
      </p:sp>
      <p:pic>
        <p:nvPicPr>
          <p:cNvPr id="91" name="image2.png"/>
          <p:cNvPicPr/>
          <p:nvPr/>
        </p:nvPicPr>
        <p:blipFill>
          <a:blip r:embed="rId2">
            <a:extLst/>
          </a:blip>
          <a:srcRect l="21141" t="86290" r="61927" b="5130"/>
          <a:stretch>
            <a:fillRect/>
          </a:stretch>
        </p:blipFill>
        <p:spPr>
          <a:xfrm>
            <a:off x="3274283" y="4780665"/>
            <a:ext cx="4732078" cy="94878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hape 92"/>
          <p:cNvSpPr/>
          <p:nvPr/>
        </p:nvSpPr>
        <p:spPr>
          <a:xfrm>
            <a:off x="306060" y="4982080"/>
            <a:ext cx="2605213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 u="sng">
                <a:solidFill>
                  <a:srgbClr val="A7A7A7"/>
                </a:solidFill>
                <a:latin typeface="+mn-lt"/>
                <a:ea typeface="+mn-ea"/>
                <a:cs typeface="+mn-cs"/>
                <a:sym typeface="Helvetica"/>
              </a:rPr>
              <a:t>A l’équilibre</a:t>
            </a:r>
            <a:r>
              <a:rPr sz="3600">
                <a:solidFill>
                  <a:srgbClr val="A7A7A7"/>
                </a:solidFill>
                <a:latin typeface="+mn-lt"/>
                <a:ea typeface="+mn-ea"/>
                <a:cs typeface="+mn-cs"/>
                <a:sym typeface="Helvetica"/>
              </a:rPr>
              <a:t> :</a:t>
            </a:r>
          </a:p>
        </p:txBody>
      </p:sp>
      <p:pic>
        <p:nvPicPr>
          <p:cNvPr id="93" name="image2.png"/>
          <p:cNvPicPr/>
          <p:nvPr/>
        </p:nvPicPr>
        <p:blipFill>
          <a:blip r:embed="rId2">
            <a:extLst/>
          </a:blip>
          <a:srcRect l="39660" t="80523" r="17468" b="0"/>
          <a:stretch>
            <a:fillRect/>
          </a:stretch>
        </p:blipFill>
        <p:spPr>
          <a:xfrm>
            <a:off x="1762125" y="6737779"/>
            <a:ext cx="9480589" cy="1704554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Shape 94"/>
          <p:cNvSpPr/>
          <p:nvPr/>
        </p:nvSpPr>
        <p:spPr>
          <a:xfrm>
            <a:off x="3310466" y="6876157"/>
            <a:ext cx="1871069" cy="1387014"/>
          </a:xfrm>
          <a:prstGeom prst="rect">
            <a:avLst/>
          </a:prstGeom>
          <a:ln w="25400">
            <a:solidFill>
              <a:srgbClr val="FF26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95" name="Shape 95"/>
          <p:cNvSpPr/>
          <p:nvPr/>
        </p:nvSpPr>
        <p:spPr>
          <a:xfrm>
            <a:off x="1893887" y="360375"/>
            <a:ext cx="9217026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I.1) Réaction de dissolution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98" name="Shape 98"/>
          <p:cNvSpPr/>
          <p:nvPr/>
        </p:nvSpPr>
        <p:spPr>
          <a:xfrm>
            <a:off x="580664" y="360375"/>
            <a:ext cx="1184347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I.2) Condition d’existence du solide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Num" sz="quarter" idx="4294967295"/>
          </p:nvPr>
        </p:nvSpPr>
        <p:spPr>
          <a:xfrm>
            <a:off x="6381698" y="9216435"/>
            <a:ext cx="241404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1" name="Shape 101"/>
          <p:cNvSpPr/>
          <p:nvPr/>
        </p:nvSpPr>
        <p:spPr>
          <a:xfrm>
            <a:off x="1852401" y="360375"/>
            <a:ext cx="9299998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I.3) Diagramme d’existence</a:t>
            </a:r>
          </a:p>
        </p:txBody>
      </p:sp>
      <p:sp>
        <p:nvSpPr>
          <p:cNvPr id="102" name="Shape 102"/>
          <p:cNvSpPr/>
          <p:nvPr/>
        </p:nvSpPr>
        <p:spPr>
          <a:xfrm>
            <a:off x="264511" y="2114397"/>
            <a:ext cx="4094481" cy="660300"/>
          </a:xfrm>
          <a:prstGeom prst="rect">
            <a:avLst/>
          </a:prstGeom>
          <a:ln w="254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Méthode générale :</a:t>
            </a:r>
          </a:p>
        </p:txBody>
      </p:sp>
      <p:sp>
        <p:nvSpPr>
          <p:cNvPr id="103" name="Shape 103"/>
          <p:cNvSpPr/>
          <p:nvPr/>
        </p:nvSpPr>
        <p:spPr>
          <a:xfrm>
            <a:off x="1035071" y="4046166"/>
            <a:ext cx="10934657" cy="3911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600" u="sng"/>
              <a:t>Etape 1 </a:t>
            </a:r>
            <a:r>
              <a:rPr sz="3600"/>
              <a:t>: On imagine l’ajout de la substance X, sans variation de volume.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 u="sng"/>
              <a:t>Etape 2</a:t>
            </a:r>
            <a:r>
              <a:rPr sz="3600"/>
              <a:t> : On calcule la valeur de pX pour laquelle la première particule du précipité apparaît.</a:t>
            </a:r>
            <a:endParaRPr sz="3600"/>
          </a:p>
          <a:p>
            <a:pPr lvl="0" algn="l">
              <a:defRPr sz="1800"/>
            </a:pPr>
            <a:endParaRPr sz="3600"/>
          </a:p>
          <a:p>
            <a:pPr lvl="0" algn="l">
              <a:defRPr sz="1800"/>
            </a:pPr>
            <a:r>
              <a:rPr sz="3600" u="sng"/>
              <a:t>Etape 3</a:t>
            </a:r>
            <a:r>
              <a:rPr sz="3600"/>
              <a:t> : On résume tout sur un diagramme.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