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2" name="Shape 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title"/>
          </p:nvPr>
        </p:nvSpPr>
        <p:spPr>
          <a:xfrm>
            <a:off x="2379877" y="1731263"/>
            <a:ext cx="8245046" cy="2301851"/>
          </a:xfrm>
          <a:prstGeom prst="rect">
            <a:avLst/>
          </a:prstGeo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 lIns="195071" tIns="195071" rIns="195071" bIns="195071"/>
          <a:lstStyle>
            <a:lvl1pPr algn="ctr">
              <a:defRPr cap="all" spc="271" sz="3800">
                <a:solidFill>
                  <a:srgbClr val="262626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271" sz="3800">
                <a:solidFill>
                  <a:srgbClr val="262626"/>
                </a:solidFill>
              </a:rPr>
              <a:t>Texte du titre</a:t>
            </a:r>
          </a:p>
        </p:txBody>
      </p:sp>
      <p:sp>
        <p:nvSpPr>
          <p:cNvPr id="39" name="Shape 39"/>
          <p:cNvSpPr/>
          <p:nvPr>
            <p:ph type="body" idx="1"/>
          </p:nvPr>
        </p:nvSpPr>
        <p:spPr>
          <a:xfrm>
            <a:off x="2379877" y="4033113"/>
            <a:ext cx="8245046" cy="4501287"/>
          </a:xfrm>
          <a:prstGeom prst="rect">
            <a:avLst/>
          </a:prstGeom>
        </p:spPr>
        <p:txBody>
          <a:bodyPr/>
          <a:lstStyle>
            <a:lvl1pPr marL="304800" indent="-304800">
              <a:lnSpc>
                <a:spcPct val="100000"/>
              </a:lnSpc>
              <a:buClr>
                <a:srgbClr val="9BAFB5"/>
              </a:buClr>
              <a:defRPr sz="2400">
                <a:solidFill>
                  <a:srgbClr val="262626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  <a:lvl2pPr marL="571500" indent="-342900">
              <a:lnSpc>
                <a:spcPct val="100000"/>
              </a:lnSpc>
              <a:buClr>
                <a:srgbClr val="9BAFB5"/>
              </a:buClr>
              <a:defRPr sz="2400">
                <a:solidFill>
                  <a:srgbClr val="262626"/>
                </a:solidFill>
                <a:latin typeface="Gill Sans MT"/>
                <a:ea typeface="Gill Sans MT"/>
                <a:cs typeface="Gill Sans MT"/>
                <a:sym typeface="Gill Sans MT"/>
              </a:defRPr>
            </a:lvl2pPr>
            <a:lvl3pPr marL="800100" indent="-342900">
              <a:lnSpc>
                <a:spcPct val="100000"/>
              </a:lnSpc>
              <a:buClr>
                <a:srgbClr val="9BAFB5"/>
              </a:buClr>
              <a:defRPr sz="2400">
                <a:solidFill>
                  <a:srgbClr val="262626"/>
                </a:solidFill>
                <a:latin typeface="Gill Sans MT"/>
                <a:ea typeface="Gill Sans MT"/>
                <a:cs typeface="Gill Sans MT"/>
                <a:sym typeface="Gill Sans MT"/>
              </a:defRPr>
            </a:lvl3pPr>
            <a:lvl4pPr marL="1028700" indent="-342900">
              <a:lnSpc>
                <a:spcPct val="100000"/>
              </a:lnSpc>
              <a:buClr>
                <a:srgbClr val="9BAFB5"/>
              </a:buClr>
              <a:defRPr sz="2400">
                <a:solidFill>
                  <a:srgbClr val="262626"/>
                </a:solidFill>
                <a:latin typeface="Gill Sans MT"/>
                <a:ea typeface="Gill Sans MT"/>
                <a:cs typeface="Gill Sans MT"/>
                <a:sym typeface="Gill Sans MT"/>
              </a:defRPr>
            </a:lvl4pPr>
            <a:lvl5pPr marL="1257300" indent="-342900">
              <a:lnSpc>
                <a:spcPct val="100000"/>
              </a:lnSpc>
              <a:buClr>
                <a:srgbClr val="9BAFB5"/>
              </a:buClr>
              <a:defRPr sz="2400">
                <a:solidFill>
                  <a:srgbClr val="262626"/>
                </a:solidFill>
                <a:latin typeface="Gill Sans MT"/>
                <a:ea typeface="Gill Sans MT"/>
                <a:cs typeface="Gill Sans MT"/>
                <a:sym typeface="Gill Sans MT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Texte niveau 1</a:t>
            </a:r>
            <a:endParaRPr sz="2400">
              <a:solidFill>
                <a:srgbClr val="262626"/>
              </a:solidFill>
            </a:endParaRP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Texte niveau 2</a:t>
            </a:r>
            <a:endParaRPr sz="2400">
              <a:solidFill>
                <a:srgbClr val="262626"/>
              </a:solidFill>
            </a:endParaRP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Texte niveau 3</a:t>
            </a:r>
            <a:endParaRPr sz="2400">
              <a:solidFill>
                <a:srgbClr val="262626"/>
              </a:solidFill>
            </a:endParaRP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Texte niveau 4</a:t>
            </a:r>
            <a:endParaRPr sz="2400">
              <a:solidFill>
                <a:srgbClr val="262626"/>
              </a:solidFill>
            </a:endParaRP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262626"/>
                </a:solidFill>
              </a:rPr>
              <a:t>Texte niveau 5</a:t>
            </a:r>
          </a:p>
        </p:txBody>
      </p:sp>
      <p:sp>
        <p:nvSpPr>
          <p:cNvPr id="40" name="Shape 40"/>
          <p:cNvSpPr/>
          <p:nvPr>
            <p:ph type="sldNum" sz="quarter" idx="2"/>
          </p:nvPr>
        </p:nvSpPr>
        <p:spPr>
          <a:xfrm>
            <a:off x="11476184" y="7919263"/>
            <a:ext cx="390145" cy="254915"/>
          </a:xfrm>
          <a:prstGeom prst="rect">
            <a:avLst/>
          </a:prstGeom>
          <a:solidFill>
            <a:srgbClr val="1D1D1D">
              <a:alpha val="70000"/>
            </a:srgbClr>
          </a:solidFill>
        </p:spPr>
        <p:txBody>
          <a:bodyPr lIns="19507" tIns="19507" rIns="19507" bIns="19507"/>
          <a:lstStyle>
            <a:lvl1pPr algn="ctr" defTabSz="457200">
              <a:defRPr sz="14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jpe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0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jpe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Relationship Id="rId6" Type="http://schemas.openxmlformats.org/officeDocument/2006/relationships/image" Target="../media/image4.jpe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05 : Oxydants et réducteurs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6" name="Shape 46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 defTabSz="391414">
              <a:defRPr sz="1800"/>
            </a:pPr>
            <a:r>
              <a:rPr b="1" sz="4020" u="sng"/>
              <a:t>Niveau </a:t>
            </a:r>
            <a:r>
              <a:rPr sz="4020"/>
              <a:t>: Lycée </a:t>
            </a:r>
            <a:endParaRPr sz="4020"/>
          </a:p>
          <a:p>
            <a:pPr lvl="0" algn="just" defTabSz="391414">
              <a:defRPr sz="1800"/>
            </a:pPr>
            <a:r>
              <a:rPr b="1" sz="4020" u="sng"/>
              <a:t>Prérequis</a:t>
            </a:r>
            <a:r>
              <a:rPr sz="4020"/>
              <a:t> : </a:t>
            </a:r>
            <a:endParaRPr sz="4020"/>
          </a:p>
          <a:p>
            <a:pPr lvl="5" indent="765810" algn="just" defTabSz="391414">
              <a:defRPr sz="1800"/>
            </a:pPr>
            <a:r>
              <a:rPr sz="4020"/>
              <a:t>-Réactions acido-basiques</a:t>
            </a:r>
            <a:endParaRPr sz="4020"/>
          </a:p>
          <a:p>
            <a:pPr lvl="5" indent="765810" algn="just" defTabSz="391414">
              <a:defRPr sz="1800"/>
            </a:pPr>
            <a:r>
              <a:rPr sz="4020"/>
              <a:t>-Constantes d’équilibre et quotient réactionnel</a:t>
            </a:r>
            <a:endParaRPr sz="4020"/>
          </a:p>
          <a:p>
            <a:pPr lvl="5" indent="765810" algn="just" defTabSz="391414">
              <a:defRPr sz="1800"/>
            </a:pPr>
            <a:r>
              <a:rPr sz="4020"/>
              <a:t>-Bases en électricité (potentiel et courant)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/>
        </p:nvSpPr>
        <p:spPr>
          <a:xfrm>
            <a:off x="3433698" y="360375"/>
            <a:ext cx="613740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Loi de Nernst</a:t>
            </a:r>
          </a:p>
        </p:txBody>
      </p:sp>
      <p:sp>
        <p:nvSpPr>
          <p:cNvPr id="265" name="Shape 26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66" name="Shape 266"/>
          <p:cNvSpPr/>
          <p:nvPr/>
        </p:nvSpPr>
        <p:spPr>
          <a:xfrm>
            <a:off x="221813" y="1767733"/>
            <a:ext cx="12739421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919191"/>
                </a:solidFill>
              </a:rPr>
              <a:t>PRESENTATION DE L’ELECTRODE STANDARD A HYDROGENE (ESH)</a:t>
            </a:r>
          </a:p>
        </p:txBody>
      </p:sp>
      <p:sp>
        <p:nvSpPr>
          <p:cNvPr id="267" name="Shape 267"/>
          <p:cNvSpPr/>
          <p:nvPr/>
        </p:nvSpPr>
        <p:spPr>
          <a:xfrm>
            <a:off x="528564" y="2749809"/>
            <a:ext cx="12125919" cy="14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 u="sng">
                <a:latin typeface="Arial"/>
                <a:ea typeface="Arial"/>
                <a:cs typeface="Arial"/>
                <a:sym typeface="Arial"/>
              </a:rPr>
              <a:t>Définition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sz="3000">
                <a:latin typeface="Arial"/>
                <a:ea typeface="Arial"/>
                <a:cs typeface="Arial"/>
                <a:sym typeface="Arial"/>
              </a:rPr>
              <a:t>Lame de platine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 plongée dans une </a:t>
            </a:r>
            <a:r>
              <a:rPr b="1" sz="3000">
                <a:latin typeface="Arial"/>
                <a:ea typeface="Arial"/>
                <a:cs typeface="Arial"/>
                <a:sym typeface="Arial"/>
              </a:rPr>
              <a:t>solution de pH = 0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 se comportant comme une </a:t>
            </a:r>
            <a:r>
              <a:rPr b="1" sz="3000">
                <a:latin typeface="Arial"/>
                <a:ea typeface="Arial"/>
                <a:cs typeface="Arial"/>
                <a:sym typeface="Arial"/>
              </a:rPr>
              <a:t>solution infiniment diluée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 entourée de </a:t>
            </a:r>
            <a:r>
              <a:rPr b="1" sz="3000">
                <a:latin typeface="Arial"/>
                <a:ea typeface="Arial"/>
                <a:cs typeface="Arial"/>
                <a:sym typeface="Arial"/>
              </a:rPr>
              <a:t>H₂ gazeux à 1 bar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268" name="image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020" y="4415283"/>
            <a:ext cx="5499228" cy="4687143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</p:spPr>
      </p:pic>
      <p:grpSp>
        <p:nvGrpSpPr>
          <p:cNvPr id="271" name="Group 271"/>
          <p:cNvGrpSpPr/>
          <p:nvPr/>
        </p:nvGrpSpPr>
        <p:grpSpPr>
          <a:xfrm>
            <a:off x="7678056" y="4579539"/>
            <a:ext cx="3798477" cy="594523"/>
            <a:chOff x="0" y="0"/>
            <a:chExt cx="3798475" cy="594522"/>
          </a:xfrm>
        </p:grpSpPr>
        <p:sp>
          <p:nvSpPr>
            <p:cNvPr id="269" name="Shape 269"/>
            <p:cNvSpPr/>
            <p:nvPr/>
          </p:nvSpPr>
          <p:spPr>
            <a:xfrm>
              <a:off x="0" y="0"/>
              <a:ext cx="3798476" cy="594522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270" name="Shape 270"/>
            <p:cNvSpPr/>
            <p:nvPr/>
          </p:nvSpPr>
          <p:spPr>
            <a:xfrm>
              <a:off x="0" y="0"/>
              <a:ext cx="379847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/>
              <a:r>
                <a:t> </a:t>
              </a:r>
            </a:p>
          </p:txBody>
        </p:sp>
      </p:grpSp>
      <p:sp>
        <p:nvSpPr>
          <p:cNvPr id="272" name="Shape 272"/>
          <p:cNvSpPr/>
          <p:nvPr/>
        </p:nvSpPr>
        <p:spPr>
          <a:xfrm>
            <a:off x="7763933" y="4481710"/>
            <a:ext cx="3773076" cy="790180"/>
          </a:xfrm>
          <a:prstGeom prst="rect">
            <a:avLst/>
          </a:prstGeom>
          <a:ln w="25400">
            <a:solidFill>
              <a:srgbClr val="C0C0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3433698" y="360375"/>
            <a:ext cx="613740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Loi de Nernst</a:t>
            </a:r>
          </a:p>
        </p:txBody>
      </p:sp>
      <p:sp>
        <p:nvSpPr>
          <p:cNvPr id="275" name="Shape 27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76" name="Shape 276"/>
          <p:cNvSpPr/>
          <p:nvPr/>
        </p:nvSpPr>
        <p:spPr>
          <a:xfrm>
            <a:off x="221813" y="1767733"/>
            <a:ext cx="12739421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30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919191"/>
                </a:solidFill>
              </a:rPr>
              <a:t>PRESENTATION DE L’ELECTRODE STANDARD A HYDROGENE (ESH)</a:t>
            </a:r>
          </a:p>
        </p:txBody>
      </p:sp>
      <p:sp>
        <p:nvSpPr>
          <p:cNvPr id="277" name="Shape 277"/>
          <p:cNvSpPr/>
          <p:nvPr/>
        </p:nvSpPr>
        <p:spPr>
          <a:xfrm>
            <a:off x="528564" y="2749809"/>
            <a:ext cx="12125919" cy="1410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 u="sng">
                <a:latin typeface="Arial"/>
                <a:ea typeface="Arial"/>
                <a:cs typeface="Arial"/>
                <a:sym typeface="Arial"/>
              </a:rPr>
              <a:t>Définition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b="1" sz="3000">
                <a:latin typeface="Arial"/>
                <a:ea typeface="Arial"/>
                <a:cs typeface="Arial"/>
                <a:sym typeface="Arial"/>
              </a:rPr>
              <a:t>Lame de platine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 plongée dans une </a:t>
            </a:r>
            <a:r>
              <a:rPr b="1" sz="3000">
                <a:latin typeface="Arial"/>
                <a:ea typeface="Arial"/>
                <a:cs typeface="Arial"/>
                <a:sym typeface="Arial"/>
              </a:rPr>
              <a:t>solution de pH = 0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 se comportant comme une </a:t>
            </a:r>
            <a:r>
              <a:rPr b="1" sz="3000">
                <a:latin typeface="Arial"/>
                <a:ea typeface="Arial"/>
                <a:cs typeface="Arial"/>
                <a:sym typeface="Arial"/>
              </a:rPr>
              <a:t>solution infiniment diluée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 entourée de </a:t>
            </a:r>
            <a:r>
              <a:rPr b="1" sz="3000">
                <a:latin typeface="Arial"/>
                <a:ea typeface="Arial"/>
                <a:cs typeface="Arial"/>
                <a:sym typeface="Arial"/>
              </a:rPr>
              <a:t>H₂ gazeux à 1 bar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pic>
        <p:nvPicPr>
          <p:cNvPr id="278" name="image21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3020" y="4415283"/>
            <a:ext cx="5499228" cy="4687143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</p:spPr>
      </p:pic>
      <p:grpSp>
        <p:nvGrpSpPr>
          <p:cNvPr id="281" name="Group 281"/>
          <p:cNvGrpSpPr/>
          <p:nvPr/>
        </p:nvGrpSpPr>
        <p:grpSpPr>
          <a:xfrm>
            <a:off x="7678056" y="4579539"/>
            <a:ext cx="3798477" cy="594523"/>
            <a:chOff x="0" y="0"/>
            <a:chExt cx="3798475" cy="594522"/>
          </a:xfrm>
        </p:grpSpPr>
        <p:sp>
          <p:nvSpPr>
            <p:cNvPr id="279" name="Shape 279"/>
            <p:cNvSpPr/>
            <p:nvPr/>
          </p:nvSpPr>
          <p:spPr>
            <a:xfrm>
              <a:off x="0" y="0"/>
              <a:ext cx="3798476" cy="594522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280" name="Shape 280"/>
            <p:cNvSpPr/>
            <p:nvPr/>
          </p:nvSpPr>
          <p:spPr>
            <a:xfrm>
              <a:off x="0" y="0"/>
              <a:ext cx="3798476" cy="3708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/>
              <a:r>
                <a:t> </a:t>
              </a:r>
            </a:p>
          </p:txBody>
        </p:sp>
      </p:grpSp>
      <p:sp>
        <p:nvSpPr>
          <p:cNvPr id="282" name="Shape 282"/>
          <p:cNvSpPr/>
          <p:nvPr/>
        </p:nvSpPr>
        <p:spPr>
          <a:xfrm>
            <a:off x="7763933" y="4481710"/>
            <a:ext cx="3773076" cy="790180"/>
          </a:xfrm>
          <a:prstGeom prst="rect">
            <a:avLst/>
          </a:prstGeom>
          <a:ln w="25400">
            <a:solidFill>
              <a:srgbClr val="C0C0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83" name="Shape 283"/>
          <p:cNvSpPr/>
          <p:nvPr/>
        </p:nvSpPr>
        <p:spPr>
          <a:xfrm>
            <a:off x="6764866" y="6812156"/>
            <a:ext cx="1270001" cy="1270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2600"/>
          </a:solidFill>
          <a:ln w="25400">
            <a:solidFill>
              <a:srgbClr val="FF260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5700">
                <a:solidFill>
                  <a:srgbClr val="FFFFFF"/>
                </a:solidFill>
              </a:rPr>
              <a:t>!</a:t>
            </a:r>
          </a:p>
        </p:txBody>
      </p:sp>
      <p:sp>
        <p:nvSpPr>
          <p:cNvPr id="284" name="Shape 284"/>
          <p:cNvSpPr/>
          <p:nvPr/>
        </p:nvSpPr>
        <p:spPr>
          <a:xfrm>
            <a:off x="8414693" y="6580716"/>
            <a:ext cx="3592133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>
                <a:solidFill>
                  <a:srgbClr val="FF2600"/>
                </a:solidFill>
              </a:rPr>
              <a:t>Pile fictive : </a:t>
            </a:r>
            <a:endParaRPr sz="3600">
              <a:solidFill>
                <a:srgbClr val="FF2600"/>
              </a:solidFill>
            </a:endParaRPr>
          </a:p>
          <a:p>
            <a:pPr lvl="0">
              <a:defRPr sz="1800"/>
            </a:pPr>
            <a:r>
              <a:rPr sz="3600">
                <a:solidFill>
                  <a:srgbClr val="FF2600"/>
                </a:solidFill>
              </a:rPr>
              <a:t>pas réalisable en pratique</a:t>
            </a:r>
          </a:p>
        </p:txBody>
      </p:sp>
      <p:sp>
        <p:nvSpPr>
          <p:cNvPr id="285" name="Shape 285"/>
          <p:cNvSpPr/>
          <p:nvPr/>
        </p:nvSpPr>
        <p:spPr>
          <a:xfrm>
            <a:off x="6620933" y="6363765"/>
            <a:ext cx="5486528" cy="2173803"/>
          </a:xfrm>
          <a:prstGeom prst="rect">
            <a:avLst/>
          </a:prstGeom>
          <a:ln w="63500">
            <a:solidFill>
              <a:srgbClr val="FF26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/>
          <p:nvPr/>
        </p:nvSpPr>
        <p:spPr>
          <a:xfrm>
            <a:off x="3433698" y="360375"/>
            <a:ext cx="613740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Loi de Nernst</a:t>
            </a:r>
          </a:p>
        </p:txBody>
      </p:sp>
      <p:sp>
        <p:nvSpPr>
          <p:cNvPr id="288" name="Shape 288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89" name="Shape 289"/>
          <p:cNvSpPr/>
          <p:nvPr/>
        </p:nvSpPr>
        <p:spPr>
          <a:xfrm>
            <a:off x="4276" y="1450367"/>
            <a:ext cx="12996248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919191"/>
                </a:solidFill>
              </a:rPr>
              <a:t>VERIFICATION DE LA LOI DE NERNST</a:t>
            </a:r>
          </a:p>
        </p:txBody>
      </p:sp>
      <p:pic>
        <p:nvPicPr>
          <p:cNvPr id="290" name="image2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984" y="3338310"/>
            <a:ext cx="3040771" cy="5775061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Shape 291"/>
          <p:cNvSpPr/>
          <p:nvPr/>
        </p:nvSpPr>
        <p:spPr>
          <a:xfrm>
            <a:off x="703766" y="5537257"/>
            <a:ext cx="404949" cy="195944"/>
          </a:xfrm>
          <a:prstGeom prst="rect">
            <a:avLst/>
          </a:prstGeom>
          <a:solidFill>
            <a:srgbClr val="DDDDDD"/>
          </a:solidFill>
          <a:ln w="12700">
            <a:solidFill>
              <a:srgbClr val="DDDDDD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294" name="Group 294"/>
          <p:cNvGrpSpPr/>
          <p:nvPr/>
        </p:nvGrpSpPr>
        <p:grpSpPr>
          <a:xfrm>
            <a:off x="1556579" y="2127845"/>
            <a:ext cx="9891643" cy="1307452"/>
            <a:chOff x="0" y="0"/>
            <a:chExt cx="9891641" cy="1307451"/>
          </a:xfrm>
        </p:grpSpPr>
        <p:sp>
          <p:nvSpPr>
            <p:cNvPr id="292" name="Shape 292"/>
            <p:cNvSpPr/>
            <p:nvPr/>
          </p:nvSpPr>
          <p:spPr>
            <a:xfrm>
              <a:off x="-1" y="0"/>
              <a:ext cx="9891643" cy="1307452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293" name="Shape 293"/>
            <p:cNvSpPr/>
            <p:nvPr/>
          </p:nvSpPr>
          <p:spPr>
            <a:xfrm>
              <a:off x="-1" y="0"/>
              <a:ext cx="9891643" cy="46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/>
              <a:r>
                <a:t> </a:t>
              </a:r>
            </a:p>
          </p:txBody>
        </p:sp>
      </p:grpSp>
      <p:pic>
        <p:nvPicPr>
          <p:cNvPr id="295" name="pasted-image.png"/>
          <p:cNvPicPr/>
          <p:nvPr/>
        </p:nvPicPr>
        <p:blipFill>
          <a:blip r:embed="rId4">
            <a:extLst/>
          </a:blip>
          <a:srcRect l="0" t="0" r="0" b="10560"/>
          <a:stretch>
            <a:fillRect/>
          </a:stretch>
        </p:blipFill>
        <p:spPr>
          <a:xfrm>
            <a:off x="4544479" y="6648450"/>
            <a:ext cx="1637662" cy="689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6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27450" y="4269316"/>
            <a:ext cx="1637500" cy="771020"/>
          </a:xfrm>
          <a:prstGeom prst="rect">
            <a:avLst/>
          </a:prstGeom>
          <a:ln w="12700">
            <a:miter lim="400000"/>
          </a:ln>
        </p:spPr>
      </p:pic>
      <p:sp>
        <p:nvSpPr>
          <p:cNvPr id="297" name="Shape 297"/>
          <p:cNvSpPr/>
          <p:nvPr/>
        </p:nvSpPr>
        <p:spPr>
          <a:xfrm>
            <a:off x="3352063" y="5080000"/>
            <a:ext cx="623045" cy="0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98" name="Shape 298"/>
          <p:cNvSpPr/>
          <p:nvPr/>
        </p:nvSpPr>
        <p:spPr>
          <a:xfrm>
            <a:off x="4070346" y="4884527"/>
            <a:ext cx="2951709" cy="97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V : volume versé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C₃=       mol/L</a:t>
            </a:r>
          </a:p>
        </p:txBody>
      </p:sp>
      <p:sp>
        <p:nvSpPr>
          <p:cNvPr id="299" name="Shape 299"/>
          <p:cNvSpPr/>
          <p:nvPr/>
        </p:nvSpPr>
        <p:spPr>
          <a:xfrm>
            <a:off x="4193499" y="7341664"/>
            <a:ext cx="2339467" cy="1003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V₀=20mL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C₂=      mol/L</a:t>
            </a:r>
          </a:p>
        </p:txBody>
      </p:sp>
      <p:sp>
        <p:nvSpPr>
          <p:cNvPr id="300" name="Shape 300"/>
          <p:cNvSpPr/>
          <p:nvPr/>
        </p:nvSpPr>
        <p:spPr>
          <a:xfrm>
            <a:off x="3377463" y="7560733"/>
            <a:ext cx="623045" cy="1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01" name="Shape 301"/>
          <p:cNvSpPr/>
          <p:nvPr/>
        </p:nvSpPr>
        <p:spPr>
          <a:xfrm>
            <a:off x="3992236" y="4222750"/>
            <a:ext cx="3107929" cy="1826618"/>
          </a:xfrm>
          <a:prstGeom prst="rect">
            <a:avLst/>
          </a:prstGeom>
          <a:ln w="12700">
            <a:solidFill>
              <a:srgbClr val="C0C0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2" name="Shape 302"/>
          <p:cNvSpPr/>
          <p:nvPr/>
        </p:nvSpPr>
        <p:spPr>
          <a:xfrm>
            <a:off x="3992236" y="6626308"/>
            <a:ext cx="3107929" cy="1826618"/>
          </a:xfrm>
          <a:prstGeom prst="rect">
            <a:avLst/>
          </a:prstGeom>
          <a:ln w="12700">
            <a:solidFill>
              <a:srgbClr val="C0C0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03" name="Shape 303"/>
          <p:cNvSpPr/>
          <p:nvPr/>
        </p:nvSpPr>
        <p:spPr>
          <a:xfrm>
            <a:off x="1645836" y="2026279"/>
            <a:ext cx="9713128" cy="1373035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/>
          <p:nvPr/>
        </p:nvSpPr>
        <p:spPr>
          <a:xfrm>
            <a:off x="3433698" y="360375"/>
            <a:ext cx="613740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Loi de Nernst</a:t>
            </a:r>
          </a:p>
        </p:txBody>
      </p:sp>
      <p:sp>
        <p:nvSpPr>
          <p:cNvPr id="306" name="Shape 30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307" name="Shape 307"/>
          <p:cNvSpPr/>
          <p:nvPr/>
        </p:nvSpPr>
        <p:spPr>
          <a:xfrm>
            <a:off x="4276" y="1450367"/>
            <a:ext cx="12996248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solidFill>
                  <a:srgbClr val="91919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000">
                <a:solidFill>
                  <a:srgbClr val="919191"/>
                </a:solidFill>
              </a:rPr>
              <a:t>VERIFICATION DE LA LOI DE NERNST</a:t>
            </a:r>
          </a:p>
        </p:txBody>
      </p:sp>
      <p:pic>
        <p:nvPicPr>
          <p:cNvPr id="308" name="image22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5984" y="3338310"/>
            <a:ext cx="3040771" cy="5775061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Shape 309"/>
          <p:cNvSpPr/>
          <p:nvPr/>
        </p:nvSpPr>
        <p:spPr>
          <a:xfrm>
            <a:off x="703766" y="5537257"/>
            <a:ext cx="404949" cy="195944"/>
          </a:xfrm>
          <a:prstGeom prst="rect">
            <a:avLst/>
          </a:prstGeom>
          <a:solidFill>
            <a:srgbClr val="DDDDDD"/>
          </a:solidFill>
          <a:ln w="12700">
            <a:solidFill>
              <a:srgbClr val="DDDDDD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312" name="Group 312"/>
          <p:cNvGrpSpPr/>
          <p:nvPr/>
        </p:nvGrpSpPr>
        <p:grpSpPr>
          <a:xfrm>
            <a:off x="1556579" y="2127845"/>
            <a:ext cx="9891643" cy="1307452"/>
            <a:chOff x="0" y="0"/>
            <a:chExt cx="9891641" cy="1307451"/>
          </a:xfrm>
        </p:grpSpPr>
        <p:sp>
          <p:nvSpPr>
            <p:cNvPr id="310" name="Shape 310"/>
            <p:cNvSpPr/>
            <p:nvPr/>
          </p:nvSpPr>
          <p:spPr>
            <a:xfrm>
              <a:off x="-1" y="0"/>
              <a:ext cx="9891643" cy="1307452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311" name="Shape 311"/>
            <p:cNvSpPr/>
            <p:nvPr/>
          </p:nvSpPr>
          <p:spPr>
            <a:xfrm>
              <a:off x="-1" y="0"/>
              <a:ext cx="9891643" cy="4626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noAutofit/>
            </a:bodyPr>
            <a:lstStyle>
              <a:lvl1pPr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/>
              <a:r>
                <a:t> </a:t>
              </a:r>
            </a:p>
          </p:txBody>
        </p:sp>
      </p:grpSp>
      <p:pic>
        <p:nvPicPr>
          <p:cNvPr id="313" name="pasted-image.png"/>
          <p:cNvPicPr/>
          <p:nvPr/>
        </p:nvPicPr>
        <p:blipFill>
          <a:blip r:embed="rId4">
            <a:extLst/>
          </a:blip>
          <a:srcRect l="0" t="0" r="0" b="10560"/>
          <a:stretch>
            <a:fillRect/>
          </a:stretch>
        </p:blipFill>
        <p:spPr>
          <a:xfrm>
            <a:off x="4544479" y="6648450"/>
            <a:ext cx="1637662" cy="689665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asted-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727450" y="4269316"/>
            <a:ext cx="1637500" cy="771020"/>
          </a:xfrm>
          <a:prstGeom prst="rect">
            <a:avLst/>
          </a:prstGeom>
          <a:ln w="12700">
            <a:miter lim="400000"/>
          </a:ln>
        </p:spPr>
      </p:pic>
      <p:sp>
        <p:nvSpPr>
          <p:cNvPr id="315" name="Shape 315"/>
          <p:cNvSpPr/>
          <p:nvPr/>
        </p:nvSpPr>
        <p:spPr>
          <a:xfrm>
            <a:off x="3352063" y="5080000"/>
            <a:ext cx="623045" cy="0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16" name="Shape 316"/>
          <p:cNvSpPr/>
          <p:nvPr/>
        </p:nvSpPr>
        <p:spPr>
          <a:xfrm>
            <a:off x="4070346" y="4884527"/>
            <a:ext cx="2951709" cy="9782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V : volume versé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C₃=       mol/L</a:t>
            </a:r>
          </a:p>
        </p:txBody>
      </p:sp>
      <p:sp>
        <p:nvSpPr>
          <p:cNvPr id="317" name="Shape 317"/>
          <p:cNvSpPr/>
          <p:nvPr/>
        </p:nvSpPr>
        <p:spPr>
          <a:xfrm>
            <a:off x="4193499" y="7341664"/>
            <a:ext cx="2339467" cy="1003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V₀=20mL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C₂=      mol/L</a:t>
            </a:r>
          </a:p>
        </p:txBody>
      </p:sp>
      <p:sp>
        <p:nvSpPr>
          <p:cNvPr id="318" name="Shape 318"/>
          <p:cNvSpPr/>
          <p:nvPr/>
        </p:nvSpPr>
        <p:spPr>
          <a:xfrm>
            <a:off x="3377463" y="7560733"/>
            <a:ext cx="623045" cy="1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319" name="Shape 319"/>
          <p:cNvSpPr/>
          <p:nvPr/>
        </p:nvSpPr>
        <p:spPr>
          <a:xfrm>
            <a:off x="3992236" y="4222750"/>
            <a:ext cx="3107929" cy="1826618"/>
          </a:xfrm>
          <a:prstGeom prst="rect">
            <a:avLst/>
          </a:prstGeom>
          <a:ln w="12700">
            <a:solidFill>
              <a:srgbClr val="C0C0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20" name="Shape 320"/>
          <p:cNvSpPr/>
          <p:nvPr/>
        </p:nvSpPr>
        <p:spPr>
          <a:xfrm>
            <a:off x="3992236" y="6626308"/>
            <a:ext cx="3107929" cy="1826618"/>
          </a:xfrm>
          <a:prstGeom prst="rect">
            <a:avLst/>
          </a:prstGeom>
          <a:ln w="12700">
            <a:solidFill>
              <a:srgbClr val="C0C0C0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321" name="Shape 321"/>
          <p:cNvSpPr/>
          <p:nvPr/>
        </p:nvSpPr>
        <p:spPr>
          <a:xfrm>
            <a:off x="1645836" y="2026279"/>
            <a:ext cx="9713128" cy="1373035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Table 324"/>
          <p:cNvGraphicFramePr/>
          <p:nvPr/>
        </p:nvGraphicFramePr>
        <p:xfrm>
          <a:off x="659525" y="2598633"/>
          <a:ext cx="11718254" cy="7049272"/>
        </p:xfrm>
        <a:graphic xmlns:a="http://schemas.openxmlformats.org/drawingml/2006/main">
          <a:graphicData uri="http://schemas.openxmlformats.org/drawingml/2006/table">
            <a:tbl>
              <a:tblPr firstCol="0" firstRow="1" lastCol="0" lastRow="0" bandCol="0" bandRow="1" rtl="0">
                <a:tableStyleId>{4C3C2611-4C71-4FC5-86AE-919BDF0F9419}</a:tableStyleId>
              </a:tblPr>
              <a:tblGrid>
                <a:gridCol w="4331066"/>
                <a:gridCol w="3734236"/>
                <a:gridCol w="3652951"/>
              </a:tblGrid>
              <a:tr h="709280"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Electrode de première espèce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7DF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Electrode de deuxième espèce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7DF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b="0" i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Electrode de troisième espèce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7DFE1"/>
                    </a:solidFill>
                  </a:tcPr>
                </a:tc>
              </a:tr>
              <a:tr h="3333925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24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7DF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Métal M en contact avec un composé ionique peu soluble contenant l’un de ses ions formant ainsi la demi-pile MxAy (s) / M</a:t>
                      </a:r>
                      <a:endParaRPr b="1" i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marL="381000" indent="-381000" algn="l">
                        <a:buSzPct val="100000"/>
                        <a:buFont typeface="Times New Roman"/>
                        <a:buChar char="-"/>
                        <a:defRPr b="0" i="0" sz="1800"/>
                      </a:pPr>
                      <a:r>
                        <a:rPr b="1" i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Electrode au calomel saturé</a:t>
                      </a:r>
                      <a:endParaRPr b="1" i="1"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lvl="0" marL="381000" indent="-381000" algn="l">
                        <a:buSzPct val="100000"/>
                        <a:buFont typeface="Times New Roman"/>
                        <a:buChar char="-"/>
                        <a:defRPr b="0" i="0" sz="1800"/>
                      </a:pPr>
                      <a:r>
                        <a:rPr b="1" i="1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Electrode de chlorure d’argent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7DF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Métal inerte plongé dans une solution contenant les espèces Ox et Red du couple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7DFE1"/>
                    </a:solidFill>
                  </a:tcPr>
                </a:tc>
              </a:tr>
              <a:tr h="3006066"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24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7DF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24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7DFE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defRPr b="0" i="0" sz="1800"/>
                      </a:pPr>
                      <a:r>
                        <a:rPr b="1" i="1" sz="2400"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/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  <a:round/>
                    </a:lnL>
                    <a:lnR w="12700">
                      <a:solidFill>
                        <a:srgbClr val="000000"/>
                      </a:solidFill>
                      <a:round/>
                    </a:lnR>
                    <a:lnT w="12700">
                      <a:solidFill>
                        <a:srgbClr val="000000"/>
                      </a:solidFill>
                      <a:round/>
                    </a:lnT>
                    <a:lnB w="12700">
                      <a:solidFill>
                        <a:srgbClr val="000000"/>
                      </a:solidFill>
                      <a:round/>
                    </a:lnB>
                    <a:solidFill>
                      <a:srgbClr val="D7DFE1"/>
                    </a:solidFill>
                  </a:tcPr>
                </a:tc>
              </a:tr>
            </a:tbl>
          </a:graphicData>
        </a:graphic>
      </p:graphicFrame>
      <p:sp>
        <p:nvSpPr>
          <p:cNvPr id="325" name="Shape 325"/>
          <p:cNvSpPr/>
          <p:nvPr>
            <p:ph type="title"/>
          </p:nvPr>
        </p:nvSpPr>
        <p:spPr>
          <a:xfrm>
            <a:off x="643269" y="1430618"/>
            <a:ext cx="11718257" cy="787509"/>
          </a:xfrm>
          <a:prstGeom prst="rect">
            <a:avLst/>
          </a:prstGeom>
        </p:spPr>
        <p:txBody>
          <a:bodyPr/>
          <a:lstStyle>
            <a:lvl1pPr defTabSz="841247">
              <a:defRPr spc="191" sz="2392">
                <a:latin typeface="Elephant"/>
                <a:ea typeface="Elephant"/>
                <a:cs typeface="Elephant"/>
                <a:sym typeface="Elephant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91" sz="2392">
                <a:solidFill>
                  <a:srgbClr val="262626"/>
                </a:solidFill>
              </a:rPr>
              <a:t>Différents types d’electrodes</a:t>
            </a:r>
          </a:p>
        </p:txBody>
      </p:sp>
      <p:sp>
        <p:nvSpPr>
          <p:cNvPr id="326" name="Shape 326"/>
          <p:cNvSpPr/>
          <p:nvPr/>
        </p:nvSpPr>
        <p:spPr>
          <a:xfrm>
            <a:off x="9371508" y="7750334"/>
            <a:ext cx="2148580" cy="1212235"/>
          </a:xfrm>
          <a:prstGeom prst="rect">
            <a:avLst/>
          </a:prstGeom>
          <a:solidFill>
            <a:srgbClr val="CEEAB0"/>
          </a:solidFill>
          <a:ln w="25400">
            <a:solidFill/>
          </a:ln>
        </p:spPr>
        <p:txBody>
          <a:bodyPr lIns="48767" tIns="48767" rIns="48767" bIns="48767" anchor="ctr"/>
          <a:lstStyle/>
          <a:p>
            <a:pPr lvl="0" defTabSz="457200">
              <a:defRPr sz="24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327" name="Shape 327"/>
          <p:cNvSpPr/>
          <p:nvPr/>
        </p:nvSpPr>
        <p:spPr>
          <a:xfrm flipV="1">
            <a:off x="9371508" y="6872509"/>
            <a:ext cx="1" cy="1483944"/>
          </a:xfrm>
          <a:prstGeom prst="line">
            <a:avLst/>
          </a:prstGeom>
          <a:ln w="25400">
            <a:solidFill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328" name="Shape 328"/>
          <p:cNvSpPr/>
          <p:nvPr/>
        </p:nvSpPr>
        <p:spPr>
          <a:xfrm flipV="1">
            <a:off x="11520086" y="6872509"/>
            <a:ext cx="1" cy="1302806"/>
          </a:xfrm>
          <a:prstGeom prst="line">
            <a:avLst/>
          </a:prstGeom>
          <a:ln w="25400">
            <a:solidFill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329" name="Shape 329"/>
          <p:cNvSpPr/>
          <p:nvPr/>
        </p:nvSpPr>
        <p:spPr>
          <a:xfrm>
            <a:off x="10628330" y="6872509"/>
            <a:ext cx="195072" cy="1302806"/>
          </a:xfrm>
          <a:prstGeom prst="rect">
            <a:avLst/>
          </a:prstGeom>
          <a:solidFill>
            <a:srgbClr val="C6C1BA"/>
          </a:solidFill>
          <a:ln w="12700">
            <a:solidFill/>
          </a:ln>
        </p:spPr>
        <p:txBody>
          <a:bodyPr lIns="48767" tIns="48767" rIns="48767" bIns="48767" anchor="ctr"/>
          <a:lstStyle/>
          <a:p>
            <a:pPr lvl="0" defTabSz="457200">
              <a:defRPr sz="24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332" name="Group 332"/>
          <p:cNvGrpSpPr/>
          <p:nvPr/>
        </p:nvGrpSpPr>
        <p:grpSpPr>
          <a:xfrm>
            <a:off x="9747660" y="6826225"/>
            <a:ext cx="949390" cy="530403"/>
            <a:chOff x="0" y="0"/>
            <a:chExt cx="949388" cy="530402"/>
          </a:xfrm>
        </p:grpSpPr>
        <p:sp>
          <p:nvSpPr>
            <p:cNvPr id="330" name="Shape 330"/>
            <p:cNvSpPr/>
            <p:nvPr/>
          </p:nvSpPr>
          <p:spPr>
            <a:xfrm>
              <a:off x="0" y="-1"/>
              <a:ext cx="949389" cy="530404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457200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331" name="Shape 331"/>
            <p:cNvSpPr/>
            <p:nvPr/>
          </p:nvSpPr>
          <p:spPr>
            <a:xfrm>
              <a:off x="0" y="-1"/>
              <a:ext cx="949389" cy="46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457200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335" name="Group 335"/>
          <p:cNvGrpSpPr/>
          <p:nvPr/>
        </p:nvGrpSpPr>
        <p:grpSpPr>
          <a:xfrm>
            <a:off x="9378783" y="8283837"/>
            <a:ext cx="2141305" cy="570209"/>
            <a:chOff x="0" y="0"/>
            <a:chExt cx="2141304" cy="570208"/>
          </a:xfrm>
        </p:grpSpPr>
        <p:sp>
          <p:nvSpPr>
            <p:cNvPr id="333" name="Shape 333"/>
            <p:cNvSpPr/>
            <p:nvPr/>
          </p:nvSpPr>
          <p:spPr>
            <a:xfrm>
              <a:off x="-1" y="0"/>
              <a:ext cx="2141306" cy="570209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457200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334" name="Shape 334"/>
            <p:cNvSpPr/>
            <p:nvPr/>
          </p:nvSpPr>
          <p:spPr>
            <a:xfrm>
              <a:off x="-1" y="0"/>
              <a:ext cx="2141306" cy="46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457200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336" name="Shape 336"/>
          <p:cNvSpPr/>
          <p:nvPr/>
        </p:nvSpPr>
        <p:spPr>
          <a:xfrm flipH="1">
            <a:off x="2433465" y="4796390"/>
            <a:ext cx="1" cy="4873184"/>
          </a:xfrm>
          <a:prstGeom prst="line">
            <a:avLst/>
          </a:prstGeom>
          <a:ln w="3175">
            <a:solidFill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grpSp>
        <p:nvGrpSpPr>
          <p:cNvPr id="339" name="Group 339"/>
          <p:cNvGrpSpPr/>
          <p:nvPr/>
        </p:nvGrpSpPr>
        <p:grpSpPr>
          <a:xfrm>
            <a:off x="643270" y="3323189"/>
            <a:ext cx="1739396" cy="1575818"/>
            <a:chOff x="0" y="0"/>
            <a:chExt cx="1739395" cy="1575816"/>
          </a:xfrm>
        </p:grpSpPr>
        <p:sp>
          <p:nvSpPr>
            <p:cNvPr id="337" name="Shape 337"/>
            <p:cNvSpPr/>
            <p:nvPr/>
          </p:nvSpPr>
          <p:spPr>
            <a:xfrm>
              <a:off x="-1" y="-1"/>
              <a:ext cx="1739397" cy="1575818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457200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338" name="Shape 338"/>
            <p:cNvSpPr/>
            <p:nvPr/>
          </p:nvSpPr>
          <p:spPr>
            <a:xfrm>
              <a:off x="-1" y="-1"/>
              <a:ext cx="1739397" cy="46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457200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sp>
        <p:nvSpPr>
          <p:cNvPr id="340" name="Shape 340"/>
          <p:cNvSpPr/>
          <p:nvPr/>
        </p:nvSpPr>
        <p:spPr>
          <a:xfrm>
            <a:off x="2382665" y="3309254"/>
            <a:ext cx="2577736" cy="24848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spAutoFit/>
          </a:bodyPr>
          <a:lstStyle>
            <a:lvl1pPr algn="l" defTabSz="457200"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 lvl="0">
              <a:defRPr sz="1800"/>
            </a:pPr>
            <a:r>
              <a:rPr sz="2400"/>
              <a:t>Lame de Pt platiné dans une solution contenant soit Ox soit Red, le conjugué étant un gaz barbotant dans la solution</a:t>
            </a:r>
          </a:p>
        </p:txBody>
      </p:sp>
      <p:sp>
        <p:nvSpPr>
          <p:cNvPr id="341" name="Shape 341"/>
          <p:cNvSpPr/>
          <p:nvPr/>
        </p:nvSpPr>
        <p:spPr>
          <a:xfrm>
            <a:off x="923034" y="7923560"/>
            <a:ext cx="1256344" cy="1212235"/>
          </a:xfrm>
          <a:prstGeom prst="rect">
            <a:avLst/>
          </a:prstGeom>
          <a:solidFill>
            <a:srgbClr val="83AEE1"/>
          </a:solidFill>
          <a:ln w="25400">
            <a:solidFill/>
          </a:ln>
        </p:spPr>
        <p:txBody>
          <a:bodyPr lIns="48767" tIns="48767" rIns="48767" bIns="48767" anchor="ctr"/>
          <a:lstStyle/>
          <a:p>
            <a:pPr lvl="0" defTabSz="457200">
              <a:defRPr sz="24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342" name="Shape 342"/>
          <p:cNvSpPr/>
          <p:nvPr/>
        </p:nvSpPr>
        <p:spPr>
          <a:xfrm flipV="1">
            <a:off x="923034" y="7045735"/>
            <a:ext cx="1" cy="1483944"/>
          </a:xfrm>
          <a:prstGeom prst="line">
            <a:avLst/>
          </a:prstGeom>
          <a:ln w="25400">
            <a:solidFill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343" name="Shape 343"/>
          <p:cNvSpPr/>
          <p:nvPr/>
        </p:nvSpPr>
        <p:spPr>
          <a:xfrm flipV="1">
            <a:off x="2179377" y="7045735"/>
            <a:ext cx="1" cy="1302806"/>
          </a:xfrm>
          <a:prstGeom prst="line">
            <a:avLst/>
          </a:prstGeom>
          <a:ln w="25400">
            <a:solidFill/>
          </a:ln>
        </p:spPr>
        <p:txBody>
          <a:bodyPr lIns="48767" tIns="48767" rIns="48767" bIns="48767"/>
          <a:lstStyle/>
          <a:p>
            <a:pPr lvl="0" algn="l" defTabSz="457200">
              <a:defRPr sz="1600"/>
            </a:pPr>
          </a:p>
        </p:txBody>
      </p:sp>
      <p:sp>
        <p:nvSpPr>
          <p:cNvPr id="344" name="Shape 344"/>
          <p:cNvSpPr/>
          <p:nvPr/>
        </p:nvSpPr>
        <p:spPr>
          <a:xfrm>
            <a:off x="1399099" y="7228430"/>
            <a:ext cx="195072" cy="1187440"/>
          </a:xfrm>
          <a:prstGeom prst="rect">
            <a:avLst/>
          </a:prstGeom>
          <a:solidFill>
            <a:srgbClr val="C96731"/>
          </a:solidFill>
          <a:ln w="12700">
            <a:solidFill/>
          </a:ln>
        </p:spPr>
        <p:txBody>
          <a:bodyPr lIns="48767" tIns="48767" rIns="48767" bIns="48767" anchor="ctr"/>
          <a:lstStyle/>
          <a:p>
            <a:pPr lvl="0" defTabSz="457200">
              <a:defRPr sz="24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grpSp>
        <p:nvGrpSpPr>
          <p:cNvPr id="347" name="Group 347"/>
          <p:cNvGrpSpPr/>
          <p:nvPr/>
        </p:nvGrpSpPr>
        <p:grpSpPr>
          <a:xfrm>
            <a:off x="1091434" y="6698029"/>
            <a:ext cx="1005472" cy="530403"/>
            <a:chOff x="0" y="0"/>
            <a:chExt cx="1005470" cy="530402"/>
          </a:xfrm>
        </p:grpSpPr>
        <p:sp>
          <p:nvSpPr>
            <p:cNvPr id="345" name="Shape 345"/>
            <p:cNvSpPr/>
            <p:nvPr/>
          </p:nvSpPr>
          <p:spPr>
            <a:xfrm>
              <a:off x="0" y="-1"/>
              <a:ext cx="1005471" cy="530404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457200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346" name="Shape 346"/>
            <p:cNvSpPr/>
            <p:nvPr/>
          </p:nvSpPr>
          <p:spPr>
            <a:xfrm>
              <a:off x="0" y="-1"/>
              <a:ext cx="1005471" cy="46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457200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grpSp>
        <p:nvGrpSpPr>
          <p:cNvPr id="350" name="Group 350"/>
          <p:cNvGrpSpPr/>
          <p:nvPr/>
        </p:nvGrpSpPr>
        <p:grpSpPr>
          <a:xfrm>
            <a:off x="930307" y="8457062"/>
            <a:ext cx="1185625" cy="570209"/>
            <a:chOff x="0" y="0"/>
            <a:chExt cx="1185623" cy="570208"/>
          </a:xfrm>
        </p:grpSpPr>
        <p:sp>
          <p:nvSpPr>
            <p:cNvPr id="348" name="Shape 348"/>
            <p:cNvSpPr/>
            <p:nvPr/>
          </p:nvSpPr>
          <p:spPr>
            <a:xfrm>
              <a:off x="0" y="0"/>
              <a:ext cx="1185624" cy="570209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8767" tIns="48767" rIns="48767" bIns="48767" numCol="1" anchor="t">
              <a:noAutofit/>
            </a:bodyPr>
            <a:lstStyle/>
            <a:p>
              <a:pPr lvl="0" algn="l" defTabSz="457200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349" name="Shape 349"/>
            <p:cNvSpPr/>
            <p:nvPr/>
          </p:nvSpPr>
          <p:spPr>
            <a:xfrm>
              <a:off x="0" y="0"/>
              <a:ext cx="1185624" cy="4658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8767" tIns="48767" rIns="48767" bIns="48767" numCol="1" anchor="t">
              <a:spAutoFit/>
            </a:bodyPr>
            <a:lstStyle>
              <a:lvl1pPr algn="l" defTabSz="457200">
                <a:defRPr sz="24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>
                <a:defRPr sz="1800"/>
              </a:pPr>
              <a:r>
                <a:rPr sz="2400"/>
                <a:t> </a:t>
              </a:r>
            </a:p>
          </p:txBody>
        </p:sp>
      </p:grpSp>
      <p:pic>
        <p:nvPicPr>
          <p:cNvPr id="351" name="image40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2499792" y="6934264"/>
            <a:ext cx="2456139" cy="23319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52" name="image41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103450" y="6699555"/>
            <a:ext cx="1409035" cy="2876035"/>
          </a:xfrm>
          <a:prstGeom prst="rect">
            <a:avLst/>
          </a:prstGeom>
          <a:ln w="12700">
            <a:miter lim="400000"/>
          </a:ln>
        </p:spPr>
      </p:pic>
      <p:pic>
        <p:nvPicPr>
          <p:cNvPr id="353" name="image42.png" descr="Électrode au chlorure d'argent - Wikiwand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6553196" y="6826225"/>
            <a:ext cx="2235202" cy="26111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>
            <p:ph type="title"/>
          </p:nvPr>
        </p:nvSpPr>
        <p:spPr>
          <a:xfrm>
            <a:off x="643269" y="1430618"/>
            <a:ext cx="11718257" cy="787509"/>
          </a:xfrm>
          <a:prstGeom prst="rect">
            <a:avLst/>
          </a:prstGeom>
        </p:spPr>
        <p:txBody>
          <a:bodyPr/>
          <a:lstStyle>
            <a:lvl1pPr defTabSz="841247">
              <a:defRPr spc="191" sz="2392">
                <a:latin typeface="Elephant"/>
                <a:ea typeface="Elephant"/>
                <a:cs typeface="Elephant"/>
                <a:sym typeface="Elephant"/>
              </a:defRPr>
            </a:lvl1pPr>
          </a:lstStyle>
          <a:p>
            <a:pPr lvl="0">
              <a:defRPr cap="none" spc="0" sz="1800">
                <a:solidFill>
                  <a:srgbClr val="000000"/>
                </a:solidFill>
              </a:defRPr>
            </a:pPr>
            <a:r>
              <a:rPr cap="all" spc="191" sz="2392">
                <a:solidFill>
                  <a:srgbClr val="262626"/>
                </a:solidFill>
              </a:rPr>
              <a:t>DIFFÉrents potentiels</a:t>
            </a:r>
          </a:p>
        </p:txBody>
      </p:sp>
      <p:pic>
        <p:nvPicPr>
          <p:cNvPr id="356" name="image8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0957" y="2491969"/>
            <a:ext cx="6322886" cy="69730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1075689" y="360375"/>
            <a:ext cx="1085342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Réactions d’oxydoréduction</a:t>
            </a:r>
          </a:p>
        </p:txBody>
      </p:sp>
      <p:sp>
        <p:nvSpPr>
          <p:cNvPr id="49" name="Shape 4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52" name="Group 52"/>
          <p:cNvGrpSpPr/>
          <p:nvPr/>
        </p:nvGrpSpPr>
        <p:grpSpPr>
          <a:xfrm>
            <a:off x="7231986" y="8544559"/>
            <a:ext cx="5329647" cy="608244"/>
            <a:chOff x="0" y="0"/>
            <a:chExt cx="5329646" cy="608243"/>
          </a:xfrm>
        </p:grpSpPr>
        <p:sp>
          <p:nvSpPr>
            <p:cNvPr id="50" name="Shape 50"/>
            <p:cNvSpPr/>
            <p:nvPr/>
          </p:nvSpPr>
          <p:spPr>
            <a:xfrm>
              <a:off x="-1" y="-1"/>
              <a:ext cx="5329648" cy="608245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51" name="Shape 51"/>
            <p:cNvSpPr/>
            <p:nvPr/>
          </p:nvSpPr>
          <p:spPr>
            <a:xfrm>
              <a:off x="-1" y="-1"/>
              <a:ext cx="532964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/>
              <a:r>
                <a:t> 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539930" y="8544559"/>
            <a:ext cx="5329649" cy="608244"/>
            <a:chOff x="0" y="0"/>
            <a:chExt cx="5329647" cy="608243"/>
          </a:xfrm>
        </p:grpSpPr>
        <p:sp>
          <p:nvSpPr>
            <p:cNvPr id="53" name="Shape 53"/>
            <p:cNvSpPr/>
            <p:nvPr/>
          </p:nvSpPr>
          <p:spPr>
            <a:xfrm>
              <a:off x="-1" y="-1"/>
              <a:ext cx="5329649" cy="608245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54" name="Shape 54"/>
            <p:cNvSpPr/>
            <p:nvPr/>
          </p:nvSpPr>
          <p:spPr>
            <a:xfrm>
              <a:off x="-1" y="-1"/>
              <a:ext cx="53296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/>
              <a:r>
                <a:t> </a:t>
              </a:r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3644487" y="2762552"/>
            <a:ext cx="2806660" cy="4680001"/>
            <a:chOff x="0" y="0"/>
            <a:chExt cx="2806658" cy="4679999"/>
          </a:xfrm>
        </p:grpSpPr>
        <p:grpSp>
          <p:nvGrpSpPr>
            <p:cNvPr id="62" name="Group 62"/>
            <p:cNvGrpSpPr/>
            <p:nvPr/>
          </p:nvGrpSpPr>
          <p:grpSpPr>
            <a:xfrm>
              <a:off x="0" y="0"/>
              <a:ext cx="2806659" cy="4680000"/>
              <a:chOff x="0" y="0"/>
              <a:chExt cx="2806658" cy="4679999"/>
            </a:xfrm>
          </p:grpSpPr>
          <p:pic>
            <p:nvPicPr>
              <p:cNvPr id="56" name="image1.jpg"/>
              <p:cNvPicPr/>
              <p:nvPr/>
            </p:nvPicPr>
            <p:blipFill>
              <a:blip r:embed="rId4">
                <a:extLst/>
              </a:blip>
              <a:srcRect l="1" t="0" r="46978" b="0"/>
              <a:stretch>
                <a:fillRect/>
              </a:stretch>
            </p:blipFill>
            <p:spPr>
              <a:xfrm>
                <a:off x="0" y="0"/>
                <a:ext cx="2806659" cy="468000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7" name="Shape 57"/>
              <p:cNvSpPr/>
              <p:nvPr/>
            </p:nvSpPr>
            <p:spPr>
              <a:xfrm>
                <a:off x="407684" y="451393"/>
                <a:ext cx="117566" cy="156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lnTo>
                      <a:pt x="21600" y="0"/>
                    </a:lnTo>
                    <a:cubicBezTo>
                      <a:pt x="9671" y="4473"/>
                      <a:pt x="7253" y="12935"/>
                      <a:pt x="16200" y="18900"/>
                    </a:cubicBezTo>
                    <a:cubicBezTo>
                      <a:pt x="17735" y="19923"/>
                      <a:pt x="19553" y="20832"/>
                      <a:pt x="21600" y="21600"/>
                    </a:cubicBezTo>
                    <a:close/>
                  </a:path>
                </a:pathLst>
              </a:custGeom>
              <a:solidFill>
                <a:srgbClr val="F6A21D"/>
              </a:solidFill>
              <a:ln w="12700" cap="flat">
                <a:solidFill>
                  <a:srgbClr val="B47615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58" name="Shape 58"/>
              <p:cNvSpPr/>
              <p:nvPr/>
            </p:nvSpPr>
            <p:spPr>
              <a:xfrm>
                <a:off x="560084" y="603793"/>
                <a:ext cx="117566" cy="156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lnTo>
                      <a:pt x="21600" y="0"/>
                    </a:lnTo>
                    <a:cubicBezTo>
                      <a:pt x="9671" y="4473"/>
                      <a:pt x="7253" y="12935"/>
                      <a:pt x="16200" y="18900"/>
                    </a:cubicBezTo>
                    <a:cubicBezTo>
                      <a:pt x="17735" y="19923"/>
                      <a:pt x="19553" y="20832"/>
                      <a:pt x="21600" y="21600"/>
                    </a:cubicBezTo>
                    <a:close/>
                  </a:path>
                </a:pathLst>
              </a:custGeom>
              <a:solidFill>
                <a:srgbClr val="F6A21D"/>
              </a:solidFill>
              <a:ln w="12700" cap="flat">
                <a:solidFill>
                  <a:srgbClr val="B47615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59" name="Shape 59"/>
              <p:cNvSpPr/>
              <p:nvPr/>
            </p:nvSpPr>
            <p:spPr>
              <a:xfrm>
                <a:off x="581854" y="494934"/>
                <a:ext cx="117566" cy="156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lnTo>
                      <a:pt x="21600" y="0"/>
                    </a:lnTo>
                    <a:cubicBezTo>
                      <a:pt x="9671" y="4473"/>
                      <a:pt x="7253" y="12935"/>
                      <a:pt x="16200" y="18900"/>
                    </a:cubicBezTo>
                    <a:cubicBezTo>
                      <a:pt x="17735" y="19923"/>
                      <a:pt x="19553" y="20832"/>
                      <a:pt x="21600" y="21600"/>
                    </a:cubicBezTo>
                    <a:close/>
                  </a:path>
                </a:pathLst>
              </a:custGeom>
              <a:solidFill>
                <a:srgbClr val="F6A21D"/>
              </a:solidFill>
              <a:ln w="12700" cap="flat">
                <a:solidFill>
                  <a:srgbClr val="B47615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60" name="Shape 60"/>
              <p:cNvSpPr/>
              <p:nvPr/>
            </p:nvSpPr>
            <p:spPr>
              <a:xfrm>
                <a:off x="803925" y="560248"/>
                <a:ext cx="117566" cy="156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lnTo>
                      <a:pt x="21600" y="0"/>
                    </a:lnTo>
                    <a:cubicBezTo>
                      <a:pt x="9671" y="4473"/>
                      <a:pt x="7253" y="12935"/>
                      <a:pt x="16200" y="18900"/>
                    </a:cubicBezTo>
                    <a:cubicBezTo>
                      <a:pt x="17735" y="19923"/>
                      <a:pt x="19553" y="20832"/>
                      <a:pt x="21600" y="21600"/>
                    </a:cubicBezTo>
                    <a:close/>
                  </a:path>
                </a:pathLst>
              </a:custGeom>
              <a:solidFill>
                <a:srgbClr val="F6A21D"/>
              </a:solidFill>
              <a:ln w="12700" cap="flat">
                <a:solidFill>
                  <a:srgbClr val="B47615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  <p:sp>
            <p:nvSpPr>
              <p:cNvPr id="61" name="Shape 61"/>
              <p:cNvSpPr/>
              <p:nvPr/>
            </p:nvSpPr>
            <p:spPr>
              <a:xfrm>
                <a:off x="921492" y="534123"/>
                <a:ext cx="117566" cy="15675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21600" y="21600"/>
                    </a:moveTo>
                    <a:cubicBezTo>
                      <a:pt x="9671" y="21600"/>
                      <a:pt x="0" y="16765"/>
                      <a:pt x="0" y="10800"/>
                    </a:cubicBezTo>
                    <a:cubicBezTo>
                      <a:pt x="0" y="4835"/>
                      <a:pt x="9671" y="0"/>
                      <a:pt x="21600" y="0"/>
                    </a:cubicBezTo>
                    <a:lnTo>
                      <a:pt x="21600" y="0"/>
                    </a:lnTo>
                    <a:cubicBezTo>
                      <a:pt x="9671" y="4473"/>
                      <a:pt x="7253" y="12935"/>
                      <a:pt x="16200" y="18900"/>
                    </a:cubicBezTo>
                    <a:cubicBezTo>
                      <a:pt x="17735" y="19923"/>
                      <a:pt x="19553" y="20832"/>
                      <a:pt x="21600" y="21600"/>
                    </a:cubicBezTo>
                    <a:close/>
                  </a:path>
                </a:pathLst>
              </a:custGeom>
              <a:solidFill>
                <a:srgbClr val="F6A21D"/>
              </a:solidFill>
              <a:ln w="12700" cap="flat">
                <a:solidFill>
                  <a:srgbClr val="B47615"/>
                </a:solidFill>
                <a:prstDash val="solid"/>
                <a:bevel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lvl="0" defTabSz="457200">
                  <a:defRPr sz="1800">
                    <a:solidFill>
                      <a:srgbClr val="FFFFFF"/>
                    </a:solidFill>
                    <a:latin typeface="Gill Sans MT"/>
                    <a:ea typeface="Gill Sans MT"/>
                    <a:cs typeface="Gill Sans MT"/>
                    <a:sym typeface="Gill Sans MT"/>
                  </a:defRPr>
                </a:pPr>
              </a:p>
            </p:txBody>
          </p:sp>
        </p:grpSp>
        <p:sp>
          <p:nvSpPr>
            <p:cNvPr id="63" name="Shape 63"/>
            <p:cNvSpPr/>
            <p:nvPr/>
          </p:nvSpPr>
          <p:spPr>
            <a:xfrm>
              <a:off x="1603285" y="622283"/>
              <a:ext cx="585060" cy="1060165"/>
            </a:xfrm>
            <a:prstGeom prst="line">
              <a:avLst/>
            </a:prstGeom>
            <a:noFill/>
            <a:ln w="76200" cap="flat">
              <a:solidFill>
                <a:srgbClr val="011993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/>
              </a:pPr>
            </a:p>
          </p:txBody>
        </p:sp>
        <p:sp>
          <p:nvSpPr>
            <p:cNvPr id="64" name="Shape 64"/>
            <p:cNvSpPr/>
            <p:nvPr/>
          </p:nvSpPr>
          <p:spPr>
            <a:xfrm>
              <a:off x="137162" y="2809360"/>
              <a:ext cx="156011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6806008" y="2762552"/>
            <a:ext cx="2532260" cy="4680001"/>
            <a:chOff x="0" y="0"/>
            <a:chExt cx="2532258" cy="4679999"/>
          </a:xfrm>
        </p:grpSpPr>
        <p:pic>
          <p:nvPicPr>
            <p:cNvPr id="66" name="image1.jpg"/>
            <p:cNvPicPr/>
            <p:nvPr/>
          </p:nvPicPr>
          <p:blipFill>
            <a:blip r:embed="rId4">
              <a:extLst/>
            </a:blip>
            <a:srcRect l="53139" t="0" r="233" b="0"/>
            <a:stretch>
              <a:fillRect/>
            </a:stretch>
          </p:blipFill>
          <p:spPr>
            <a:xfrm>
              <a:off x="0" y="0"/>
              <a:ext cx="2468880" cy="468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7" name="Shape 67"/>
            <p:cNvSpPr/>
            <p:nvPr/>
          </p:nvSpPr>
          <p:spPr>
            <a:xfrm flipH="1">
              <a:off x="635724" y="550943"/>
              <a:ext cx="568591" cy="919813"/>
            </a:xfrm>
            <a:prstGeom prst="line">
              <a:avLst/>
            </a:prstGeom>
            <a:noFill/>
            <a:ln w="76200" cap="flat">
              <a:solidFill>
                <a:srgbClr val="011993"/>
              </a:solidFill>
              <a:prstDash val="solid"/>
              <a:bevel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/>
              </a:pPr>
            </a:p>
          </p:txBody>
        </p:sp>
        <p:sp>
          <p:nvSpPr>
            <p:cNvPr id="68" name="Shape 68"/>
            <p:cNvSpPr/>
            <p:nvPr/>
          </p:nvSpPr>
          <p:spPr>
            <a:xfrm>
              <a:off x="972142" y="2809335"/>
              <a:ext cx="1560117" cy="12700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</a:p>
          </p:txBody>
        </p:sp>
      </p:grpSp>
      <p:sp>
        <p:nvSpPr>
          <p:cNvPr id="70" name="Shape 70"/>
          <p:cNvSpPr/>
          <p:nvPr/>
        </p:nvSpPr>
        <p:spPr>
          <a:xfrm>
            <a:off x="3051497" y="3339843"/>
            <a:ext cx="623045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71" name="Shape 71"/>
          <p:cNvSpPr/>
          <p:nvPr/>
        </p:nvSpPr>
        <p:spPr>
          <a:xfrm>
            <a:off x="324700" y="2863475"/>
            <a:ext cx="2806660" cy="952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Copeaux de cuivre solide </a:t>
            </a:r>
          </a:p>
        </p:txBody>
      </p:sp>
      <p:pic>
        <p:nvPicPr>
          <p:cNvPr id="72" name="pasted-image.png"/>
          <p:cNvPicPr/>
          <p:nvPr/>
        </p:nvPicPr>
        <p:blipFill>
          <a:blip r:embed="rId5">
            <a:extLst/>
          </a:blip>
          <a:srcRect l="0" t="16731" r="0" b="16731"/>
          <a:stretch>
            <a:fillRect/>
          </a:stretch>
        </p:blipFill>
        <p:spPr>
          <a:xfrm>
            <a:off x="1251780" y="3811457"/>
            <a:ext cx="952501" cy="405607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Shape 73"/>
          <p:cNvSpPr/>
          <p:nvPr/>
        </p:nvSpPr>
        <p:spPr>
          <a:xfrm>
            <a:off x="3051497" y="6262797"/>
            <a:ext cx="2330607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74" name="Shape 74"/>
          <p:cNvSpPr/>
          <p:nvPr/>
        </p:nvSpPr>
        <p:spPr>
          <a:xfrm>
            <a:off x="599101" y="5786429"/>
            <a:ext cx="2532259" cy="9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Solution de sel de Mohr </a:t>
            </a:r>
          </a:p>
        </p:txBody>
      </p:sp>
      <p:pic>
        <p:nvPicPr>
          <p:cNvPr id="75" name="pasted-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388980" y="6750050"/>
            <a:ext cx="952501" cy="520700"/>
          </a:xfrm>
          <a:prstGeom prst="rect">
            <a:avLst/>
          </a:prstGeom>
          <a:ln w="12700">
            <a:miter lim="400000"/>
          </a:ln>
        </p:spPr>
      </p:pic>
      <p:sp>
        <p:nvSpPr>
          <p:cNvPr id="76" name="Shape 76"/>
          <p:cNvSpPr/>
          <p:nvPr/>
        </p:nvSpPr>
        <p:spPr>
          <a:xfrm>
            <a:off x="9964062" y="2863191"/>
            <a:ext cx="2806660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Paille de fer</a:t>
            </a:r>
          </a:p>
        </p:txBody>
      </p:sp>
      <p:sp>
        <p:nvSpPr>
          <p:cNvPr id="77" name="Shape 77"/>
          <p:cNvSpPr/>
          <p:nvPr/>
        </p:nvSpPr>
        <p:spPr>
          <a:xfrm>
            <a:off x="9829039" y="5786429"/>
            <a:ext cx="2913458" cy="9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Solution de sulfate de cuivre</a:t>
            </a:r>
          </a:p>
        </p:txBody>
      </p:sp>
      <p:sp>
        <p:nvSpPr>
          <p:cNvPr id="78" name="Shape 78"/>
          <p:cNvSpPr/>
          <p:nvPr/>
        </p:nvSpPr>
        <p:spPr>
          <a:xfrm>
            <a:off x="7754152" y="6262797"/>
            <a:ext cx="2137700" cy="1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79" name="Shape 79"/>
          <p:cNvSpPr/>
          <p:nvPr/>
        </p:nvSpPr>
        <p:spPr>
          <a:xfrm>
            <a:off x="8851164" y="3123658"/>
            <a:ext cx="1351357" cy="1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pic>
        <p:nvPicPr>
          <p:cNvPr id="80" name="pasted-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10891141" y="3460336"/>
            <a:ext cx="952501" cy="520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pasted-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10758717" y="6750050"/>
            <a:ext cx="1054101" cy="52070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hape 82"/>
          <p:cNvSpPr/>
          <p:nvPr/>
        </p:nvSpPr>
        <p:spPr>
          <a:xfrm>
            <a:off x="414866" y="2701660"/>
            <a:ext cx="5946115" cy="6661945"/>
          </a:xfrm>
          <a:prstGeom prst="rect">
            <a:avLst/>
          </a:prstGeom>
          <a:ln w="38100">
            <a:solidFill>
              <a:srgbClr val="9411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3" name="Shape 83"/>
          <p:cNvSpPr/>
          <p:nvPr/>
        </p:nvSpPr>
        <p:spPr>
          <a:xfrm>
            <a:off x="6826353" y="2701660"/>
            <a:ext cx="5946114" cy="6661945"/>
          </a:xfrm>
          <a:prstGeom prst="rect">
            <a:avLst/>
          </a:prstGeom>
          <a:ln w="38100">
            <a:solidFill>
              <a:srgbClr val="9411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4" name="Shape 84"/>
          <p:cNvSpPr/>
          <p:nvPr/>
        </p:nvSpPr>
        <p:spPr>
          <a:xfrm>
            <a:off x="433744" y="1767733"/>
            <a:ext cx="3231818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 u="sng">
                <a:latin typeface="Arial"/>
                <a:ea typeface="Arial"/>
                <a:cs typeface="Arial"/>
                <a:sym typeface="Arial"/>
              </a:rPr>
              <a:t>L’expérience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1.jpg"/>
          <p:cNvPicPr/>
          <p:nvPr/>
        </p:nvPicPr>
        <p:blipFill>
          <a:blip r:embed="rId2">
            <a:extLst/>
          </a:blip>
          <a:srcRect l="1" t="0" r="46978" b="0"/>
          <a:stretch>
            <a:fillRect/>
          </a:stretch>
        </p:blipFill>
        <p:spPr>
          <a:xfrm>
            <a:off x="3508536" y="2762577"/>
            <a:ext cx="2806659" cy="4680001"/>
          </a:xfrm>
          <a:prstGeom prst="rect">
            <a:avLst/>
          </a:prstGeom>
          <a:ln w="12700">
            <a:miter lim="400000"/>
          </a:ln>
        </p:spPr>
      </p:pic>
      <p:sp>
        <p:nvSpPr>
          <p:cNvPr id="87" name="Shape 8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90" name="Group 90"/>
          <p:cNvGrpSpPr/>
          <p:nvPr/>
        </p:nvGrpSpPr>
        <p:grpSpPr>
          <a:xfrm>
            <a:off x="7231986" y="8544559"/>
            <a:ext cx="5329647" cy="608244"/>
            <a:chOff x="0" y="0"/>
            <a:chExt cx="5329646" cy="608243"/>
          </a:xfrm>
        </p:grpSpPr>
        <p:sp>
          <p:nvSpPr>
            <p:cNvPr id="88" name="Shape 88"/>
            <p:cNvSpPr/>
            <p:nvPr/>
          </p:nvSpPr>
          <p:spPr>
            <a:xfrm>
              <a:off x="-1" y="-1"/>
              <a:ext cx="5329648" cy="608245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89" name="Shape 89"/>
            <p:cNvSpPr/>
            <p:nvPr/>
          </p:nvSpPr>
          <p:spPr>
            <a:xfrm>
              <a:off x="-1" y="-1"/>
              <a:ext cx="532964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/>
              <a:r>
                <a:t> </a:t>
              </a:r>
            </a:p>
          </p:txBody>
        </p:sp>
      </p:grpSp>
      <p:grpSp>
        <p:nvGrpSpPr>
          <p:cNvPr id="93" name="Group 93"/>
          <p:cNvGrpSpPr/>
          <p:nvPr/>
        </p:nvGrpSpPr>
        <p:grpSpPr>
          <a:xfrm>
            <a:off x="539930" y="8544559"/>
            <a:ext cx="5329649" cy="608244"/>
            <a:chOff x="0" y="0"/>
            <a:chExt cx="5329647" cy="608243"/>
          </a:xfrm>
        </p:grpSpPr>
        <p:sp>
          <p:nvSpPr>
            <p:cNvPr id="91" name="Shape 91"/>
            <p:cNvSpPr/>
            <p:nvPr/>
          </p:nvSpPr>
          <p:spPr>
            <a:xfrm>
              <a:off x="-1" y="-1"/>
              <a:ext cx="5329649" cy="608245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92" name="Shape 92"/>
            <p:cNvSpPr/>
            <p:nvPr/>
          </p:nvSpPr>
          <p:spPr>
            <a:xfrm>
              <a:off x="-1" y="-1"/>
              <a:ext cx="5329649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/>
              <a:r>
                <a:t> </a:t>
              </a:r>
            </a:p>
          </p:txBody>
        </p:sp>
      </p:grpSp>
      <p:sp>
        <p:nvSpPr>
          <p:cNvPr id="94" name="Shape 94"/>
          <p:cNvSpPr/>
          <p:nvPr/>
        </p:nvSpPr>
        <p:spPr>
          <a:xfrm>
            <a:off x="3436742" y="3085686"/>
            <a:ext cx="156011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5" name="Shape 95"/>
          <p:cNvSpPr/>
          <p:nvPr/>
        </p:nvSpPr>
        <p:spPr>
          <a:xfrm>
            <a:off x="414866" y="2701660"/>
            <a:ext cx="5946115" cy="6661945"/>
          </a:xfrm>
          <a:prstGeom prst="rect">
            <a:avLst/>
          </a:prstGeom>
          <a:ln w="38100">
            <a:solidFill>
              <a:srgbClr val="9411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6" name="Shape 96"/>
          <p:cNvSpPr/>
          <p:nvPr/>
        </p:nvSpPr>
        <p:spPr>
          <a:xfrm>
            <a:off x="6826353" y="2701660"/>
            <a:ext cx="5946114" cy="6661945"/>
          </a:xfrm>
          <a:prstGeom prst="rect">
            <a:avLst/>
          </a:prstGeom>
          <a:ln w="38100">
            <a:solidFill>
              <a:srgbClr val="9411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97" name="image1.jpg"/>
          <p:cNvPicPr/>
          <p:nvPr/>
        </p:nvPicPr>
        <p:blipFill>
          <a:blip r:embed="rId2">
            <a:extLst/>
          </a:blip>
          <a:srcRect l="53139" t="0" r="233" b="0"/>
          <a:stretch>
            <a:fillRect/>
          </a:stretch>
        </p:blipFill>
        <p:spPr>
          <a:xfrm>
            <a:off x="6937566" y="2762577"/>
            <a:ext cx="2468881" cy="46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image2.jp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05574" y="6172514"/>
            <a:ext cx="398026" cy="609477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hape 99"/>
          <p:cNvSpPr/>
          <p:nvPr/>
        </p:nvSpPr>
        <p:spPr>
          <a:xfrm>
            <a:off x="5458826" y="6398875"/>
            <a:ext cx="117566" cy="156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671" y="21600"/>
                  <a:pt x="0" y="16765"/>
                  <a:pt x="0" y="10800"/>
                </a:cubicBezTo>
                <a:cubicBezTo>
                  <a:pt x="0" y="4835"/>
                  <a:pt x="9671" y="0"/>
                  <a:pt x="21600" y="0"/>
                </a:cubicBezTo>
                <a:lnTo>
                  <a:pt x="21600" y="0"/>
                </a:lnTo>
                <a:cubicBezTo>
                  <a:pt x="9671" y="4473"/>
                  <a:pt x="7253" y="12935"/>
                  <a:pt x="16200" y="18900"/>
                </a:cubicBezTo>
                <a:cubicBezTo>
                  <a:pt x="17735" y="19923"/>
                  <a:pt x="19553" y="20832"/>
                  <a:pt x="21600" y="21600"/>
                </a:cubicBezTo>
                <a:close/>
              </a:path>
            </a:pathLst>
          </a:custGeom>
          <a:solidFill>
            <a:srgbClr val="F6A21D"/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00" name="Shape 100"/>
          <p:cNvSpPr/>
          <p:nvPr/>
        </p:nvSpPr>
        <p:spPr>
          <a:xfrm>
            <a:off x="5558973" y="6590464"/>
            <a:ext cx="117566" cy="156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671" y="21600"/>
                  <a:pt x="0" y="16765"/>
                  <a:pt x="0" y="10800"/>
                </a:cubicBezTo>
                <a:cubicBezTo>
                  <a:pt x="0" y="4835"/>
                  <a:pt x="9671" y="0"/>
                  <a:pt x="21600" y="0"/>
                </a:cubicBezTo>
                <a:lnTo>
                  <a:pt x="21600" y="0"/>
                </a:lnTo>
                <a:cubicBezTo>
                  <a:pt x="9671" y="4473"/>
                  <a:pt x="7253" y="12935"/>
                  <a:pt x="16200" y="18900"/>
                </a:cubicBezTo>
                <a:cubicBezTo>
                  <a:pt x="17735" y="19923"/>
                  <a:pt x="19553" y="20832"/>
                  <a:pt x="21600" y="21600"/>
                </a:cubicBezTo>
                <a:close/>
              </a:path>
            </a:pathLst>
          </a:custGeom>
          <a:solidFill>
            <a:srgbClr val="F6A21D"/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01" name="Shape 101"/>
          <p:cNvSpPr/>
          <p:nvPr/>
        </p:nvSpPr>
        <p:spPr>
          <a:xfrm>
            <a:off x="5611226" y="6381456"/>
            <a:ext cx="117566" cy="156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671" y="21600"/>
                  <a:pt x="0" y="16765"/>
                  <a:pt x="0" y="10800"/>
                </a:cubicBezTo>
                <a:cubicBezTo>
                  <a:pt x="0" y="4835"/>
                  <a:pt x="9671" y="0"/>
                  <a:pt x="21600" y="0"/>
                </a:cubicBezTo>
                <a:lnTo>
                  <a:pt x="21600" y="0"/>
                </a:lnTo>
                <a:cubicBezTo>
                  <a:pt x="9671" y="4473"/>
                  <a:pt x="7253" y="12935"/>
                  <a:pt x="16200" y="18900"/>
                </a:cubicBezTo>
                <a:cubicBezTo>
                  <a:pt x="17735" y="19923"/>
                  <a:pt x="19553" y="20832"/>
                  <a:pt x="21600" y="21600"/>
                </a:cubicBezTo>
                <a:close/>
              </a:path>
            </a:pathLst>
          </a:custGeom>
          <a:solidFill>
            <a:srgbClr val="F6A21D"/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02" name="Shape 102"/>
          <p:cNvSpPr/>
          <p:nvPr/>
        </p:nvSpPr>
        <p:spPr>
          <a:xfrm>
            <a:off x="5650415" y="6681905"/>
            <a:ext cx="117566" cy="156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671" y="21600"/>
                  <a:pt x="0" y="16765"/>
                  <a:pt x="0" y="10800"/>
                </a:cubicBezTo>
                <a:cubicBezTo>
                  <a:pt x="0" y="4835"/>
                  <a:pt x="9671" y="0"/>
                  <a:pt x="21600" y="0"/>
                </a:cubicBezTo>
                <a:lnTo>
                  <a:pt x="21600" y="0"/>
                </a:lnTo>
                <a:cubicBezTo>
                  <a:pt x="9671" y="4473"/>
                  <a:pt x="7253" y="12935"/>
                  <a:pt x="16200" y="18900"/>
                </a:cubicBezTo>
                <a:cubicBezTo>
                  <a:pt x="17735" y="19923"/>
                  <a:pt x="19553" y="20832"/>
                  <a:pt x="21600" y="21600"/>
                </a:cubicBezTo>
                <a:close/>
              </a:path>
            </a:pathLst>
          </a:custGeom>
          <a:solidFill>
            <a:srgbClr val="F6A21D"/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03" name="Shape 103"/>
          <p:cNvSpPr/>
          <p:nvPr/>
        </p:nvSpPr>
        <p:spPr>
          <a:xfrm>
            <a:off x="5506723" y="6851723"/>
            <a:ext cx="117566" cy="1567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600"/>
                </a:moveTo>
                <a:cubicBezTo>
                  <a:pt x="9671" y="21600"/>
                  <a:pt x="0" y="16765"/>
                  <a:pt x="0" y="10800"/>
                </a:cubicBezTo>
                <a:cubicBezTo>
                  <a:pt x="0" y="4835"/>
                  <a:pt x="9671" y="0"/>
                  <a:pt x="21600" y="0"/>
                </a:cubicBezTo>
                <a:lnTo>
                  <a:pt x="21600" y="0"/>
                </a:lnTo>
                <a:cubicBezTo>
                  <a:pt x="9671" y="4473"/>
                  <a:pt x="7253" y="12935"/>
                  <a:pt x="16200" y="18900"/>
                </a:cubicBezTo>
                <a:cubicBezTo>
                  <a:pt x="17735" y="19923"/>
                  <a:pt x="19553" y="20832"/>
                  <a:pt x="21600" y="21600"/>
                </a:cubicBezTo>
                <a:close/>
              </a:path>
            </a:pathLst>
          </a:custGeom>
          <a:solidFill>
            <a:srgbClr val="F6A21D"/>
          </a:solidFill>
          <a:ln w="12700">
            <a:solidFill>
              <a:srgbClr val="B47615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04" name="Shape 104"/>
          <p:cNvSpPr/>
          <p:nvPr/>
        </p:nvSpPr>
        <p:spPr>
          <a:xfrm>
            <a:off x="3693018" y="5842252"/>
            <a:ext cx="156011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5" name="Shape 105"/>
          <p:cNvSpPr/>
          <p:nvPr/>
        </p:nvSpPr>
        <p:spPr>
          <a:xfrm>
            <a:off x="3907554" y="6477252"/>
            <a:ext cx="1131045" cy="1"/>
          </a:xfrm>
          <a:prstGeom prst="line">
            <a:avLst/>
          </a:prstGeom>
          <a:ln w="254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06" name="Shape 106"/>
          <p:cNvSpPr/>
          <p:nvPr/>
        </p:nvSpPr>
        <p:spPr>
          <a:xfrm>
            <a:off x="7921208" y="5842252"/>
            <a:ext cx="156011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7" name="Shape 107"/>
          <p:cNvSpPr/>
          <p:nvPr/>
        </p:nvSpPr>
        <p:spPr>
          <a:xfrm>
            <a:off x="8203476" y="2742658"/>
            <a:ext cx="15601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8" name="Shape 108"/>
          <p:cNvSpPr/>
          <p:nvPr/>
        </p:nvSpPr>
        <p:spPr>
          <a:xfrm>
            <a:off x="8258497" y="6477252"/>
            <a:ext cx="885538" cy="1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09" name="Shape 109"/>
          <p:cNvSpPr/>
          <p:nvPr/>
        </p:nvSpPr>
        <p:spPr>
          <a:xfrm>
            <a:off x="9119823" y="6000884"/>
            <a:ext cx="3554941" cy="952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Dépôt de cuivre sur la paille de fer </a:t>
            </a:r>
          </a:p>
        </p:txBody>
      </p:sp>
      <p:sp>
        <p:nvSpPr>
          <p:cNvPr id="110" name="Shape 110"/>
          <p:cNvSpPr/>
          <p:nvPr/>
        </p:nvSpPr>
        <p:spPr>
          <a:xfrm>
            <a:off x="594611" y="6189654"/>
            <a:ext cx="3231818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Il ne se passe rien</a:t>
            </a:r>
          </a:p>
        </p:txBody>
      </p:sp>
      <p:sp>
        <p:nvSpPr>
          <p:cNvPr id="111" name="Shape 111"/>
          <p:cNvSpPr/>
          <p:nvPr/>
        </p:nvSpPr>
        <p:spPr>
          <a:xfrm>
            <a:off x="433744" y="1767733"/>
            <a:ext cx="3231818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 u="sng">
                <a:latin typeface="Arial"/>
                <a:ea typeface="Arial"/>
                <a:cs typeface="Arial"/>
                <a:sym typeface="Arial"/>
              </a:rPr>
              <a:t>Résultats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sp>
        <p:nvSpPr>
          <p:cNvPr id="112" name="Shape 112"/>
          <p:cNvSpPr/>
          <p:nvPr/>
        </p:nvSpPr>
        <p:spPr>
          <a:xfrm>
            <a:off x="1075689" y="360375"/>
            <a:ext cx="1085342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Réactions d’oxydoréduction</a:t>
            </a: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grpSp>
        <p:nvGrpSpPr>
          <p:cNvPr id="117" name="Group 117"/>
          <p:cNvGrpSpPr/>
          <p:nvPr/>
        </p:nvGrpSpPr>
        <p:grpSpPr>
          <a:xfrm>
            <a:off x="7452119" y="8544559"/>
            <a:ext cx="5329647" cy="608244"/>
            <a:chOff x="0" y="0"/>
            <a:chExt cx="5329646" cy="608243"/>
          </a:xfrm>
        </p:grpSpPr>
        <p:sp>
          <p:nvSpPr>
            <p:cNvPr id="115" name="Shape 115"/>
            <p:cNvSpPr/>
            <p:nvPr/>
          </p:nvSpPr>
          <p:spPr>
            <a:xfrm>
              <a:off x="-1" y="-1"/>
              <a:ext cx="5329648" cy="608245"/>
            </a:xfrm>
            <a:prstGeom prst="rect">
              <a:avLst/>
            </a:prstGeom>
            <a:blipFill rotWithShape="1">
              <a:blip r:embed="rId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lvl="0"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pPr>
            </a:p>
          </p:txBody>
        </p:sp>
        <p:sp>
          <p:nvSpPr>
            <p:cNvPr id="116" name="Shape 116"/>
            <p:cNvSpPr/>
            <p:nvPr/>
          </p:nvSpPr>
          <p:spPr>
            <a:xfrm>
              <a:off x="-1" y="-1"/>
              <a:ext cx="5329648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l" defTabSz="457200">
                <a:defRPr sz="1800">
                  <a:latin typeface="Gill Sans MT"/>
                  <a:ea typeface="Gill Sans MT"/>
                  <a:cs typeface="Gill Sans MT"/>
                  <a:sym typeface="Gill Sans MT"/>
                </a:defRPr>
              </a:lvl1pPr>
            </a:lstStyle>
            <a:p>
              <a:pPr lvl="0"/>
              <a:r>
                <a:t> </a:t>
              </a:r>
            </a:p>
          </p:txBody>
        </p:sp>
      </p:grpSp>
      <p:sp>
        <p:nvSpPr>
          <p:cNvPr id="118" name="Shape 118"/>
          <p:cNvSpPr/>
          <p:nvPr/>
        </p:nvSpPr>
        <p:spPr>
          <a:xfrm>
            <a:off x="3436742" y="3085686"/>
            <a:ext cx="156011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119" name="image1.jpg"/>
          <p:cNvPicPr/>
          <p:nvPr/>
        </p:nvPicPr>
        <p:blipFill>
          <a:blip r:embed="rId3">
            <a:extLst/>
          </a:blip>
          <a:srcRect l="53139" t="0" r="232" b="0"/>
          <a:stretch>
            <a:fillRect/>
          </a:stretch>
        </p:blipFill>
        <p:spPr>
          <a:xfrm>
            <a:off x="401299" y="4585404"/>
            <a:ext cx="1997923" cy="3787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image2.jp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05076" y="7185445"/>
            <a:ext cx="289811" cy="443774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Shape 121"/>
          <p:cNvSpPr/>
          <p:nvPr/>
        </p:nvSpPr>
        <p:spPr>
          <a:xfrm>
            <a:off x="1190208" y="6417985"/>
            <a:ext cx="1560117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2" name="Shape 122"/>
          <p:cNvSpPr/>
          <p:nvPr/>
        </p:nvSpPr>
        <p:spPr>
          <a:xfrm>
            <a:off x="8203476" y="2742658"/>
            <a:ext cx="1560116" cy="1270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23" name="Shape 123"/>
          <p:cNvSpPr/>
          <p:nvPr/>
        </p:nvSpPr>
        <p:spPr>
          <a:xfrm>
            <a:off x="1663170" y="7407332"/>
            <a:ext cx="1085681" cy="1"/>
          </a:xfrm>
          <a:prstGeom prst="line">
            <a:avLst/>
          </a:prstGeom>
          <a:ln w="762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24" name="Shape 124"/>
          <p:cNvSpPr/>
          <p:nvPr/>
        </p:nvSpPr>
        <p:spPr>
          <a:xfrm>
            <a:off x="6970410" y="3460218"/>
            <a:ext cx="3554940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Ajout de soude</a:t>
            </a:r>
          </a:p>
        </p:txBody>
      </p:sp>
      <p:sp>
        <p:nvSpPr>
          <p:cNvPr id="125" name="Shape 125"/>
          <p:cNvSpPr/>
          <p:nvPr/>
        </p:nvSpPr>
        <p:spPr>
          <a:xfrm>
            <a:off x="433744" y="1767733"/>
            <a:ext cx="3231818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 u="sng">
                <a:latin typeface="Arial"/>
                <a:ea typeface="Arial"/>
                <a:cs typeface="Arial"/>
                <a:sym typeface="Arial"/>
              </a:rPr>
              <a:t>Résultats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pic>
        <p:nvPicPr>
          <p:cNvPr id="126" name="image3.jpg"/>
          <p:cNvPicPr/>
          <p:nvPr/>
        </p:nvPicPr>
        <p:blipFill>
          <a:blip r:embed="rId5">
            <a:extLst/>
          </a:blip>
          <a:srcRect l="0" t="0" r="43146" b="0"/>
          <a:stretch>
            <a:fillRect/>
          </a:stretch>
        </p:blipFill>
        <p:spPr>
          <a:xfrm>
            <a:off x="3079600" y="4516994"/>
            <a:ext cx="3934788" cy="3923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image4.jpg"/>
          <p:cNvPicPr/>
          <p:nvPr/>
        </p:nvPicPr>
        <p:blipFill>
          <a:blip r:embed="rId6">
            <a:extLst/>
          </a:blip>
          <a:srcRect l="62418" t="0" r="0" b="0"/>
          <a:stretch>
            <a:fillRect/>
          </a:stretch>
        </p:blipFill>
        <p:spPr>
          <a:xfrm>
            <a:off x="7447320" y="4516994"/>
            <a:ext cx="2601025" cy="3923901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Shape 128"/>
          <p:cNvSpPr/>
          <p:nvPr/>
        </p:nvSpPr>
        <p:spPr>
          <a:xfrm>
            <a:off x="9068782" y="5449223"/>
            <a:ext cx="901338" cy="431074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txBody>
          <a:bodyPr lIns="45719" rIns="45719" anchor="ctr"/>
          <a:lstStyle/>
          <a:p>
            <a:pPr lvl="0" defTabSz="457200">
              <a:defRPr sz="1800">
                <a:solidFill>
                  <a:srgbClr val="FFFFFF"/>
                </a:solidFill>
                <a:latin typeface="Gill Sans MT"/>
                <a:ea typeface="Gill Sans MT"/>
                <a:cs typeface="Gill Sans MT"/>
                <a:sym typeface="Gill Sans MT"/>
              </a:defRPr>
            </a:pPr>
          </a:p>
        </p:txBody>
      </p:sp>
      <p:sp>
        <p:nvSpPr>
          <p:cNvPr id="129" name="Shape 129"/>
          <p:cNvSpPr/>
          <p:nvPr/>
        </p:nvSpPr>
        <p:spPr>
          <a:xfrm>
            <a:off x="1393408" y="4241800"/>
            <a:ext cx="1560117" cy="1270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0" name="Shape 130"/>
          <p:cNvSpPr/>
          <p:nvPr/>
        </p:nvSpPr>
        <p:spPr>
          <a:xfrm>
            <a:off x="7364019" y="2701660"/>
            <a:ext cx="5505847" cy="6661945"/>
          </a:xfrm>
          <a:prstGeom prst="rect">
            <a:avLst/>
          </a:prstGeom>
          <a:ln w="38100">
            <a:solidFill>
              <a:srgbClr val="9411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31" name="Shape 131"/>
          <p:cNvSpPr/>
          <p:nvPr/>
        </p:nvSpPr>
        <p:spPr>
          <a:xfrm>
            <a:off x="9719540" y="7348366"/>
            <a:ext cx="3072207" cy="9527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0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000"/>
              <a:t>Solution devient de couleur verte</a:t>
            </a:r>
          </a:p>
        </p:txBody>
      </p:sp>
      <p:sp>
        <p:nvSpPr>
          <p:cNvPr id="132" name="Shape 132"/>
          <p:cNvSpPr/>
          <p:nvPr/>
        </p:nvSpPr>
        <p:spPr>
          <a:xfrm>
            <a:off x="9076682" y="7824734"/>
            <a:ext cx="885538" cy="1"/>
          </a:xfrm>
          <a:prstGeom prst="line">
            <a:avLst/>
          </a:prstGeom>
          <a:ln w="25400">
            <a:solidFill/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33" name="Shape 133"/>
          <p:cNvSpPr/>
          <p:nvPr/>
        </p:nvSpPr>
        <p:spPr>
          <a:xfrm>
            <a:off x="6082563" y="7407332"/>
            <a:ext cx="1085681" cy="1"/>
          </a:xfrm>
          <a:prstGeom prst="line">
            <a:avLst/>
          </a:prstGeom>
          <a:ln w="762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34" name="Shape 134"/>
          <p:cNvSpPr/>
          <p:nvPr/>
        </p:nvSpPr>
        <p:spPr>
          <a:xfrm>
            <a:off x="1075689" y="360375"/>
            <a:ext cx="1085342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Réactions d’oxydoréduction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37" name="Shape 137"/>
          <p:cNvSpPr/>
          <p:nvPr/>
        </p:nvSpPr>
        <p:spPr>
          <a:xfrm>
            <a:off x="433744" y="1767733"/>
            <a:ext cx="9116284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 u="sng">
                <a:latin typeface="Arial"/>
                <a:ea typeface="Arial"/>
                <a:cs typeface="Arial"/>
                <a:sym typeface="Arial"/>
              </a:rPr>
              <a:t>Construction d’une échelle de potentiels standards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sp>
        <p:nvSpPr>
          <p:cNvPr id="138" name="Shape 138"/>
          <p:cNvSpPr/>
          <p:nvPr/>
        </p:nvSpPr>
        <p:spPr>
          <a:xfrm flipV="1">
            <a:off x="6502400" y="3105292"/>
            <a:ext cx="0" cy="5294520"/>
          </a:xfrm>
          <a:prstGeom prst="line">
            <a:avLst/>
          </a:prstGeom>
          <a:ln w="508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39" name="Shape 139"/>
          <p:cNvSpPr/>
          <p:nvPr/>
        </p:nvSpPr>
        <p:spPr>
          <a:xfrm>
            <a:off x="6607832" y="2653311"/>
            <a:ext cx="1211536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E°(V)</a:t>
            </a:r>
          </a:p>
        </p:txBody>
      </p:sp>
      <p:sp>
        <p:nvSpPr>
          <p:cNvPr id="140" name="Shape 140"/>
          <p:cNvSpPr/>
          <p:nvPr/>
        </p:nvSpPr>
        <p:spPr>
          <a:xfrm>
            <a:off x="2508630" y="360375"/>
            <a:ext cx="798753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Notion de potentiel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43" name="Shape 143"/>
          <p:cNvSpPr/>
          <p:nvPr/>
        </p:nvSpPr>
        <p:spPr>
          <a:xfrm>
            <a:off x="433744" y="1767733"/>
            <a:ext cx="9116284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 u="sng">
                <a:latin typeface="Arial"/>
                <a:ea typeface="Arial"/>
                <a:cs typeface="Arial"/>
                <a:sym typeface="Arial"/>
              </a:rPr>
              <a:t>Construction d’une échelle de potentiels standards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sp>
        <p:nvSpPr>
          <p:cNvPr id="144" name="Shape 144"/>
          <p:cNvSpPr/>
          <p:nvPr/>
        </p:nvSpPr>
        <p:spPr>
          <a:xfrm flipV="1">
            <a:off x="6502400" y="3105292"/>
            <a:ext cx="0" cy="5294520"/>
          </a:xfrm>
          <a:prstGeom prst="line">
            <a:avLst/>
          </a:prstGeom>
          <a:ln w="508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45" name="Shape 145"/>
          <p:cNvSpPr/>
          <p:nvPr/>
        </p:nvSpPr>
        <p:spPr>
          <a:xfrm>
            <a:off x="6607832" y="2653311"/>
            <a:ext cx="1211536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E°(V)</a:t>
            </a:r>
          </a:p>
        </p:txBody>
      </p:sp>
      <p:sp>
        <p:nvSpPr>
          <p:cNvPr id="146" name="Shape 146"/>
          <p:cNvSpPr/>
          <p:nvPr/>
        </p:nvSpPr>
        <p:spPr>
          <a:xfrm>
            <a:off x="6189979" y="7191885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47" name="Shape 147"/>
          <p:cNvSpPr/>
          <p:nvPr/>
        </p:nvSpPr>
        <p:spPr>
          <a:xfrm>
            <a:off x="6564983" y="7211116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0</a:t>
            </a:r>
          </a:p>
        </p:txBody>
      </p:sp>
      <p:sp>
        <p:nvSpPr>
          <p:cNvPr id="148" name="Shape 148"/>
          <p:cNvSpPr/>
          <p:nvPr/>
        </p:nvSpPr>
        <p:spPr>
          <a:xfrm>
            <a:off x="6189979" y="6590752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49" name="Shape 149"/>
          <p:cNvSpPr/>
          <p:nvPr/>
        </p:nvSpPr>
        <p:spPr>
          <a:xfrm>
            <a:off x="6496699" y="6597283"/>
            <a:ext cx="732248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0,34</a:t>
            </a:r>
          </a:p>
        </p:txBody>
      </p:sp>
      <p:sp>
        <p:nvSpPr>
          <p:cNvPr id="150" name="Shape 150"/>
          <p:cNvSpPr/>
          <p:nvPr/>
        </p:nvSpPr>
        <p:spPr>
          <a:xfrm>
            <a:off x="6189979" y="5845634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51" name="Shape 151"/>
          <p:cNvSpPr/>
          <p:nvPr/>
        </p:nvSpPr>
        <p:spPr>
          <a:xfrm>
            <a:off x="6471299" y="5839465"/>
            <a:ext cx="732248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0,77</a:t>
            </a:r>
          </a:p>
        </p:txBody>
      </p:sp>
      <p:sp>
        <p:nvSpPr>
          <p:cNvPr id="152" name="Shape 152"/>
          <p:cNvSpPr/>
          <p:nvPr/>
        </p:nvSpPr>
        <p:spPr>
          <a:xfrm>
            <a:off x="6189979" y="4517300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53" name="Shape 153"/>
          <p:cNvSpPr/>
          <p:nvPr/>
        </p:nvSpPr>
        <p:spPr>
          <a:xfrm>
            <a:off x="6458294" y="4535311"/>
            <a:ext cx="732248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1,23</a:t>
            </a:r>
          </a:p>
        </p:txBody>
      </p:sp>
      <p:sp>
        <p:nvSpPr>
          <p:cNvPr id="154" name="Shape 154"/>
          <p:cNvSpPr/>
          <p:nvPr/>
        </p:nvSpPr>
        <p:spPr>
          <a:xfrm>
            <a:off x="6189979" y="7967242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55" name="Shape 155"/>
          <p:cNvSpPr/>
          <p:nvPr/>
        </p:nvSpPr>
        <p:spPr>
          <a:xfrm>
            <a:off x="6507334" y="7999172"/>
            <a:ext cx="837978" cy="459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-0,44</a:t>
            </a:r>
          </a:p>
        </p:txBody>
      </p:sp>
      <p:sp>
        <p:nvSpPr>
          <p:cNvPr id="156" name="Shape 156"/>
          <p:cNvSpPr/>
          <p:nvPr/>
        </p:nvSpPr>
        <p:spPr>
          <a:xfrm>
            <a:off x="2508630" y="360375"/>
            <a:ext cx="798753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Notion de potentiel</a:t>
            </a:r>
          </a:p>
        </p:txBody>
      </p:sp>
      <p:sp>
        <p:nvSpPr>
          <p:cNvPr id="157" name="Shape 157"/>
          <p:cNvSpPr/>
          <p:nvPr/>
        </p:nvSpPr>
        <p:spPr>
          <a:xfrm>
            <a:off x="5095333" y="4229721"/>
            <a:ext cx="817179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>
                <a:latin typeface="Arial"/>
                <a:ea typeface="Arial"/>
                <a:cs typeface="Arial"/>
                <a:sym typeface="Arial"/>
              </a:rPr>
              <a:t>2(g)</a:t>
            </a:r>
          </a:p>
        </p:txBody>
      </p:sp>
      <p:sp>
        <p:nvSpPr>
          <p:cNvPr id="158" name="Shape 158"/>
          <p:cNvSpPr/>
          <p:nvPr/>
        </p:nvSpPr>
        <p:spPr>
          <a:xfrm>
            <a:off x="7169010" y="4263001"/>
            <a:ext cx="1015976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>
                <a:latin typeface="Arial"/>
                <a:ea typeface="Arial"/>
                <a:cs typeface="Arial"/>
                <a:sym typeface="Arial"/>
              </a:rPr>
              <a:t>(l)</a:t>
            </a:r>
          </a:p>
        </p:txBody>
      </p:sp>
      <p:sp>
        <p:nvSpPr>
          <p:cNvPr id="159" name="Shape 159"/>
          <p:cNvSpPr/>
          <p:nvPr/>
        </p:nvSpPr>
        <p:spPr>
          <a:xfrm>
            <a:off x="7050468" y="5566229"/>
            <a:ext cx="1253060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Fe²⁺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160" name="Shape 160"/>
          <p:cNvSpPr/>
          <p:nvPr/>
        </p:nvSpPr>
        <p:spPr>
          <a:xfrm>
            <a:off x="4877393" y="5566229"/>
            <a:ext cx="1253060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Fe³⁺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161" name="Shape 161"/>
          <p:cNvSpPr/>
          <p:nvPr/>
        </p:nvSpPr>
        <p:spPr>
          <a:xfrm>
            <a:off x="4856185" y="6324047"/>
            <a:ext cx="1295476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Cu²⁺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162" name="Shape 162"/>
          <p:cNvSpPr/>
          <p:nvPr/>
        </p:nvSpPr>
        <p:spPr>
          <a:xfrm>
            <a:off x="7092288" y="6336815"/>
            <a:ext cx="86789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Cu</a:t>
            </a:r>
            <a:r>
              <a:rPr>
                <a:latin typeface="Arial"/>
                <a:ea typeface="Arial"/>
                <a:cs typeface="Arial"/>
                <a:sym typeface="Arial"/>
              </a:rPr>
              <a:t>(s)</a:t>
            </a:r>
          </a:p>
        </p:txBody>
      </p:sp>
      <p:sp>
        <p:nvSpPr>
          <p:cNvPr id="163" name="Shape 163"/>
          <p:cNvSpPr/>
          <p:nvPr/>
        </p:nvSpPr>
        <p:spPr>
          <a:xfrm>
            <a:off x="4877393" y="7686553"/>
            <a:ext cx="1253060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Fe²⁺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164" name="Shape 164"/>
          <p:cNvSpPr/>
          <p:nvPr/>
        </p:nvSpPr>
        <p:spPr>
          <a:xfrm>
            <a:off x="7140181" y="7753113"/>
            <a:ext cx="825477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Fe</a:t>
            </a:r>
            <a:r>
              <a:rPr>
                <a:latin typeface="Arial"/>
                <a:ea typeface="Arial"/>
                <a:cs typeface="Arial"/>
                <a:sym typeface="Arial"/>
              </a:rPr>
              <a:t>(s)</a:t>
            </a:r>
          </a:p>
        </p:txBody>
      </p:sp>
      <p:sp>
        <p:nvSpPr>
          <p:cNvPr id="165" name="Shape 165"/>
          <p:cNvSpPr/>
          <p:nvPr/>
        </p:nvSpPr>
        <p:spPr>
          <a:xfrm>
            <a:off x="5025570" y="6928753"/>
            <a:ext cx="956706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H⁺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166" name="Shape 166"/>
          <p:cNvSpPr/>
          <p:nvPr/>
        </p:nvSpPr>
        <p:spPr>
          <a:xfrm>
            <a:off x="7092288" y="6944118"/>
            <a:ext cx="795971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>
                <a:latin typeface="Arial"/>
                <a:ea typeface="Arial"/>
                <a:cs typeface="Arial"/>
                <a:sym typeface="Arial"/>
              </a:rPr>
              <a:t>2(g)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69" name="Shape 169"/>
          <p:cNvSpPr/>
          <p:nvPr/>
        </p:nvSpPr>
        <p:spPr>
          <a:xfrm>
            <a:off x="433744" y="1767733"/>
            <a:ext cx="9116284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 u="sng">
                <a:latin typeface="Arial"/>
                <a:ea typeface="Arial"/>
                <a:cs typeface="Arial"/>
                <a:sym typeface="Arial"/>
              </a:rPr>
              <a:t>Construction d’une échelle de potentiels standards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sp>
        <p:nvSpPr>
          <p:cNvPr id="170" name="Shape 170"/>
          <p:cNvSpPr/>
          <p:nvPr/>
        </p:nvSpPr>
        <p:spPr>
          <a:xfrm flipV="1">
            <a:off x="6502400" y="3105292"/>
            <a:ext cx="0" cy="5294520"/>
          </a:xfrm>
          <a:prstGeom prst="line">
            <a:avLst/>
          </a:prstGeom>
          <a:ln w="508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71" name="Shape 171"/>
          <p:cNvSpPr/>
          <p:nvPr/>
        </p:nvSpPr>
        <p:spPr>
          <a:xfrm>
            <a:off x="6607832" y="2653311"/>
            <a:ext cx="1211536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E°(V)</a:t>
            </a:r>
          </a:p>
        </p:txBody>
      </p:sp>
      <p:sp>
        <p:nvSpPr>
          <p:cNvPr id="172" name="Shape 172"/>
          <p:cNvSpPr/>
          <p:nvPr/>
        </p:nvSpPr>
        <p:spPr>
          <a:xfrm flipV="1">
            <a:off x="3716866" y="3105292"/>
            <a:ext cx="1" cy="5294521"/>
          </a:xfrm>
          <a:prstGeom prst="line">
            <a:avLst/>
          </a:prstGeom>
          <a:ln w="165100">
            <a:solidFill>
              <a:srgbClr val="FF93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73" name="Shape 173"/>
          <p:cNvSpPr/>
          <p:nvPr/>
        </p:nvSpPr>
        <p:spPr>
          <a:xfrm flipV="1">
            <a:off x="9287933" y="3105292"/>
            <a:ext cx="1" cy="5294520"/>
          </a:xfrm>
          <a:prstGeom prst="line">
            <a:avLst/>
          </a:prstGeom>
          <a:ln w="165100">
            <a:solidFill>
              <a:srgbClr val="008F00"/>
            </a:solidFill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74" name="Shape 174"/>
          <p:cNvSpPr/>
          <p:nvPr/>
        </p:nvSpPr>
        <p:spPr>
          <a:xfrm rot="16200000">
            <a:off x="1571716" y="5442530"/>
            <a:ext cx="3392835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9300"/>
                </a:solidFill>
              </a:rPr>
              <a:t>Pouvoir oxydant</a:t>
            </a:r>
          </a:p>
        </p:txBody>
      </p:sp>
      <p:sp>
        <p:nvSpPr>
          <p:cNvPr id="175" name="Shape 175"/>
          <p:cNvSpPr/>
          <p:nvPr/>
        </p:nvSpPr>
        <p:spPr>
          <a:xfrm rot="5400000">
            <a:off x="7875161" y="5040912"/>
            <a:ext cx="3723011" cy="62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F00"/>
                </a:solidFill>
              </a:rPr>
              <a:t>Pouvoir réducteur</a:t>
            </a:r>
          </a:p>
        </p:txBody>
      </p:sp>
      <p:sp>
        <p:nvSpPr>
          <p:cNvPr id="176" name="Shape 176"/>
          <p:cNvSpPr/>
          <p:nvPr/>
        </p:nvSpPr>
        <p:spPr>
          <a:xfrm>
            <a:off x="2508630" y="360375"/>
            <a:ext cx="798753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Notion de potentiel</a:t>
            </a:r>
          </a:p>
        </p:txBody>
      </p:sp>
      <p:sp>
        <p:nvSpPr>
          <p:cNvPr id="177" name="Shape 177"/>
          <p:cNvSpPr/>
          <p:nvPr/>
        </p:nvSpPr>
        <p:spPr>
          <a:xfrm>
            <a:off x="6189979" y="7191885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78" name="Shape 178"/>
          <p:cNvSpPr/>
          <p:nvPr/>
        </p:nvSpPr>
        <p:spPr>
          <a:xfrm>
            <a:off x="6564983" y="7211116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0</a:t>
            </a:r>
          </a:p>
        </p:txBody>
      </p:sp>
      <p:sp>
        <p:nvSpPr>
          <p:cNvPr id="179" name="Shape 179"/>
          <p:cNvSpPr/>
          <p:nvPr/>
        </p:nvSpPr>
        <p:spPr>
          <a:xfrm>
            <a:off x="6189979" y="6590752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80" name="Shape 180"/>
          <p:cNvSpPr/>
          <p:nvPr/>
        </p:nvSpPr>
        <p:spPr>
          <a:xfrm>
            <a:off x="6496699" y="6597283"/>
            <a:ext cx="732248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0,34</a:t>
            </a:r>
          </a:p>
        </p:txBody>
      </p:sp>
      <p:sp>
        <p:nvSpPr>
          <p:cNvPr id="181" name="Shape 181"/>
          <p:cNvSpPr/>
          <p:nvPr/>
        </p:nvSpPr>
        <p:spPr>
          <a:xfrm>
            <a:off x="6189979" y="5845634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82" name="Shape 182"/>
          <p:cNvSpPr/>
          <p:nvPr/>
        </p:nvSpPr>
        <p:spPr>
          <a:xfrm>
            <a:off x="6471299" y="5839465"/>
            <a:ext cx="732248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0,77</a:t>
            </a:r>
          </a:p>
        </p:txBody>
      </p:sp>
      <p:sp>
        <p:nvSpPr>
          <p:cNvPr id="183" name="Shape 183"/>
          <p:cNvSpPr/>
          <p:nvPr/>
        </p:nvSpPr>
        <p:spPr>
          <a:xfrm>
            <a:off x="6189979" y="4517300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84" name="Shape 184"/>
          <p:cNvSpPr/>
          <p:nvPr/>
        </p:nvSpPr>
        <p:spPr>
          <a:xfrm>
            <a:off x="6458294" y="4535311"/>
            <a:ext cx="732248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1,23</a:t>
            </a:r>
          </a:p>
        </p:txBody>
      </p:sp>
      <p:sp>
        <p:nvSpPr>
          <p:cNvPr id="185" name="Shape 185"/>
          <p:cNvSpPr/>
          <p:nvPr/>
        </p:nvSpPr>
        <p:spPr>
          <a:xfrm>
            <a:off x="6189979" y="7967242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86" name="Shape 186"/>
          <p:cNvSpPr/>
          <p:nvPr/>
        </p:nvSpPr>
        <p:spPr>
          <a:xfrm>
            <a:off x="6507334" y="7999172"/>
            <a:ext cx="837978" cy="459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-0,44</a:t>
            </a:r>
          </a:p>
        </p:txBody>
      </p:sp>
      <p:sp>
        <p:nvSpPr>
          <p:cNvPr id="187" name="Shape 187"/>
          <p:cNvSpPr/>
          <p:nvPr/>
        </p:nvSpPr>
        <p:spPr>
          <a:xfrm>
            <a:off x="5095333" y="4229721"/>
            <a:ext cx="817179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>
                <a:latin typeface="Arial"/>
                <a:ea typeface="Arial"/>
                <a:cs typeface="Arial"/>
                <a:sym typeface="Arial"/>
              </a:rPr>
              <a:t>2(g)</a:t>
            </a:r>
          </a:p>
        </p:txBody>
      </p:sp>
      <p:sp>
        <p:nvSpPr>
          <p:cNvPr id="188" name="Shape 188"/>
          <p:cNvSpPr/>
          <p:nvPr/>
        </p:nvSpPr>
        <p:spPr>
          <a:xfrm>
            <a:off x="7169010" y="4263001"/>
            <a:ext cx="1015976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>
                <a:latin typeface="Arial"/>
                <a:ea typeface="Arial"/>
                <a:cs typeface="Arial"/>
                <a:sym typeface="Arial"/>
              </a:rPr>
              <a:t>(l)</a:t>
            </a:r>
          </a:p>
        </p:txBody>
      </p:sp>
      <p:sp>
        <p:nvSpPr>
          <p:cNvPr id="189" name="Shape 189"/>
          <p:cNvSpPr/>
          <p:nvPr/>
        </p:nvSpPr>
        <p:spPr>
          <a:xfrm>
            <a:off x="7050468" y="5566229"/>
            <a:ext cx="1253060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Fe²⁺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190" name="Shape 190"/>
          <p:cNvSpPr/>
          <p:nvPr/>
        </p:nvSpPr>
        <p:spPr>
          <a:xfrm>
            <a:off x="4877393" y="5566229"/>
            <a:ext cx="1253060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Fe³⁺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191" name="Shape 191"/>
          <p:cNvSpPr/>
          <p:nvPr/>
        </p:nvSpPr>
        <p:spPr>
          <a:xfrm>
            <a:off x="4856185" y="6324047"/>
            <a:ext cx="1295476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Cu²⁺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192" name="Shape 192"/>
          <p:cNvSpPr/>
          <p:nvPr/>
        </p:nvSpPr>
        <p:spPr>
          <a:xfrm>
            <a:off x="7092288" y="6336815"/>
            <a:ext cx="86789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Cu</a:t>
            </a:r>
            <a:r>
              <a:rPr>
                <a:latin typeface="Arial"/>
                <a:ea typeface="Arial"/>
                <a:cs typeface="Arial"/>
                <a:sym typeface="Arial"/>
              </a:rPr>
              <a:t>(s)</a:t>
            </a:r>
          </a:p>
        </p:txBody>
      </p:sp>
      <p:sp>
        <p:nvSpPr>
          <p:cNvPr id="193" name="Shape 193"/>
          <p:cNvSpPr/>
          <p:nvPr/>
        </p:nvSpPr>
        <p:spPr>
          <a:xfrm>
            <a:off x="4877393" y="7686553"/>
            <a:ext cx="1253060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Fe²⁺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194" name="Shape 194"/>
          <p:cNvSpPr/>
          <p:nvPr/>
        </p:nvSpPr>
        <p:spPr>
          <a:xfrm>
            <a:off x="7140181" y="7753113"/>
            <a:ext cx="825477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Fe</a:t>
            </a:r>
            <a:r>
              <a:rPr>
                <a:latin typeface="Arial"/>
                <a:ea typeface="Arial"/>
                <a:cs typeface="Arial"/>
                <a:sym typeface="Arial"/>
              </a:rPr>
              <a:t>(s)</a:t>
            </a:r>
          </a:p>
        </p:txBody>
      </p:sp>
      <p:sp>
        <p:nvSpPr>
          <p:cNvPr id="195" name="Shape 195"/>
          <p:cNvSpPr/>
          <p:nvPr/>
        </p:nvSpPr>
        <p:spPr>
          <a:xfrm>
            <a:off x="5025570" y="6928753"/>
            <a:ext cx="956706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H⁺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196" name="Shape 196"/>
          <p:cNvSpPr/>
          <p:nvPr/>
        </p:nvSpPr>
        <p:spPr>
          <a:xfrm>
            <a:off x="7092288" y="6944118"/>
            <a:ext cx="795971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>
                <a:latin typeface="Arial"/>
                <a:ea typeface="Arial"/>
                <a:cs typeface="Arial"/>
                <a:sym typeface="Arial"/>
              </a:rPr>
              <a:t>2(g)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99" name="Shape 199"/>
          <p:cNvSpPr/>
          <p:nvPr/>
        </p:nvSpPr>
        <p:spPr>
          <a:xfrm>
            <a:off x="433744" y="1767733"/>
            <a:ext cx="9116284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 u="sng">
                <a:latin typeface="Arial"/>
                <a:ea typeface="Arial"/>
                <a:cs typeface="Arial"/>
                <a:sym typeface="Arial"/>
              </a:rPr>
              <a:t>Explication de l’expérience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sp>
        <p:nvSpPr>
          <p:cNvPr id="200" name="Shape 200"/>
          <p:cNvSpPr/>
          <p:nvPr/>
        </p:nvSpPr>
        <p:spPr>
          <a:xfrm flipV="1">
            <a:off x="6502400" y="3105292"/>
            <a:ext cx="0" cy="5294520"/>
          </a:xfrm>
          <a:prstGeom prst="line">
            <a:avLst/>
          </a:prstGeom>
          <a:ln w="508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01" name="Shape 201"/>
          <p:cNvSpPr/>
          <p:nvPr/>
        </p:nvSpPr>
        <p:spPr>
          <a:xfrm>
            <a:off x="6607832" y="2653311"/>
            <a:ext cx="1211536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E°(V)</a:t>
            </a:r>
          </a:p>
        </p:txBody>
      </p:sp>
      <p:sp>
        <p:nvSpPr>
          <p:cNvPr id="202" name="Shape 202"/>
          <p:cNvSpPr/>
          <p:nvPr/>
        </p:nvSpPr>
        <p:spPr>
          <a:xfrm flipV="1">
            <a:off x="3716866" y="3105292"/>
            <a:ext cx="1" cy="5294521"/>
          </a:xfrm>
          <a:prstGeom prst="line">
            <a:avLst/>
          </a:prstGeom>
          <a:ln w="165100">
            <a:solidFill>
              <a:srgbClr val="FF93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03" name="Shape 203"/>
          <p:cNvSpPr/>
          <p:nvPr/>
        </p:nvSpPr>
        <p:spPr>
          <a:xfrm flipV="1">
            <a:off x="9287933" y="3105292"/>
            <a:ext cx="1" cy="5294520"/>
          </a:xfrm>
          <a:prstGeom prst="line">
            <a:avLst/>
          </a:prstGeom>
          <a:ln w="165100">
            <a:solidFill>
              <a:srgbClr val="008F00"/>
            </a:solidFill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04" name="Shape 204"/>
          <p:cNvSpPr/>
          <p:nvPr/>
        </p:nvSpPr>
        <p:spPr>
          <a:xfrm rot="16200000">
            <a:off x="1571716" y="5442530"/>
            <a:ext cx="3392835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9300"/>
                </a:solidFill>
              </a:rPr>
              <a:t>Pouvoir oxydant</a:t>
            </a:r>
          </a:p>
        </p:txBody>
      </p:sp>
      <p:sp>
        <p:nvSpPr>
          <p:cNvPr id="205" name="Shape 205"/>
          <p:cNvSpPr/>
          <p:nvPr/>
        </p:nvSpPr>
        <p:spPr>
          <a:xfrm rot="5400000">
            <a:off x="7875161" y="5040912"/>
            <a:ext cx="3723011" cy="62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F00"/>
                </a:solidFill>
              </a:rPr>
              <a:t>Pouvoir réducteur</a:t>
            </a:r>
          </a:p>
        </p:txBody>
      </p:sp>
      <p:sp>
        <p:nvSpPr>
          <p:cNvPr id="206" name="Shape 206"/>
          <p:cNvSpPr/>
          <p:nvPr/>
        </p:nvSpPr>
        <p:spPr>
          <a:xfrm>
            <a:off x="4806111" y="6146613"/>
            <a:ext cx="1307449" cy="901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7" name="Shape 207"/>
          <p:cNvSpPr/>
          <p:nvPr/>
        </p:nvSpPr>
        <p:spPr>
          <a:xfrm>
            <a:off x="7056128" y="7564120"/>
            <a:ext cx="989517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F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08" name="Shape 208"/>
          <p:cNvSpPr/>
          <p:nvPr/>
        </p:nvSpPr>
        <p:spPr>
          <a:xfrm>
            <a:off x="2508630" y="360375"/>
            <a:ext cx="798753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Notion de potentiel</a:t>
            </a:r>
          </a:p>
        </p:txBody>
      </p:sp>
      <p:sp>
        <p:nvSpPr>
          <p:cNvPr id="209" name="Shape 209"/>
          <p:cNvSpPr/>
          <p:nvPr/>
        </p:nvSpPr>
        <p:spPr>
          <a:xfrm>
            <a:off x="6189979" y="7191885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10" name="Shape 210"/>
          <p:cNvSpPr/>
          <p:nvPr/>
        </p:nvSpPr>
        <p:spPr>
          <a:xfrm>
            <a:off x="6564983" y="7211116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0</a:t>
            </a:r>
          </a:p>
        </p:txBody>
      </p:sp>
      <p:sp>
        <p:nvSpPr>
          <p:cNvPr id="211" name="Shape 211"/>
          <p:cNvSpPr/>
          <p:nvPr/>
        </p:nvSpPr>
        <p:spPr>
          <a:xfrm>
            <a:off x="6189979" y="6590752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12" name="Shape 212"/>
          <p:cNvSpPr/>
          <p:nvPr/>
        </p:nvSpPr>
        <p:spPr>
          <a:xfrm>
            <a:off x="6496699" y="6597283"/>
            <a:ext cx="732248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0,34</a:t>
            </a:r>
          </a:p>
        </p:txBody>
      </p:sp>
      <p:sp>
        <p:nvSpPr>
          <p:cNvPr id="213" name="Shape 213"/>
          <p:cNvSpPr/>
          <p:nvPr/>
        </p:nvSpPr>
        <p:spPr>
          <a:xfrm>
            <a:off x="6189979" y="5845634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14" name="Shape 214"/>
          <p:cNvSpPr/>
          <p:nvPr/>
        </p:nvSpPr>
        <p:spPr>
          <a:xfrm>
            <a:off x="6471299" y="5839465"/>
            <a:ext cx="732248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0,77</a:t>
            </a:r>
          </a:p>
        </p:txBody>
      </p:sp>
      <p:sp>
        <p:nvSpPr>
          <p:cNvPr id="215" name="Shape 215"/>
          <p:cNvSpPr/>
          <p:nvPr/>
        </p:nvSpPr>
        <p:spPr>
          <a:xfrm>
            <a:off x="6189979" y="4517300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16" name="Shape 216"/>
          <p:cNvSpPr/>
          <p:nvPr/>
        </p:nvSpPr>
        <p:spPr>
          <a:xfrm>
            <a:off x="6458294" y="4535311"/>
            <a:ext cx="732248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1,23</a:t>
            </a:r>
          </a:p>
        </p:txBody>
      </p:sp>
      <p:sp>
        <p:nvSpPr>
          <p:cNvPr id="217" name="Shape 217"/>
          <p:cNvSpPr/>
          <p:nvPr/>
        </p:nvSpPr>
        <p:spPr>
          <a:xfrm>
            <a:off x="6189979" y="7967242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18" name="Shape 218"/>
          <p:cNvSpPr/>
          <p:nvPr/>
        </p:nvSpPr>
        <p:spPr>
          <a:xfrm>
            <a:off x="6507334" y="7999172"/>
            <a:ext cx="837978" cy="459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-0,44</a:t>
            </a:r>
          </a:p>
        </p:txBody>
      </p:sp>
      <p:sp>
        <p:nvSpPr>
          <p:cNvPr id="219" name="Shape 219"/>
          <p:cNvSpPr/>
          <p:nvPr/>
        </p:nvSpPr>
        <p:spPr>
          <a:xfrm>
            <a:off x="5095333" y="4229721"/>
            <a:ext cx="817179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>
                <a:latin typeface="Arial"/>
                <a:ea typeface="Arial"/>
                <a:cs typeface="Arial"/>
                <a:sym typeface="Arial"/>
              </a:rPr>
              <a:t>2(g)</a:t>
            </a:r>
          </a:p>
        </p:txBody>
      </p:sp>
      <p:sp>
        <p:nvSpPr>
          <p:cNvPr id="220" name="Shape 220"/>
          <p:cNvSpPr/>
          <p:nvPr/>
        </p:nvSpPr>
        <p:spPr>
          <a:xfrm>
            <a:off x="7169010" y="4263001"/>
            <a:ext cx="1015976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>
                <a:latin typeface="Arial"/>
                <a:ea typeface="Arial"/>
                <a:cs typeface="Arial"/>
                <a:sym typeface="Arial"/>
              </a:rPr>
              <a:t>(l)</a:t>
            </a:r>
          </a:p>
        </p:txBody>
      </p:sp>
      <p:sp>
        <p:nvSpPr>
          <p:cNvPr id="221" name="Shape 221"/>
          <p:cNvSpPr/>
          <p:nvPr/>
        </p:nvSpPr>
        <p:spPr>
          <a:xfrm>
            <a:off x="7050468" y="5566229"/>
            <a:ext cx="1253060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Fe²⁺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222" name="Shape 222"/>
          <p:cNvSpPr/>
          <p:nvPr/>
        </p:nvSpPr>
        <p:spPr>
          <a:xfrm>
            <a:off x="4877393" y="5566229"/>
            <a:ext cx="1253060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Fe³⁺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223" name="Shape 223"/>
          <p:cNvSpPr/>
          <p:nvPr/>
        </p:nvSpPr>
        <p:spPr>
          <a:xfrm>
            <a:off x="4856185" y="6324047"/>
            <a:ext cx="1295476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Cu²⁺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224" name="Shape 224"/>
          <p:cNvSpPr/>
          <p:nvPr/>
        </p:nvSpPr>
        <p:spPr>
          <a:xfrm>
            <a:off x="7092288" y="6336815"/>
            <a:ext cx="86789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Cu</a:t>
            </a:r>
            <a:r>
              <a:rPr>
                <a:latin typeface="Arial"/>
                <a:ea typeface="Arial"/>
                <a:cs typeface="Arial"/>
                <a:sym typeface="Arial"/>
              </a:rPr>
              <a:t>(s)</a:t>
            </a:r>
          </a:p>
        </p:txBody>
      </p:sp>
      <p:sp>
        <p:nvSpPr>
          <p:cNvPr id="225" name="Shape 225"/>
          <p:cNvSpPr/>
          <p:nvPr/>
        </p:nvSpPr>
        <p:spPr>
          <a:xfrm>
            <a:off x="4877393" y="7686553"/>
            <a:ext cx="1253060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Fe²⁺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226" name="Shape 226"/>
          <p:cNvSpPr/>
          <p:nvPr/>
        </p:nvSpPr>
        <p:spPr>
          <a:xfrm>
            <a:off x="7140181" y="7753113"/>
            <a:ext cx="825477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Fe</a:t>
            </a:r>
            <a:r>
              <a:rPr>
                <a:latin typeface="Arial"/>
                <a:ea typeface="Arial"/>
                <a:cs typeface="Arial"/>
                <a:sym typeface="Arial"/>
              </a:rPr>
              <a:t>(s)</a:t>
            </a:r>
          </a:p>
        </p:txBody>
      </p:sp>
      <p:sp>
        <p:nvSpPr>
          <p:cNvPr id="227" name="Shape 227"/>
          <p:cNvSpPr/>
          <p:nvPr/>
        </p:nvSpPr>
        <p:spPr>
          <a:xfrm>
            <a:off x="5025570" y="6928753"/>
            <a:ext cx="956706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H⁺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228" name="Shape 228"/>
          <p:cNvSpPr/>
          <p:nvPr/>
        </p:nvSpPr>
        <p:spPr>
          <a:xfrm>
            <a:off x="7092288" y="6944118"/>
            <a:ext cx="795971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>
                <a:latin typeface="Arial"/>
                <a:ea typeface="Arial"/>
                <a:cs typeface="Arial"/>
                <a:sym typeface="Arial"/>
              </a:rPr>
              <a:t>2(g)</a:t>
            </a:r>
          </a:p>
        </p:txBody>
      </p:sp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231" name="Shape 231"/>
          <p:cNvSpPr/>
          <p:nvPr/>
        </p:nvSpPr>
        <p:spPr>
          <a:xfrm>
            <a:off x="433744" y="1767733"/>
            <a:ext cx="9116284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 algn="l">
              <a:defRPr sz="1800"/>
            </a:pPr>
            <a:r>
              <a:rPr sz="3000" u="sng">
                <a:latin typeface="Arial"/>
                <a:ea typeface="Arial"/>
                <a:cs typeface="Arial"/>
                <a:sym typeface="Arial"/>
              </a:rPr>
              <a:t>Explication de l’expérience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 :</a:t>
            </a:r>
          </a:p>
        </p:txBody>
      </p:sp>
      <p:sp>
        <p:nvSpPr>
          <p:cNvPr id="232" name="Shape 232"/>
          <p:cNvSpPr/>
          <p:nvPr/>
        </p:nvSpPr>
        <p:spPr>
          <a:xfrm flipV="1">
            <a:off x="3716866" y="3105292"/>
            <a:ext cx="1" cy="5294521"/>
          </a:xfrm>
          <a:prstGeom prst="line">
            <a:avLst/>
          </a:prstGeom>
          <a:ln w="165100">
            <a:solidFill>
              <a:srgbClr val="FF9300"/>
            </a:solidFill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33" name="Shape 233"/>
          <p:cNvSpPr/>
          <p:nvPr/>
        </p:nvSpPr>
        <p:spPr>
          <a:xfrm flipV="1">
            <a:off x="9287933" y="3105292"/>
            <a:ext cx="1" cy="5294520"/>
          </a:xfrm>
          <a:prstGeom prst="line">
            <a:avLst/>
          </a:prstGeom>
          <a:ln w="165100">
            <a:solidFill>
              <a:srgbClr val="008F00"/>
            </a:solidFill>
            <a:head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34" name="Shape 234"/>
          <p:cNvSpPr/>
          <p:nvPr/>
        </p:nvSpPr>
        <p:spPr>
          <a:xfrm rot="16200000">
            <a:off x="1571716" y="5442530"/>
            <a:ext cx="3392835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93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9300"/>
                </a:solidFill>
              </a:rPr>
              <a:t>Pouvoir oxydant</a:t>
            </a:r>
          </a:p>
        </p:txBody>
      </p:sp>
      <p:sp>
        <p:nvSpPr>
          <p:cNvPr id="235" name="Shape 235"/>
          <p:cNvSpPr/>
          <p:nvPr/>
        </p:nvSpPr>
        <p:spPr>
          <a:xfrm rot="5400000">
            <a:off x="7875161" y="5040912"/>
            <a:ext cx="3723011" cy="620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008F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008F00"/>
                </a:solidFill>
              </a:rPr>
              <a:t>Pouvoir réducteur</a:t>
            </a:r>
          </a:p>
        </p:txBody>
      </p:sp>
      <p:sp>
        <p:nvSpPr>
          <p:cNvPr id="236" name="Shape 236"/>
          <p:cNvSpPr/>
          <p:nvPr/>
        </p:nvSpPr>
        <p:spPr>
          <a:xfrm>
            <a:off x="4899626" y="7597640"/>
            <a:ext cx="1227660" cy="724298"/>
          </a:xfrm>
          <a:prstGeom prst="rect">
            <a:avLst/>
          </a:pr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37" name="Shape 237"/>
          <p:cNvSpPr/>
          <p:nvPr/>
        </p:nvSpPr>
        <p:spPr>
          <a:xfrm>
            <a:off x="7035224" y="6235134"/>
            <a:ext cx="989516" cy="724298"/>
          </a:xfrm>
          <a:prstGeom prst="rect">
            <a:avLst/>
          </a:prstGeom>
          <a:ln w="25400">
            <a:solidFill>
              <a:srgbClr val="0365C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38" name="Shape 238"/>
          <p:cNvSpPr/>
          <p:nvPr/>
        </p:nvSpPr>
        <p:spPr>
          <a:xfrm>
            <a:off x="2508630" y="360375"/>
            <a:ext cx="7987539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Notion de potentiel</a:t>
            </a:r>
          </a:p>
        </p:txBody>
      </p:sp>
      <p:sp>
        <p:nvSpPr>
          <p:cNvPr id="239" name="Shape 239"/>
          <p:cNvSpPr/>
          <p:nvPr/>
        </p:nvSpPr>
        <p:spPr>
          <a:xfrm flipV="1">
            <a:off x="6502400" y="3105292"/>
            <a:ext cx="0" cy="5294520"/>
          </a:xfrm>
          <a:prstGeom prst="line">
            <a:avLst/>
          </a:prstGeom>
          <a:ln w="50800">
            <a:solidFill/>
            <a:tailEnd type="triangle"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40" name="Shape 240"/>
          <p:cNvSpPr/>
          <p:nvPr/>
        </p:nvSpPr>
        <p:spPr>
          <a:xfrm>
            <a:off x="6607832" y="2653311"/>
            <a:ext cx="1211536" cy="6200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3600"/>
              <a:t>E°(V)</a:t>
            </a:r>
          </a:p>
        </p:txBody>
      </p:sp>
      <p:sp>
        <p:nvSpPr>
          <p:cNvPr id="241" name="Shape 241"/>
          <p:cNvSpPr/>
          <p:nvPr/>
        </p:nvSpPr>
        <p:spPr>
          <a:xfrm>
            <a:off x="4806111" y="6146613"/>
            <a:ext cx="1307449" cy="9013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FF93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2" name="Shape 242"/>
          <p:cNvSpPr/>
          <p:nvPr/>
        </p:nvSpPr>
        <p:spPr>
          <a:xfrm>
            <a:off x="7056128" y="7564120"/>
            <a:ext cx="989517" cy="9144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ln w="25400">
            <a:solidFill>
              <a:srgbClr val="008F00"/>
            </a:solidFill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243" name="Shape 243"/>
          <p:cNvSpPr/>
          <p:nvPr/>
        </p:nvSpPr>
        <p:spPr>
          <a:xfrm>
            <a:off x="6189979" y="7191885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44" name="Shape 244"/>
          <p:cNvSpPr/>
          <p:nvPr/>
        </p:nvSpPr>
        <p:spPr>
          <a:xfrm>
            <a:off x="6564983" y="7211116"/>
            <a:ext cx="290880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0</a:t>
            </a:r>
          </a:p>
        </p:txBody>
      </p:sp>
      <p:sp>
        <p:nvSpPr>
          <p:cNvPr id="245" name="Shape 245"/>
          <p:cNvSpPr/>
          <p:nvPr/>
        </p:nvSpPr>
        <p:spPr>
          <a:xfrm>
            <a:off x="6189979" y="6590752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46" name="Shape 246"/>
          <p:cNvSpPr/>
          <p:nvPr/>
        </p:nvSpPr>
        <p:spPr>
          <a:xfrm>
            <a:off x="6496699" y="6597283"/>
            <a:ext cx="732248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0,34</a:t>
            </a:r>
          </a:p>
        </p:txBody>
      </p:sp>
      <p:sp>
        <p:nvSpPr>
          <p:cNvPr id="247" name="Shape 247"/>
          <p:cNvSpPr/>
          <p:nvPr/>
        </p:nvSpPr>
        <p:spPr>
          <a:xfrm>
            <a:off x="6189979" y="5845634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48" name="Shape 248"/>
          <p:cNvSpPr/>
          <p:nvPr/>
        </p:nvSpPr>
        <p:spPr>
          <a:xfrm>
            <a:off x="6471299" y="5839465"/>
            <a:ext cx="732248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0,77</a:t>
            </a:r>
          </a:p>
        </p:txBody>
      </p:sp>
      <p:sp>
        <p:nvSpPr>
          <p:cNvPr id="249" name="Shape 249"/>
          <p:cNvSpPr/>
          <p:nvPr/>
        </p:nvSpPr>
        <p:spPr>
          <a:xfrm>
            <a:off x="6189979" y="4517300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50" name="Shape 250"/>
          <p:cNvSpPr/>
          <p:nvPr/>
        </p:nvSpPr>
        <p:spPr>
          <a:xfrm>
            <a:off x="6458294" y="4535311"/>
            <a:ext cx="732248" cy="4595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1,23</a:t>
            </a:r>
          </a:p>
        </p:txBody>
      </p:sp>
      <p:sp>
        <p:nvSpPr>
          <p:cNvPr id="251" name="Shape 251"/>
          <p:cNvSpPr/>
          <p:nvPr/>
        </p:nvSpPr>
        <p:spPr>
          <a:xfrm>
            <a:off x="6189979" y="7967242"/>
            <a:ext cx="624841" cy="1"/>
          </a:xfrm>
          <a:prstGeom prst="line">
            <a:avLst/>
          </a:prstGeom>
          <a:ln w="25400">
            <a:solidFill/>
          </a:ln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252" name="Shape 252"/>
          <p:cNvSpPr/>
          <p:nvPr/>
        </p:nvSpPr>
        <p:spPr>
          <a:xfrm>
            <a:off x="6507334" y="7999172"/>
            <a:ext cx="837978" cy="459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500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00">
                <a:solidFill>
                  <a:srgbClr val="797979"/>
                </a:solidFill>
              </a:rPr>
              <a:t>-0,44</a:t>
            </a:r>
          </a:p>
        </p:txBody>
      </p:sp>
      <p:sp>
        <p:nvSpPr>
          <p:cNvPr id="253" name="Shape 253"/>
          <p:cNvSpPr/>
          <p:nvPr/>
        </p:nvSpPr>
        <p:spPr>
          <a:xfrm>
            <a:off x="5095333" y="4229721"/>
            <a:ext cx="817179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>
                <a:latin typeface="Arial"/>
                <a:ea typeface="Arial"/>
                <a:cs typeface="Arial"/>
                <a:sym typeface="Arial"/>
              </a:rPr>
              <a:t>2(g)</a:t>
            </a:r>
          </a:p>
        </p:txBody>
      </p:sp>
      <p:sp>
        <p:nvSpPr>
          <p:cNvPr id="254" name="Shape 254"/>
          <p:cNvSpPr/>
          <p:nvPr/>
        </p:nvSpPr>
        <p:spPr>
          <a:xfrm>
            <a:off x="7169010" y="4263001"/>
            <a:ext cx="1015976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>
                <a:latin typeface="Arial"/>
                <a:ea typeface="Arial"/>
                <a:cs typeface="Arial"/>
                <a:sym typeface="Arial"/>
              </a:rPr>
              <a:t>2</a:t>
            </a:r>
            <a:r>
              <a:rPr sz="3000">
                <a:latin typeface="Arial"/>
                <a:ea typeface="Arial"/>
                <a:cs typeface="Arial"/>
                <a:sym typeface="Arial"/>
              </a:rPr>
              <a:t>O</a:t>
            </a:r>
            <a:r>
              <a:rPr>
                <a:latin typeface="Arial"/>
                <a:ea typeface="Arial"/>
                <a:cs typeface="Arial"/>
                <a:sym typeface="Arial"/>
              </a:rPr>
              <a:t>(l)</a:t>
            </a:r>
          </a:p>
        </p:txBody>
      </p:sp>
      <p:sp>
        <p:nvSpPr>
          <p:cNvPr id="255" name="Shape 255"/>
          <p:cNvSpPr/>
          <p:nvPr/>
        </p:nvSpPr>
        <p:spPr>
          <a:xfrm>
            <a:off x="7050468" y="5566229"/>
            <a:ext cx="1253060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Fe²⁺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256" name="Shape 256"/>
          <p:cNvSpPr/>
          <p:nvPr/>
        </p:nvSpPr>
        <p:spPr>
          <a:xfrm>
            <a:off x="4877393" y="5566229"/>
            <a:ext cx="1253060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Fe³⁺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257" name="Shape 257"/>
          <p:cNvSpPr/>
          <p:nvPr/>
        </p:nvSpPr>
        <p:spPr>
          <a:xfrm>
            <a:off x="4856185" y="6324047"/>
            <a:ext cx="1295476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Cu²⁺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258" name="Shape 258"/>
          <p:cNvSpPr/>
          <p:nvPr/>
        </p:nvSpPr>
        <p:spPr>
          <a:xfrm>
            <a:off x="7092288" y="6336815"/>
            <a:ext cx="867892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Cu</a:t>
            </a:r>
            <a:r>
              <a:rPr>
                <a:latin typeface="Arial"/>
                <a:ea typeface="Arial"/>
                <a:cs typeface="Arial"/>
                <a:sym typeface="Arial"/>
              </a:rPr>
              <a:t>(s)</a:t>
            </a:r>
          </a:p>
        </p:txBody>
      </p:sp>
      <p:sp>
        <p:nvSpPr>
          <p:cNvPr id="259" name="Shape 259"/>
          <p:cNvSpPr/>
          <p:nvPr/>
        </p:nvSpPr>
        <p:spPr>
          <a:xfrm>
            <a:off x="4877393" y="7686553"/>
            <a:ext cx="1253060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Fe²⁺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260" name="Shape 260"/>
          <p:cNvSpPr/>
          <p:nvPr/>
        </p:nvSpPr>
        <p:spPr>
          <a:xfrm>
            <a:off x="7140181" y="7753113"/>
            <a:ext cx="825477" cy="52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Fe</a:t>
            </a:r>
            <a:r>
              <a:rPr>
                <a:latin typeface="Arial"/>
                <a:ea typeface="Arial"/>
                <a:cs typeface="Arial"/>
                <a:sym typeface="Arial"/>
              </a:rPr>
              <a:t>(s)</a:t>
            </a:r>
          </a:p>
        </p:txBody>
      </p:sp>
      <p:sp>
        <p:nvSpPr>
          <p:cNvPr id="261" name="Shape 261"/>
          <p:cNvSpPr/>
          <p:nvPr/>
        </p:nvSpPr>
        <p:spPr>
          <a:xfrm>
            <a:off x="5025570" y="6928753"/>
            <a:ext cx="956706" cy="546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H⁺</a:t>
            </a:r>
            <a:r>
              <a:rPr>
                <a:latin typeface="Arial"/>
                <a:ea typeface="Arial"/>
                <a:cs typeface="Arial"/>
                <a:sym typeface="Arial"/>
              </a:rPr>
              <a:t>(aq)</a:t>
            </a:r>
          </a:p>
        </p:txBody>
      </p:sp>
      <p:sp>
        <p:nvSpPr>
          <p:cNvPr id="262" name="Shape 262"/>
          <p:cNvSpPr/>
          <p:nvPr/>
        </p:nvSpPr>
        <p:spPr>
          <a:xfrm>
            <a:off x="7092288" y="6944118"/>
            <a:ext cx="795971" cy="5209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000">
                <a:latin typeface="Arial"/>
                <a:ea typeface="Arial"/>
                <a:cs typeface="Arial"/>
                <a:sym typeface="Arial"/>
              </a:rPr>
              <a:t>H</a:t>
            </a:r>
            <a:r>
              <a:rPr>
                <a:latin typeface="Arial"/>
                <a:ea typeface="Arial"/>
                <a:cs typeface="Arial"/>
                <a:sym typeface="Arial"/>
              </a:rPr>
              <a:t>2(g)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