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28</a:t>
            </a:r>
            <a:r>
              <a:rPr sz="5900"/>
              <a:t> : </a:t>
            </a:r>
            <a:r>
              <a:rPr sz="5900"/>
              <a:t>Cinétique homogène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420624">
              <a:defRPr sz="1800"/>
            </a:pPr>
            <a:r>
              <a:rPr b="1" sz="4320" u="sng"/>
              <a:t>Niveau </a:t>
            </a:r>
            <a:r>
              <a:rPr sz="4320"/>
              <a:t>: CPGE </a:t>
            </a:r>
            <a:endParaRPr sz="4320"/>
          </a:p>
          <a:p>
            <a:pPr lvl="0" algn="just" defTabSz="420624">
              <a:defRPr sz="1800"/>
            </a:pPr>
            <a:r>
              <a:rPr b="1" sz="4320" u="sng"/>
              <a:t>Prérequis</a:t>
            </a:r>
            <a:r>
              <a:rPr sz="4320"/>
              <a:t> : </a:t>
            </a:r>
            <a:endParaRPr sz="4320"/>
          </a:p>
          <a:p>
            <a:pPr lvl="5" indent="822960" algn="just" defTabSz="420624">
              <a:defRPr sz="1800"/>
            </a:pPr>
            <a:r>
              <a:rPr sz="4320"/>
              <a:t>-Diagrammes potentiel-pH</a:t>
            </a:r>
            <a:endParaRPr sz="4320"/>
          </a:p>
          <a:p>
            <a:pPr lvl="5" indent="822960" algn="just" defTabSz="420624">
              <a:defRPr sz="1800"/>
            </a:pPr>
            <a:r>
              <a:rPr sz="4320"/>
              <a:t>-Cinétique homogène</a:t>
            </a:r>
            <a:endParaRPr sz="4320"/>
          </a:p>
          <a:p>
            <a:pPr lvl="5" indent="822960" algn="just" defTabSz="420624">
              <a:defRPr sz="1800"/>
            </a:pPr>
            <a:r>
              <a:rPr sz="4320"/>
              <a:t>-Réactions d’oxyderéduction</a:t>
            </a:r>
            <a:endParaRPr sz="4320"/>
          </a:p>
          <a:p>
            <a:pPr lvl="5" indent="822960" algn="just" defTabSz="420624">
              <a:defRPr sz="1800"/>
            </a:pPr>
            <a:r>
              <a:rPr sz="4320"/>
              <a:t> 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5" name="Shape 135"/>
          <p:cNvSpPr/>
          <p:nvPr/>
        </p:nvSpPr>
        <p:spPr>
          <a:xfrm>
            <a:off x="599897" y="315999"/>
            <a:ext cx="11805006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II.3) Influence du transfert de matière</a:t>
            </a:r>
          </a:p>
        </p:txBody>
      </p:sp>
      <p:sp>
        <p:nvSpPr>
          <p:cNvPr id="136" name="Shape 136"/>
          <p:cNvSpPr/>
          <p:nvPr/>
        </p:nvSpPr>
        <p:spPr>
          <a:xfrm>
            <a:off x="245824" y="8737003"/>
            <a:ext cx="5883499" cy="673101"/>
          </a:xfrm>
          <a:prstGeom prst="rect">
            <a:avLst/>
          </a:prstGeom>
          <a:ln w="254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070" y="2072046"/>
            <a:ext cx="4698918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/>
        </p:nvSpPr>
        <p:spPr>
          <a:xfrm flipH="1">
            <a:off x="6520975" y="2333897"/>
            <a:ext cx="1" cy="6037351"/>
          </a:xfrm>
          <a:prstGeom prst="line">
            <a:avLst/>
          </a:prstGeom>
          <a:ln w="38100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pic>
        <p:nvPicPr>
          <p:cNvPr id="140" name="image2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35075" y="1960576"/>
            <a:ext cx="5344161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070" y="2072046"/>
            <a:ext cx="4698918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 flipH="1">
            <a:off x="2726813" y="5037036"/>
            <a:ext cx="1" cy="184320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45" name="Shape 145"/>
          <p:cNvSpPr/>
          <p:nvPr/>
        </p:nvSpPr>
        <p:spPr>
          <a:xfrm>
            <a:off x="2726813" y="5037036"/>
            <a:ext cx="794223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46" name="Shape 146"/>
          <p:cNvSpPr/>
          <p:nvPr/>
        </p:nvSpPr>
        <p:spPr>
          <a:xfrm>
            <a:off x="2726813" y="6788041"/>
            <a:ext cx="794223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149" name="Group 149"/>
          <p:cNvGrpSpPr/>
          <p:nvPr/>
        </p:nvGrpSpPr>
        <p:grpSpPr>
          <a:xfrm>
            <a:off x="3460655" y="4797482"/>
            <a:ext cx="863892" cy="492444"/>
            <a:chOff x="0" y="0"/>
            <a:chExt cx="863890" cy="492442"/>
          </a:xfrm>
        </p:grpSpPr>
        <p:sp>
          <p:nvSpPr>
            <p:cNvPr id="147" name="Shape 147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3521035" y="6541820"/>
            <a:ext cx="1449107" cy="492443"/>
            <a:chOff x="0" y="0"/>
            <a:chExt cx="1449106" cy="492442"/>
          </a:xfrm>
        </p:grpSpPr>
        <p:sp>
          <p:nvSpPr>
            <p:cNvPr id="150" name="Shape 150"/>
            <p:cNvSpPr/>
            <p:nvPr/>
          </p:nvSpPr>
          <p:spPr>
            <a:xfrm>
              <a:off x="-1" y="0"/>
              <a:ext cx="1449108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1" name="Shape 151"/>
            <p:cNvSpPr/>
            <p:nvPr/>
          </p:nvSpPr>
          <p:spPr>
            <a:xfrm>
              <a:off x="-1" y="0"/>
              <a:ext cx="144910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153" name="Shape 153"/>
          <p:cNvSpPr/>
          <p:nvPr/>
        </p:nvSpPr>
        <p:spPr>
          <a:xfrm flipH="1">
            <a:off x="6520975" y="2333897"/>
            <a:ext cx="1" cy="6037351"/>
          </a:xfrm>
          <a:prstGeom prst="line">
            <a:avLst/>
          </a:prstGeom>
          <a:ln w="38100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pic>
        <p:nvPicPr>
          <p:cNvPr id="154" name="image2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35075" y="1960576"/>
            <a:ext cx="5344161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070" y="2072046"/>
            <a:ext cx="4698918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/>
        </p:nvSpPr>
        <p:spPr>
          <a:xfrm flipH="1">
            <a:off x="2726813" y="5037036"/>
            <a:ext cx="1" cy="184320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59" name="Shape 159"/>
          <p:cNvSpPr/>
          <p:nvPr/>
        </p:nvSpPr>
        <p:spPr>
          <a:xfrm>
            <a:off x="2726813" y="5037036"/>
            <a:ext cx="794223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60" name="Shape 160"/>
          <p:cNvSpPr/>
          <p:nvPr/>
        </p:nvSpPr>
        <p:spPr>
          <a:xfrm>
            <a:off x="2726813" y="6788041"/>
            <a:ext cx="794223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163" name="Group 163"/>
          <p:cNvGrpSpPr/>
          <p:nvPr/>
        </p:nvGrpSpPr>
        <p:grpSpPr>
          <a:xfrm>
            <a:off x="3460655" y="4797482"/>
            <a:ext cx="863892" cy="492444"/>
            <a:chOff x="0" y="0"/>
            <a:chExt cx="863890" cy="492442"/>
          </a:xfrm>
        </p:grpSpPr>
        <p:sp>
          <p:nvSpPr>
            <p:cNvPr id="161" name="Shape 161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2" name="Shape 162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166" name="Group 166"/>
          <p:cNvGrpSpPr/>
          <p:nvPr/>
        </p:nvGrpSpPr>
        <p:grpSpPr>
          <a:xfrm>
            <a:off x="3521035" y="6541820"/>
            <a:ext cx="1449107" cy="492443"/>
            <a:chOff x="0" y="0"/>
            <a:chExt cx="1449106" cy="492442"/>
          </a:xfrm>
        </p:grpSpPr>
        <p:sp>
          <p:nvSpPr>
            <p:cNvPr id="164" name="Shape 164"/>
            <p:cNvSpPr/>
            <p:nvPr/>
          </p:nvSpPr>
          <p:spPr>
            <a:xfrm>
              <a:off x="-1" y="0"/>
              <a:ext cx="1449108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Shape 165"/>
            <p:cNvSpPr/>
            <p:nvPr/>
          </p:nvSpPr>
          <p:spPr>
            <a:xfrm>
              <a:off x="-1" y="0"/>
              <a:ext cx="144910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167" name="Shape 167"/>
          <p:cNvSpPr/>
          <p:nvPr/>
        </p:nvSpPr>
        <p:spPr>
          <a:xfrm flipH="1">
            <a:off x="6520975" y="2333897"/>
            <a:ext cx="1" cy="6037351"/>
          </a:xfrm>
          <a:prstGeom prst="line">
            <a:avLst/>
          </a:prstGeom>
          <a:ln w="38100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68" name="Shape 168"/>
          <p:cNvSpPr/>
          <p:nvPr/>
        </p:nvSpPr>
        <p:spPr>
          <a:xfrm>
            <a:off x="2595073" y="5876990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1" name="Group 171"/>
          <p:cNvGrpSpPr/>
          <p:nvPr/>
        </p:nvGrpSpPr>
        <p:grpSpPr>
          <a:xfrm>
            <a:off x="1584925" y="6207509"/>
            <a:ext cx="696686" cy="492444"/>
            <a:chOff x="0" y="0"/>
            <a:chExt cx="696684" cy="492442"/>
          </a:xfrm>
        </p:grpSpPr>
        <p:sp>
          <p:nvSpPr>
            <p:cNvPr id="169" name="Shape 169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pic>
        <p:nvPicPr>
          <p:cNvPr id="172" name="image2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35075" y="1960576"/>
            <a:ext cx="5344161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932121" y="8888124"/>
            <a:ext cx="3023617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marL="457200" indent="-457200" defTabSz="914400">
              <a:buSzPct val="100000"/>
              <a:buFont typeface="Wingdings"/>
              <a:buChar char="à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Réaction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possible</a:t>
            </a:r>
          </a:p>
        </p:txBody>
      </p:sp>
      <p:sp>
        <p:nvSpPr>
          <p:cNvPr id="174" name="Shape 174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2070" y="2072046"/>
            <a:ext cx="4698918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 flipH="1">
            <a:off x="2726813" y="5037036"/>
            <a:ext cx="1" cy="184320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78" name="Shape 178"/>
          <p:cNvSpPr/>
          <p:nvPr/>
        </p:nvSpPr>
        <p:spPr>
          <a:xfrm>
            <a:off x="2726813" y="5037036"/>
            <a:ext cx="794223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79" name="Shape 179"/>
          <p:cNvSpPr/>
          <p:nvPr/>
        </p:nvSpPr>
        <p:spPr>
          <a:xfrm>
            <a:off x="2726813" y="6788041"/>
            <a:ext cx="794223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182" name="Group 182"/>
          <p:cNvGrpSpPr/>
          <p:nvPr/>
        </p:nvGrpSpPr>
        <p:grpSpPr>
          <a:xfrm>
            <a:off x="3460655" y="4797482"/>
            <a:ext cx="863892" cy="492444"/>
            <a:chOff x="0" y="0"/>
            <a:chExt cx="863890" cy="492442"/>
          </a:xfrm>
        </p:grpSpPr>
        <p:sp>
          <p:nvSpPr>
            <p:cNvPr id="180" name="Shape 180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185" name="Group 185"/>
          <p:cNvGrpSpPr/>
          <p:nvPr/>
        </p:nvGrpSpPr>
        <p:grpSpPr>
          <a:xfrm>
            <a:off x="3521035" y="6541820"/>
            <a:ext cx="1449107" cy="492443"/>
            <a:chOff x="0" y="0"/>
            <a:chExt cx="1449106" cy="492442"/>
          </a:xfrm>
        </p:grpSpPr>
        <p:sp>
          <p:nvSpPr>
            <p:cNvPr id="183" name="Shape 183"/>
            <p:cNvSpPr/>
            <p:nvPr/>
          </p:nvSpPr>
          <p:spPr>
            <a:xfrm>
              <a:off x="-1" y="0"/>
              <a:ext cx="1449108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Shape 184"/>
            <p:cNvSpPr/>
            <p:nvPr/>
          </p:nvSpPr>
          <p:spPr>
            <a:xfrm>
              <a:off x="-1" y="0"/>
              <a:ext cx="144910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186" name="Shape 186"/>
          <p:cNvSpPr/>
          <p:nvPr/>
        </p:nvSpPr>
        <p:spPr>
          <a:xfrm flipH="1">
            <a:off x="6520975" y="2333897"/>
            <a:ext cx="1" cy="6037351"/>
          </a:xfrm>
          <a:prstGeom prst="line">
            <a:avLst/>
          </a:prstGeom>
          <a:ln w="38100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187" name="Shape 187"/>
          <p:cNvSpPr/>
          <p:nvPr/>
        </p:nvSpPr>
        <p:spPr>
          <a:xfrm>
            <a:off x="2595073" y="5876990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0" name="Group 190"/>
          <p:cNvGrpSpPr/>
          <p:nvPr/>
        </p:nvGrpSpPr>
        <p:grpSpPr>
          <a:xfrm>
            <a:off x="1584925" y="6207509"/>
            <a:ext cx="696686" cy="492444"/>
            <a:chOff x="0" y="0"/>
            <a:chExt cx="696684" cy="492442"/>
          </a:xfrm>
        </p:grpSpPr>
        <p:sp>
          <p:nvSpPr>
            <p:cNvPr id="188" name="Shape 188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pic>
        <p:nvPicPr>
          <p:cNvPr id="191" name="image2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35075" y="1960576"/>
            <a:ext cx="5344161" cy="629920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9981183" y="4296288"/>
            <a:ext cx="3023617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defTabSz="914400">
              <a:defRPr sz="1800"/>
            </a:pPr>
            <a:r>
              <a:rPr sz="240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400">
                <a:latin typeface="Calibri"/>
                <a:ea typeface="Calibri"/>
                <a:cs typeface="Calibri"/>
                <a:sym typeface="Calibri"/>
              </a:rPr>
              <a:t>Pas de réaction possible</a:t>
            </a:r>
          </a:p>
        </p:txBody>
      </p:sp>
      <p:sp>
        <p:nvSpPr>
          <p:cNvPr id="193" name="Shape 193"/>
          <p:cNvSpPr/>
          <p:nvPr/>
        </p:nvSpPr>
        <p:spPr>
          <a:xfrm>
            <a:off x="-466797" y="4335250"/>
            <a:ext cx="3023617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marL="457200" indent="-457200" defTabSz="914400">
              <a:buSzPct val="100000"/>
              <a:buFont typeface="Wingdings"/>
              <a:buChar char="à"/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Réaction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defRPr sz="1800"/>
            </a:pPr>
            <a:r>
              <a:rPr sz="2400">
                <a:latin typeface="Calibri"/>
                <a:ea typeface="Calibri"/>
                <a:cs typeface="Calibri"/>
                <a:sym typeface="Calibri"/>
              </a:rPr>
              <a:t>possible</a:t>
            </a:r>
          </a:p>
        </p:txBody>
      </p:sp>
      <p:sp>
        <p:nvSpPr>
          <p:cNvPr id="194" name="Shape 194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7" name="Shape 197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pic>
        <p:nvPicPr>
          <p:cNvPr id="1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48" y="2878967"/>
            <a:ext cx="12596504" cy="399566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Shape 199"/>
          <p:cNvSpPr/>
          <p:nvPr/>
        </p:nvSpPr>
        <p:spPr>
          <a:xfrm>
            <a:off x="4519869" y="6904983"/>
            <a:ext cx="995469" cy="698501"/>
          </a:xfrm>
          <a:prstGeom prst="rect">
            <a:avLst/>
          </a:prstGeom>
          <a:ln w="50800">
            <a:solidFill>
              <a:srgbClr val="94175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i</a:t>
            </a:r>
            <a:r>
              <a:rPr sz="2600"/>
              <a:t>a</a:t>
            </a:r>
            <a:r>
              <a:rPr sz="3600"/>
              <a:t>&gt;i</a:t>
            </a:r>
            <a:r>
              <a:rPr sz="2500"/>
              <a:t>b</a:t>
            </a:r>
          </a:p>
        </p:txBody>
      </p:sp>
      <p:sp>
        <p:nvSpPr>
          <p:cNvPr id="200" name="Shape 200"/>
          <p:cNvSpPr/>
          <p:nvPr/>
        </p:nvSpPr>
        <p:spPr>
          <a:xfrm>
            <a:off x="9126735" y="6904983"/>
            <a:ext cx="3774481" cy="698501"/>
          </a:xfrm>
          <a:prstGeom prst="rect">
            <a:avLst/>
          </a:prstGeom>
          <a:ln w="50800">
            <a:solidFill>
              <a:srgbClr val="94175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Blocage cinétique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204" name="Shape 2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 flipH="1">
            <a:off x="5364477" y="3936275"/>
            <a:ext cx="1" cy="3915374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08" name="Shape 208"/>
          <p:cNvSpPr/>
          <p:nvPr/>
        </p:nvSpPr>
        <p:spPr>
          <a:xfrm>
            <a:off x="5245158" y="5774642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1" name="Group 211"/>
          <p:cNvGrpSpPr/>
          <p:nvPr/>
        </p:nvGrpSpPr>
        <p:grpSpPr>
          <a:xfrm>
            <a:off x="4371509" y="4895319"/>
            <a:ext cx="696686" cy="492444"/>
            <a:chOff x="0" y="0"/>
            <a:chExt cx="696684" cy="492442"/>
          </a:xfrm>
        </p:grpSpPr>
        <p:sp>
          <p:nvSpPr>
            <p:cNvPr id="209" name="Shape 209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" name="Shape 210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12" name="Shape 212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 flipH="1">
            <a:off x="5364477" y="3936275"/>
            <a:ext cx="1" cy="3915374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17" name="Shape 217"/>
          <p:cNvSpPr/>
          <p:nvPr/>
        </p:nvSpPr>
        <p:spPr>
          <a:xfrm>
            <a:off x="5245158" y="5774642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" name="Shape 218"/>
          <p:cNvSpPr/>
          <p:nvPr/>
        </p:nvSpPr>
        <p:spPr>
          <a:xfrm>
            <a:off x="4997556" y="5682762"/>
            <a:ext cx="1" cy="342656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19" name="Shape 219"/>
          <p:cNvSpPr/>
          <p:nvPr/>
        </p:nvSpPr>
        <p:spPr>
          <a:xfrm>
            <a:off x="4916357" y="5802274"/>
            <a:ext cx="159489" cy="15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82"/>
                </a:moveTo>
                <a:lnTo>
                  <a:pt x="2682" y="0"/>
                </a:lnTo>
                <a:lnTo>
                  <a:pt x="10800" y="8118"/>
                </a:lnTo>
                <a:lnTo>
                  <a:pt x="18918" y="0"/>
                </a:lnTo>
                <a:lnTo>
                  <a:pt x="21600" y="2682"/>
                </a:lnTo>
                <a:lnTo>
                  <a:pt x="13482" y="10800"/>
                </a:lnTo>
                <a:lnTo>
                  <a:pt x="21600" y="18918"/>
                </a:lnTo>
                <a:lnTo>
                  <a:pt x="18918" y="21600"/>
                </a:lnTo>
                <a:lnTo>
                  <a:pt x="10800" y="13482"/>
                </a:lnTo>
                <a:lnTo>
                  <a:pt x="2682" y="21600"/>
                </a:lnTo>
                <a:lnTo>
                  <a:pt x="0" y="18918"/>
                </a:lnTo>
                <a:lnTo>
                  <a:pt x="8118" y="10800"/>
                </a:lnTo>
                <a:close/>
              </a:path>
            </a:pathLst>
          </a:custGeom>
          <a:solidFill>
            <a:srgbClr val="7030A0"/>
          </a:solidFill>
          <a:ln w="12700">
            <a:solidFill>
              <a:srgbClr val="7030A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2" name="Group 222"/>
          <p:cNvGrpSpPr/>
          <p:nvPr/>
        </p:nvGrpSpPr>
        <p:grpSpPr>
          <a:xfrm>
            <a:off x="4071222" y="5190318"/>
            <a:ext cx="696685" cy="492444"/>
            <a:chOff x="0" y="0"/>
            <a:chExt cx="696684" cy="492442"/>
          </a:xfrm>
        </p:grpSpPr>
        <p:sp>
          <p:nvSpPr>
            <p:cNvPr id="220" name="Shape 220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" name="Shape 221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225" name="Group 225"/>
          <p:cNvGrpSpPr/>
          <p:nvPr/>
        </p:nvGrpSpPr>
        <p:grpSpPr>
          <a:xfrm>
            <a:off x="4371509" y="4895319"/>
            <a:ext cx="696686" cy="492444"/>
            <a:chOff x="0" y="0"/>
            <a:chExt cx="696684" cy="492442"/>
          </a:xfrm>
        </p:grpSpPr>
        <p:sp>
          <p:nvSpPr>
            <p:cNvPr id="223" name="Shape 223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26" name="Shape 226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227" name="Shape 2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Shape 230"/>
          <p:cNvSpPr/>
          <p:nvPr/>
        </p:nvSpPr>
        <p:spPr>
          <a:xfrm flipH="1">
            <a:off x="5364477" y="3936275"/>
            <a:ext cx="1" cy="3915374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31" name="Shape 231"/>
          <p:cNvSpPr/>
          <p:nvPr/>
        </p:nvSpPr>
        <p:spPr>
          <a:xfrm>
            <a:off x="5245158" y="5774642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" name="Shape 232"/>
          <p:cNvSpPr/>
          <p:nvPr/>
        </p:nvSpPr>
        <p:spPr>
          <a:xfrm>
            <a:off x="4997556" y="5682762"/>
            <a:ext cx="1" cy="342656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33" name="Shape 233"/>
          <p:cNvSpPr/>
          <p:nvPr/>
        </p:nvSpPr>
        <p:spPr>
          <a:xfrm>
            <a:off x="4916357" y="5802274"/>
            <a:ext cx="159489" cy="15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82"/>
                </a:moveTo>
                <a:lnTo>
                  <a:pt x="2682" y="0"/>
                </a:lnTo>
                <a:lnTo>
                  <a:pt x="10800" y="8118"/>
                </a:lnTo>
                <a:lnTo>
                  <a:pt x="18918" y="0"/>
                </a:lnTo>
                <a:lnTo>
                  <a:pt x="21600" y="2682"/>
                </a:lnTo>
                <a:lnTo>
                  <a:pt x="13482" y="10800"/>
                </a:lnTo>
                <a:lnTo>
                  <a:pt x="21600" y="18918"/>
                </a:lnTo>
                <a:lnTo>
                  <a:pt x="18918" y="21600"/>
                </a:lnTo>
                <a:lnTo>
                  <a:pt x="10800" y="13482"/>
                </a:lnTo>
                <a:lnTo>
                  <a:pt x="2682" y="21600"/>
                </a:lnTo>
                <a:lnTo>
                  <a:pt x="0" y="18918"/>
                </a:lnTo>
                <a:lnTo>
                  <a:pt x="8118" y="10800"/>
                </a:lnTo>
                <a:close/>
              </a:path>
            </a:pathLst>
          </a:custGeom>
          <a:solidFill>
            <a:srgbClr val="7030A0"/>
          </a:solidFill>
          <a:ln w="12700">
            <a:solidFill>
              <a:srgbClr val="7030A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6" name="Group 236"/>
          <p:cNvGrpSpPr/>
          <p:nvPr/>
        </p:nvGrpSpPr>
        <p:grpSpPr>
          <a:xfrm>
            <a:off x="4071222" y="5190318"/>
            <a:ext cx="696685" cy="492444"/>
            <a:chOff x="0" y="0"/>
            <a:chExt cx="696684" cy="492442"/>
          </a:xfrm>
        </p:grpSpPr>
        <p:sp>
          <p:nvSpPr>
            <p:cNvPr id="234" name="Shape 234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37" name="Shape 237"/>
          <p:cNvSpPr/>
          <p:nvPr/>
        </p:nvSpPr>
        <p:spPr>
          <a:xfrm>
            <a:off x="5340998" y="3931990"/>
            <a:ext cx="580830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240" name="Group 240"/>
          <p:cNvGrpSpPr/>
          <p:nvPr/>
        </p:nvGrpSpPr>
        <p:grpSpPr>
          <a:xfrm>
            <a:off x="5731399" y="3883212"/>
            <a:ext cx="863891" cy="492444"/>
            <a:chOff x="0" y="0"/>
            <a:chExt cx="863890" cy="492442"/>
          </a:xfrm>
        </p:grpSpPr>
        <p:sp>
          <p:nvSpPr>
            <p:cNvPr id="238" name="Shape 238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" name="Shape 239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243" name="Group 243"/>
          <p:cNvGrpSpPr/>
          <p:nvPr/>
        </p:nvGrpSpPr>
        <p:grpSpPr>
          <a:xfrm>
            <a:off x="4371509" y="4895319"/>
            <a:ext cx="696686" cy="492444"/>
            <a:chOff x="0" y="0"/>
            <a:chExt cx="696684" cy="492442"/>
          </a:xfrm>
        </p:grpSpPr>
        <p:sp>
          <p:nvSpPr>
            <p:cNvPr id="241" name="Shape 241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44" name="Shape 244"/>
          <p:cNvSpPr/>
          <p:nvPr/>
        </p:nvSpPr>
        <p:spPr>
          <a:xfrm>
            <a:off x="4970805" y="5662820"/>
            <a:ext cx="951024" cy="1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247" name="Group 247"/>
          <p:cNvGrpSpPr/>
          <p:nvPr/>
        </p:nvGrpSpPr>
        <p:grpSpPr>
          <a:xfrm>
            <a:off x="5744351" y="5320922"/>
            <a:ext cx="863891" cy="492444"/>
            <a:chOff x="0" y="0"/>
            <a:chExt cx="863890" cy="492442"/>
          </a:xfrm>
        </p:grpSpPr>
        <p:sp>
          <p:nvSpPr>
            <p:cNvPr id="245" name="Shape 245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" name="Shape 246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48" name="Shape 248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2348" y="2857228"/>
            <a:ext cx="7511724" cy="5117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3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6312" y="4092680"/>
            <a:ext cx="2556402" cy="3184546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 flipV="1">
            <a:off x="3138763" y="6395571"/>
            <a:ext cx="1" cy="1149536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55" name="Shape 55"/>
          <p:cNvSpPr/>
          <p:nvPr/>
        </p:nvSpPr>
        <p:spPr>
          <a:xfrm>
            <a:off x="2009938" y="7545106"/>
            <a:ext cx="2254941" cy="8119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HCl à 0.1 mol/L</a:t>
            </a:r>
          </a:p>
        </p:txBody>
      </p:sp>
      <p:sp>
        <p:nvSpPr>
          <p:cNvPr id="56" name="Shape 56"/>
          <p:cNvSpPr/>
          <p:nvPr/>
        </p:nvSpPr>
        <p:spPr>
          <a:xfrm>
            <a:off x="515546" y="3578578"/>
            <a:ext cx="2396600" cy="4563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Plaque de Zn (s)</a:t>
            </a:r>
          </a:p>
        </p:txBody>
      </p:sp>
      <p:sp>
        <p:nvSpPr>
          <p:cNvPr id="57" name="Shape 57"/>
          <p:cNvSpPr/>
          <p:nvPr/>
        </p:nvSpPr>
        <p:spPr>
          <a:xfrm>
            <a:off x="1713846" y="4071020"/>
            <a:ext cx="476070" cy="77399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58" name="Shape 58"/>
          <p:cNvSpPr/>
          <p:nvPr/>
        </p:nvSpPr>
        <p:spPr>
          <a:xfrm>
            <a:off x="6280838" y="7674223"/>
            <a:ext cx="275918" cy="31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0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" name="Shape 59"/>
          <p:cNvSpPr/>
          <p:nvPr/>
        </p:nvSpPr>
        <p:spPr>
          <a:xfrm>
            <a:off x="5150103" y="8024567"/>
            <a:ext cx="2187594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0000"/>
                </a:solidFill>
              </a:rPr>
              <a:t>Zone de pH d’étude</a:t>
            </a:r>
          </a:p>
        </p:txBody>
      </p:sp>
      <p:sp>
        <p:nvSpPr>
          <p:cNvPr id="60" name="Shape 6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/>
        </p:nvSpPr>
        <p:spPr>
          <a:xfrm flipH="1">
            <a:off x="5364477" y="3936275"/>
            <a:ext cx="1" cy="3915374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53" name="Shape 253"/>
          <p:cNvSpPr/>
          <p:nvPr/>
        </p:nvSpPr>
        <p:spPr>
          <a:xfrm>
            <a:off x="5245158" y="5774642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4" name="Shape 254"/>
          <p:cNvSpPr/>
          <p:nvPr/>
        </p:nvSpPr>
        <p:spPr>
          <a:xfrm>
            <a:off x="4997556" y="5682762"/>
            <a:ext cx="1" cy="342656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55" name="Shape 255"/>
          <p:cNvSpPr/>
          <p:nvPr/>
        </p:nvSpPr>
        <p:spPr>
          <a:xfrm>
            <a:off x="4916357" y="5802274"/>
            <a:ext cx="159489" cy="15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82"/>
                </a:moveTo>
                <a:lnTo>
                  <a:pt x="2682" y="0"/>
                </a:lnTo>
                <a:lnTo>
                  <a:pt x="10800" y="8118"/>
                </a:lnTo>
                <a:lnTo>
                  <a:pt x="18918" y="0"/>
                </a:lnTo>
                <a:lnTo>
                  <a:pt x="21600" y="2682"/>
                </a:lnTo>
                <a:lnTo>
                  <a:pt x="13482" y="10800"/>
                </a:lnTo>
                <a:lnTo>
                  <a:pt x="21600" y="18918"/>
                </a:lnTo>
                <a:lnTo>
                  <a:pt x="18918" y="21600"/>
                </a:lnTo>
                <a:lnTo>
                  <a:pt x="10800" y="13482"/>
                </a:lnTo>
                <a:lnTo>
                  <a:pt x="2682" y="21600"/>
                </a:lnTo>
                <a:lnTo>
                  <a:pt x="0" y="18918"/>
                </a:lnTo>
                <a:lnTo>
                  <a:pt x="8118" y="10800"/>
                </a:lnTo>
                <a:close/>
              </a:path>
            </a:pathLst>
          </a:custGeom>
          <a:solidFill>
            <a:srgbClr val="7030A0"/>
          </a:solidFill>
          <a:ln w="12700">
            <a:solidFill>
              <a:srgbClr val="7030A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8" name="Group 258"/>
          <p:cNvGrpSpPr/>
          <p:nvPr/>
        </p:nvGrpSpPr>
        <p:grpSpPr>
          <a:xfrm>
            <a:off x="4071222" y="5190318"/>
            <a:ext cx="696685" cy="492444"/>
            <a:chOff x="0" y="0"/>
            <a:chExt cx="696684" cy="492442"/>
          </a:xfrm>
        </p:grpSpPr>
        <p:sp>
          <p:nvSpPr>
            <p:cNvPr id="256" name="Shape 256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5340998" y="3931990"/>
            <a:ext cx="580830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262" name="Group 262"/>
          <p:cNvGrpSpPr/>
          <p:nvPr/>
        </p:nvGrpSpPr>
        <p:grpSpPr>
          <a:xfrm>
            <a:off x="5731399" y="3883212"/>
            <a:ext cx="863891" cy="492444"/>
            <a:chOff x="0" y="0"/>
            <a:chExt cx="863890" cy="492442"/>
          </a:xfrm>
        </p:grpSpPr>
        <p:sp>
          <p:nvSpPr>
            <p:cNvPr id="260" name="Shape 260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4371509" y="4895319"/>
            <a:ext cx="696686" cy="492444"/>
            <a:chOff x="0" y="0"/>
            <a:chExt cx="696684" cy="492442"/>
          </a:xfrm>
        </p:grpSpPr>
        <p:sp>
          <p:nvSpPr>
            <p:cNvPr id="263" name="Shape 263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66" name="Shape 266"/>
          <p:cNvSpPr/>
          <p:nvPr/>
        </p:nvSpPr>
        <p:spPr>
          <a:xfrm>
            <a:off x="4970805" y="5662820"/>
            <a:ext cx="951024" cy="1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269" name="Group 269"/>
          <p:cNvGrpSpPr/>
          <p:nvPr/>
        </p:nvGrpSpPr>
        <p:grpSpPr>
          <a:xfrm>
            <a:off x="5744351" y="5320922"/>
            <a:ext cx="863891" cy="492444"/>
            <a:chOff x="0" y="0"/>
            <a:chExt cx="863890" cy="492442"/>
          </a:xfrm>
        </p:grpSpPr>
        <p:sp>
          <p:nvSpPr>
            <p:cNvPr id="267" name="Shape 267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9951718" y="3620575"/>
            <a:ext cx="2981817" cy="1017716"/>
            <a:chOff x="0" y="0"/>
            <a:chExt cx="2981816" cy="1017714"/>
          </a:xfrm>
        </p:grpSpPr>
        <p:sp>
          <p:nvSpPr>
            <p:cNvPr id="270" name="Shape 270"/>
            <p:cNvSpPr/>
            <p:nvPr/>
          </p:nvSpPr>
          <p:spPr>
            <a:xfrm>
              <a:off x="-1" y="0"/>
              <a:ext cx="2981818" cy="1017715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-1" y="0"/>
              <a:ext cx="298181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73" name="Shape 273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274" name="Shape 2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8"/>
          <p:cNvGrpSpPr/>
          <p:nvPr/>
        </p:nvGrpSpPr>
        <p:grpSpPr>
          <a:xfrm>
            <a:off x="9951718" y="3625003"/>
            <a:ext cx="2981817" cy="1936942"/>
            <a:chOff x="0" y="0"/>
            <a:chExt cx="2981816" cy="1936940"/>
          </a:xfrm>
        </p:grpSpPr>
        <p:sp>
          <p:nvSpPr>
            <p:cNvPr id="276" name="Shape 276"/>
            <p:cNvSpPr/>
            <p:nvPr/>
          </p:nvSpPr>
          <p:spPr>
            <a:xfrm>
              <a:off x="-1" y="0"/>
              <a:ext cx="2981818" cy="193694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-1" y="0"/>
              <a:ext cx="298181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pic>
        <p:nvPicPr>
          <p:cNvPr id="279" name="image2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 flipH="1">
            <a:off x="5364477" y="3936275"/>
            <a:ext cx="1" cy="3915374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81" name="Shape 281"/>
          <p:cNvSpPr/>
          <p:nvPr/>
        </p:nvSpPr>
        <p:spPr>
          <a:xfrm>
            <a:off x="5245158" y="5774642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4997556" y="5682762"/>
            <a:ext cx="1" cy="342656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283" name="Shape 283"/>
          <p:cNvSpPr/>
          <p:nvPr/>
        </p:nvSpPr>
        <p:spPr>
          <a:xfrm>
            <a:off x="4916357" y="5802274"/>
            <a:ext cx="159489" cy="15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82"/>
                </a:moveTo>
                <a:lnTo>
                  <a:pt x="2682" y="0"/>
                </a:lnTo>
                <a:lnTo>
                  <a:pt x="10800" y="8118"/>
                </a:lnTo>
                <a:lnTo>
                  <a:pt x="18918" y="0"/>
                </a:lnTo>
                <a:lnTo>
                  <a:pt x="21600" y="2682"/>
                </a:lnTo>
                <a:lnTo>
                  <a:pt x="13482" y="10800"/>
                </a:lnTo>
                <a:lnTo>
                  <a:pt x="21600" y="18918"/>
                </a:lnTo>
                <a:lnTo>
                  <a:pt x="18918" y="21600"/>
                </a:lnTo>
                <a:lnTo>
                  <a:pt x="10800" y="13482"/>
                </a:lnTo>
                <a:lnTo>
                  <a:pt x="2682" y="21600"/>
                </a:lnTo>
                <a:lnTo>
                  <a:pt x="0" y="18918"/>
                </a:lnTo>
                <a:lnTo>
                  <a:pt x="8118" y="10800"/>
                </a:lnTo>
                <a:close/>
              </a:path>
            </a:pathLst>
          </a:custGeom>
          <a:solidFill>
            <a:srgbClr val="7030A0"/>
          </a:solidFill>
          <a:ln w="12700">
            <a:solidFill>
              <a:srgbClr val="7030A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6" name="Group 286"/>
          <p:cNvGrpSpPr/>
          <p:nvPr/>
        </p:nvGrpSpPr>
        <p:grpSpPr>
          <a:xfrm>
            <a:off x="4071222" y="5190318"/>
            <a:ext cx="696685" cy="492444"/>
            <a:chOff x="0" y="0"/>
            <a:chExt cx="696684" cy="492442"/>
          </a:xfrm>
        </p:grpSpPr>
        <p:sp>
          <p:nvSpPr>
            <p:cNvPr id="284" name="Shape 284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87" name="Shape 287"/>
          <p:cNvSpPr/>
          <p:nvPr/>
        </p:nvSpPr>
        <p:spPr>
          <a:xfrm>
            <a:off x="5340998" y="3931990"/>
            <a:ext cx="580830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290" name="Group 290"/>
          <p:cNvGrpSpPr/>
          <p:nvPr/>
        </p:nvGrpSpPr>
        <p:grpSpPr>
          <a:xfrm>
            <a:off x="5731399" y="3883212"/>
            <a:ext cx="863891" cy="492444"/>
            <a:chOff x="0" y="0"/>
            <a:chExt cx="863890" cy="492442"/>
          </a:xfrm>
        </p:grpSpPr>
        <p:sp>
          <p:nvSpPr>
            <p:cNvPr id="288" name="Shape 288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371509" y="4895319"/>
            <a:ext cx="696686" cy="492444"/>
            <a:chOff x="0" y="0"/>
            <a:chExt cx="696684" cy="492442"/>
          </a:xfrm>
        </p:grpSpPr>
        <p:sp>
          <p:nvSpPr>
            <p:cNvPr id="291" name="Shape 291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4970805" y="5662820"/>
            <a:ext cx="951024" cy="1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297" name="Group 297"/>
          <p:cNvGrpSpPr/>
          <p:nvPr/>
        </p:nvGrpSpPr>
        <p:grpSpPr>
          <a:xfrm>
            <a:off x="5744351" y="5320922"/>
            <a:ext cx="863891" cy="492444"/>
            <a:chOff x="0" y="0"/>
            <a:chExt cx="863890" cy="492442"/>
          </a:xfrm>
        </p:grpSpPr>
        <p:sp>
          <p:nvSpPr>
            <p:cNvPr id="295" name="Shape 295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298" name="Shape 298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299" name="Shape 2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image2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078" y="2002101"/>
            <a:ext cx="6898641" cy="6278881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Shape 302"/>
          <p:cNvSpPr/>
          <p:nvPr/>
        </p:nvSpPr>
        <p:spPr>
          <a:xfrm flipH="1">
            <a:off x="5364477" y="3936275"/>
            <a:ext cx="1" cy="3915374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03" name="Shape 303"/>
          <p:cNvSpPr/>
          <p:nvPr/>
        </p:nvSpPr>
        <p:spPr>
          <a:xfrm>
            <a:off x="5245158" y="5774642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4997556" y="5682762"/>
            <a:ext cx="1" cy="342656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05" name="Shape 305"/>
          <p:cNvSpPr/>
          <p:nvPr/>
        </p:nvSpPr>
        <p:spPr>
          <a:xfrm>
            <a:off x="4916357" y="5802274"/>
            <a:ext cx="159489" cy="159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682"/>
                </a:moveTo>
                <a:lnTo>
                  <a:pt x="2682" y="0"/>
                </a:lnTo>
                <a:lnTo>
                  <a:pt x="10800" y="8118"/>
                </a:lnTo>
                <a:lnTo>
                  <a:pt x="18918" y="0"/>
                </a:lnTo>
                <a:lnTo>
                  <a:pt x="21600" y="2682"/>
                </a:lnTo>
                <a:lnTo>
                  <a:pt x="13482" y="10800"/>
                </a:lnTo>
                <a:lnTo>
                  <a:pt x="21600" y="18918"/>
                </a:lnTo>
                <a:lnTo>
                  <a:pt x="18918" y="21600"/>
                </a:lnTo>
                <a:lnTo>
                  <a:pt x="10800" y="13482"/>
                </a:lnTo>
                <a:lnTo>
                  <a:pt x="2682" y="21600"/>
                </a:lnTo>
                <a:lnTo>
                  <a:pt x="0" y="18918"/>
                </a:lnTo>
                <a:lnTo>
                  <a:pt x="8118" y="10800"/>
                </a:lnTo>
                <a:close/>
              </a:path>
            </a:pathLst>
          </a:custGeom>
          <a:solidFill>
            <a:srgbClr val="7030A0"/>
          </a:solidFill>
          <a:ln w="12700">
            <a:solidFill>
              <a:srgbClr val="7030A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8" name="Group 308"/>
          <p:cNvGrpSpPr/>
          <p:nvPr/>
        </p:nvGrpSpPr>
        <p:grpSpPr>
          <a:xfrm>
            <a:off x="4071222" y="5190318"/>
            <a:ext cx="696685" cy="492444"/>
            <a:chOff x="0" y="0"/>
            <a:chExt cx="696684" cy="492442"/>
          </a:xfrm>
        </p:grpSpPr>
        <p:sp>
          <p:nvSpPr>
            <p:cNvPr id="306" name="Shape 306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7" name="Shape 307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09" name="Shape 309"/>
          <p:cNvSpPr/>
          <p:nvPr/>
        </p:nvSpPr>
        <p:spPr>
          <a:xfrm>
            <a:off x="5340998" y="3931990"/>
            <a:ext cx="580830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312" name="Group 312"/>
          <p:cNvGrpSpPr/>
          <p:nvPr/>
        </p:nvGrpSpPr>
        <p:grpSpPr>
          <a:xfrm>
            <a:off x="5731399" y="3883212"/>
            <a:ext cx="863891" cy="492444"/>
            <a:chOff x="0" y="0"/>
            <a:chExt cx="863890" cy="492442"/>
          </a:xfrm>
        </p:grpSpPr>
        <p:sp>
          <p:nvSpPr>
            <p:cNvPr id="310" name="Shape 310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4371509" y="4895319"/>
            <a:ext cx="696686" cy="492444"/>
            <a:chOff x="0" y="0"/>
            <a:chExt cx="696684" cy="492442"/>
          </a:xfrm>
        </p:grpSpPr>
        <p:sp>
          <p:nvSpPr>
            <p:cNvPr id="313" name="Shape 313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4970805" y="5662820"/>
            <a:ext cx="951024" cy="1"/>
          </a:xfrm>
          <a:prstGeom prst="line">
            <a:avLst/>
          </a:prstGeom>
          <a:ln w="25400">
            <a:solidFill>
              <a:srgbClr val="7030A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319" name="Group 319"/>
          <p:cNvGrpSpPr/>
          <p:nvPr/>
        </p:nvGrpSpPr>
        <p:grpSpPr>
          <a:xfrm>
            <a:off x="5744351" y="5320922"/>
            <a:ext cx="863891" cy="492444"/>
            <a:chOff x="0" y="0"/>
            <a:chExt cx="863890" cy="492442"/>
          </a:xfrm>
        </p:grpSpPr>
        <p:sp>
          <p:nvSpPr>
            <p:cNvPr id="317" name="Shape 317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322" name="Group 322"/>
          <p:cNvGrpSpPr/>
          <p:nvPr/>
        </p:nvGrpSpPr>
        <p:grpSpPr>
          <a:xfrm>
            <a:off x="9951718" y="3625003"/>
            <a:ext cx="2981817" cy="3315780"/>
            <a:chOff x="0" y="0"/>
            <a:chExt cx="2981816" cy="3315779"/>
          </a:xfrm>
        </p:grpSpPr>
        <p:sp>
          <p:nvSpPr>
            <p:cNvPr id="320" name="Shape 320"/>
            <p:cNvSpPr/>
            <p:nvPr/>
          </p:nvSpPr>
          <p:spPr>
            <a:xfrm>
              <a:off x="-1" y="-1"/>
              <a:ext cx="2981818" cy="331578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-1" y="-1"/>
              <a:ext cx="298181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324" name="Shape 32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image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733" y="2447881"/>
            <a:ext cx="8959382" cy="5972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9" name="Group 329"/>
          <p:cNvGrpSpPr/>
          <p:nvPr/>
        </p:nvGrpSpPr>
        <p:grpSpPr>
          <a:xfrm>
            <a:off x="4119734" y="3573996"/>
            <a:ext cx="2382666" cy="648794"/>
            <a:chOff x="0" y="0"/>
            <a:chExt cx="2382665" cy="648792"/>
          </a:xfrm>
        </p:grpSpPr>
        <p:sp>
          <p:nvSpPr>
            <p:cNvPr id="327" name="Shape 327"/>
            <p:cNvSpPr/>
            <p:nvPr/>
          </p:nvSpPr>
          <p:spPr>
            <a:xfrm>
              <a:off x="0" y="-1"/>
              <a:ext cx="2382666" cy="648794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-1"/>
              <a:ext cx="238266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4266038" y="5814467"/>
            <a:ext cx="777968" cy="808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- 0,76</a:t>
            </a:r>
          </a:p>
        </p:txBody>
      </p:sp>
      <p:sp>
        <p:nvSpPr>
          <p:cNvPr id="331" name="Shape 331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332" name="Shape 332"/>
          <p:cNvSpPr/>
          <p:nvPr/>
        </p:nvSpPr>
        <p:spPr>
          <a:xfrm>
            <a:off x="61802" y="8711875"/>
            <a:ext cx="890776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introductive :</a:t>
            </a:r>
          </a:p>
        </p:txBody>
      </p:sp>
      <p:sp>
        <p:nvSpPr>
          <p:cNvPr id="333" name="Shape 3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image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733" y="2447881"/>
            <a:ext cx="8959382" cy="5972922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Shape 336"/>
          <p:cNvSpPr/>
          <p:nvPr/>
        </p:nvSpPr>
        <p:spPr>
          <a:xfrm>
            <a:off x="5155474" y="4883766"/>
            <a:ext cx="1" cy="184320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37" name="Shape 337"/>
          <p:cNvSpPr/>
          <p:nvPr/>
        </p:nvSpPr>
        <p:spPr>
          <a:xfrm>
            <a:off x="5155474" y="4883766"/>
            <a:ext cx="794222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38" name="Shape 338"/>
          <p:cNvSpPr/>
          <p:nvPr/>
        </p:nvSpPr>
        <p:spPr>
          <a:xfrm>
            <a:off x="5155474" y="6634770"/>
            <a:ext cx="794222" cy="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341" name="Group 341"/>
          <p:cNvGrpSpPr/>
          <p:nvPr/>
        </p:nvGrpSpPr>
        <p:grpSpPr>
          <a:xfrm>
            <a:off x="5889316" y="4644212"/>
            <a:ext cx="863891" cy="492443"/>
            <a:chOff x="0" y="0"/>
            <a:chExt cx="863890" cy="492442"/>
          </a:xfrm>
        </p:grpSpPr>
        <p:sp>
          <p:nvSpPr>
            <p:cNvPr id="339" name="Shape 339"/>
            <p:cNvSpPr/>
            <p:nvPr/>
          </p:nvSpPr>
          <p:spPr>
            <a:xfrm>
              <a:off x="-1" y="0"/>
              <a:ext cx="863892" cy="49244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0" name="Shape 340"/>
            <p:cNvSpPr/>
            <p:nvPr/>
          </p:nvSpPr>
          <p:spPr>
            <a:xfrm>
              <a:off x="-1" y="0"/>
              <a:ext cx="863892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5949696" y="6388549"/>
            <a:ext cx="1449107" cy="492444"/>
            <a:chOff x="0" y="0"/>
            <a:chExt cx="1449106" cy="492442"/>
          </a:xfrm>
        </p:grpSpPr>
        <p:sp>
          <p:nvSpPr>
            <p:cNvPr id="342" name="Shape 342"/>
            <p:cNvSpPr/>
            <p:nvPr/>
          </p:nvSpPr>
          <p:spPr>
            <a:xfrm>
              <a:off x="-1" y="0"/>
              <a:ext cx="1449108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0"/>
              <a:ext cx="1449108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4119734" y="3573996"/>
            <a:ext cx="2382666" cy="648794"/>
            <a:chOff x="0" y="0"/>
            <a:chExt cx="2382665" cy="648792"/>
          </a:xfrm>
        </p:grpSpPr>
        <p:sp>
          <p:nvSpPr>
            <p:cNvPr id="345" name="Shape 345"/>
            <p:cNvSpPr/>
            <p:nvPr/>
          </p:nvSpPr>
          <p:spPr>
            <a:xfrm>
              <a:off x="0" y="-1"/>
              <a:ext cx="2382666" cy="648794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-1"/>
              <a:ext cx="238266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48" name="Shape 348"/>
          <p:cNvSpPr/>
          <p:nvPr/>
        </p:nvSpPr>
        <p:spPr>
          <a:xfrm>
            <a:off x="4266038" y="5814467"/>
            <a:ext cx="777968" cy="808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- 0,76</a:t>
            </a:r>
          </a:p>
        </p:txBody>
      </p:sp>
      <p:sp>
        <p:nvSpPr>
          <p:cNvPr id="349" name="Shape 349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350" name="Shape 350"/>
          <p:cNvSpPr/>
          <p:nvPr/>
        </p:nvSpPr>
        <p:spPr>
          <a:xfrm>
            <a:off x="61802" y="8711875"/>
            <a:ext cx="890776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introductive :</a:t>
            </a:r>
          </a:p>
        </p:txBody>
      </p:sp>
      <p:sp>
        <p:nvSpPr>
          <p:cNvPr id="351" name="Shape 3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3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7733" y="2447881"/>
            <a:ext cx="8959382" cy="5972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6" name="Group 356"/>
          <p:cNvGrpSpPr/>
          <p:nvPr/>
        </p:nvGrpSpPr>
        <p:grpSpPr>
          <a:xfrm>
            <a:off x="4119734" y="3573996"/>
            <a:ext cx="2382666" cy="648794"/>
            <a:chOff x="0" y="0"/>
            <a:chExt cx="2382665" cy="648792"/>
          </a:xfrm>
        </p:grpSpPr>
        <p:sp>
          <p:nvSpPr>
            <p:cNvPr id="354" name="Shape 354"/>
            <p:cNvSpPr/>
            <p:nvPr/>
          </p:nvSpPr>
          <p:spPr>
            <a:xfrm>
              <a:off x="0" y="-1"/>
              <a:ext cx="2382666" cy="648794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-1"/>
              <a:ext cx="238266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57" name="Shape 357"/>
          <p:cNvSpPr/>
          <p:nvPr/>
        </p:nvSpPr>
        <p:spPr>
          <a:xfrm>
            <a:off x="5155474" y="4883766"/>
            <a:ext cx="1" cy="1908920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58" name="Shape 358"/>
          <p:cNvSpPr/>
          <p:nvPr/>
        </p:nvSpPr>
        <p:spPr>
          <a:xfrm>
            <a:off x="5027898" y="5623564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61" name="Group 361"/>
          <p:cNvGrpSpPr/>
          <p:nvPr/>
        </p:nvGrpSpPr>
        <p:grpSpPr>
          <a:xfrm>
            <a:off x="4110445" y="6214062"/>
            <a:ext cx="696686" cy="492443"/>
            <a:chOff x="0" y="0"/>
            <a:chExt cx="696684" cy="492442"/>
          </a:xfrm>
        </p:grpSpPr>
        <p:sp>
          <p:nvSpPr>
            <p:cNvPr id="359" name="Shape 359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4458787" y="7609137"/>
            <a:ext cx="1045031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Sur Zn</a:t>
            </a:r>
          </a:p>
        </p:txBody>
      </p:sp>
      <p:sp>
        <p:nvSpPr>
          <p:cNvPr id="363" name="Shape 363"/>
          <p:cNvSpPr/>
          <p:nvPr/>
        </p:nvSpPr>
        <p:spPr>
          <a:xfrm>
            <a:off x="4266038" y="5814467"/>
            <a:ext cx="777968" cy="808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- 0,76</a:t>
            </a:r>
          </a:p>
        </p:txBody>
      </p:sp>
      <p:sp>
        <p:nvSpPr>
          <p:cNvPr id="364" name="Shape 364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365" name="Shape 365"/>
          <p:cNvSpPr/>
          <p:nvPr/>
        </p:nvSpPr>
        <p:spPr>
          <a:xfrm>
            <a:off x="61802" y="8711875"/>
            <a:ext cx="890776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introductive :</a:t>
            </a:r>
          </a:p>
        </p:txBody>
      </p:sp>
      <p:sp>
        <p:nvSpPr>
          <p:cNvPr id="366" name="Shape 3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image40.png"/>
          <p:cNvPicPr/>
          <p:nvPr/>
        </p:nvPicPr>
        <p:blipFill>
          <a:blip r:embed="rId2">
            <a:extLst/>
          </a:blip>
          <a:srcRect l="0" t="0" r="0" b="6890"/>
          <a:stretch>
            <a:fillRect/>
          </a:stretch>
        </p:blipFill>
        <p:spPr>
          <a:xfrm>
            <a:off x="1523418" y="2189698"/>
            <a:ext cx="10404781" cy="5648017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Shape 369"/>
          <p:cNvSpPr/>
          <p:nvPr/>
        </p:nvSpPr>
        <p:spPr>
          <a:xfrm>
            <a:off x="-366920" y="2236215"/>
            <a:ext cx="3724945" cy="68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i="1" sz="3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i="0" sz="1800"/>
            </a:pPr>
            <a:r>
              <a:rPr i="1" sz="3800"/>
              <a:t>En réalité…</a:t>
            </a:r>
          </a:p>
        </p:txBody>
      </p:sp>
      <p:grpSp>
        <p:nvGrpSpPr>
          <p:cNvPr id="372" name="Group 372"/>
          <p:cNvGrpSpPr/>
          <p:nvPr/>
        </p:nvGrpSpPr>
        <p:grpSpPr>
          <a:xfrm>
            <a:off x="3994331" y="3420725"/>
            <a:ext cx="2382667" cy="648793"/>
            <a:chOff x="0" y="0"/>
            <a:chExt cx="2382665" cy="648792"/>
          </a:xfrm>
        </p:grpSpPr>
        <p:sp>
          <p:nvSpPr>
            <p:cNvPr id="370" name="Shape 370"/>
            <p:cNvSpPr/>
            <p:nvPr/>
          </p:nvSpPr>
          <p:spPr>
            <a:xfrm>
              <a:off x="0" y="-1"/>
              <a:ext cx="2382666" cy="648794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0" y="-1"/>
              <a:ext cx="238266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73" name="Shape 373"/>
          <p:cNvSpPr/>
          <p:nvPr/>
        </p:nvSpPr>
        <p:spPr>
          <a:xfrm>
            <a:off x="3121151" y="7638009"/>
            <a:ext cx="1045031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Sur Zn</a:t>
            </a:r>
          </a:p>
        </p:txBody>
      </p:sp>
      <p:sp>
        <p:nvSpPr>
          <p:cNvPr id="374" name="Shape 374"/>
          <p:cNvSpPr/>
          <p:nvPr/>
        </p:nvSpPr>
        <p:spPr>
          <a:xfrm>
            <a:off x="4210302" y="5800533"/>
            <a:ext cx="777968" cy="808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- 0,76</a:t>
            </a:r>
          </a:p>
        </p:txBody>
      </p:sp>
      <p:sp>
        <p:nvSpPr>
          <p:cNvPr id="375" name="Shape 375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376" name="Shape 376"/>
          <p:cNvSpPr/>
          <p:nvPr/>
        </p:nvSpPr>
        <p:spPr>
          <a:xfrm>
            <a:off x="61802" y="8711875"/>
            <a:ext cx="890776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introductive :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image42.png"/>
          <p:cNvPicPr/>
          <p:nvPr/>
        </p:nvPicPr>
        <p:blipFill>
          <a:blip r:embed="rId2">
            <a:extLst/>
          </a:blip>
          <a:srcRect l="0" t="0" r="0" b="11361"/>
          <a:stretch>
            <a:fillRect/>
          </a:stretch>
        </p:blipFill>
        <p:spPr>
          <a:xfrm>
            <a:off x="1435171" y="2142410"/>
            <a:ext cx="10505877" cy="5653505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/>
        </p:nvSpPr>
        <p:spPr>
          <a:xfrm>
            <a:off x="-366920" y="2236215"/>
            <a:ext cx="3724945" cy="68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i="1" sz="3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i="0" sz="1800"/>
            </a:pPr>
            <a:r>
              <a:rPr i="1" sz="3800"/>
              <a:t>En réalité…</a:t>
            </a:r>
          </a:p>
        </p:txBody>
      </p:sp>
      <p:sp>
        <p:nvSpPr>
          <p:cNvPr id="381" name="Shape 381"/>
          <p:cNvSpPr/>
          <p:nvPr/>
        </p:nvSpPr>
        <p:spPr>
          <a:xfrm>
            <a:off x="5462015" y="5650120"/>
            <a:ext cx="1" cy="153601"/>
          </a:xfrm>
          <a:prstGeom prst="line">
            <a:avLst/>
          </a:prstGeom>
          <a:ln w="3175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82" name="Shape 382"/>
          <p:cNvSpPr/>
          <p:nvPr/>
        </p:nvSpPr>
        <p:spPr>
          <a:xfrm>
            <a:off x="5009169" y="5223336"/>
            <a:ext cx="905691" cy="38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-0,07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3943240" y="3391472"/>
            <a:ext cx="2382666" cy="648794"/>
            <a:chOff x="0" y="0"/>
            <a:chExt cx="2382665" cy="648792"/>
          </a:xfrm>
        </p:grpSpPr>
        <p:sp>
          <p:nvSpPr>
            <p:cNvPr id="383" name="Shape 383"/>
            <p:cNvSpPr/>
            <p:nvPr/>
          </p:nvSpPr>
          <p:spPr>
            <a:xfrm>
              <a:off x="0" y="-1"/>
              <a:ext cx="2382666" cy="648794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-1"/>
              <a:ext cx="238266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86" name="Shape 386"/>
          <p:cNvSpPr/>
          <p:nvPr/>
        </p:nvSpPr>
        <p:spPr>
          <a:xfrm>
            <a:off x="4416984" y="7716962"/>
            <a:ext cx="104503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Sur Pt</a:t>
            </a:r>
          </a:p>
        </p:txBody>
      </p:sp>
      <p:sp>
        <p:nvSpPr>
          <p:cNvPr id="387" name="Shape 387"/>
          <p:cNvSpPr/>
          <p:nvPr/>
        </p:nvSpPr>
        <p:spPr>
          <a:xfrm>
            <a:off x="3107217" y="7638009"/>
            <a:ext cx="1045031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Sur Zn</a:t>
            </a:r>
          </a:p>
        </p:txBody>
      </p:sp>
      <p:sp>
        <p:nvSpPr>
          <p:cNvPr id="388" name="Shape 388"/>
          <p:cNvSpPr/>
          <p:nvPr/>
        </p:nvSpPr>
        <p:spPr>
          <a:xfrm>
            <a:off x="4152247" y="5803720"/>
            <a:ext cx="777968" cy="808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- 0,76</a:t>
            </a:r>
          </a:p>
        </p:txBody>
      </p:sp>
      <p:sp>
        <p:nvSpPr>
          <p:cNvPr id="389" name="Shape 389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390" name="Shape 390"/>
          <p:cNvSpPr/>
          <p:nvPr/>
        </p:nvSpPr>
        <p:spPr>
          <a:xfrm>
            <a:off x="61802" y="8711875"/>
            <a:ext cx="890776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introductive :</a:t>
            </a:r>
          </a:p>
        </p:txBody>
      </p:sp>
      <p:sp>
        <p:nvSpPr>
          <p:cNvPr id="391" name="Shape 39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image42.png"/>
          <p:cNvPicPr/>
          <p:nvPr/>
        </p:nvPicPr>
        <p:blipFill>
          <a:blip r:embed="rId2">
            <a:extLst/>
          </a:blip>
          <a:srcRect l="0" t="0" r="0" b="11798"/>
          <a:stretch>
            <a:fillRect/>
          </a:stretch>
        </p:blipFill>
        <p:spPr>
          <a:xfrm>
            <a:off x="1435171" y="2142410"/>
            <a:ext cx="10505877" cy="5625637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Shape 394"/>
          <p:cNvSpPr/>
          <p:nvPr/>
        </p:nvSpPr>
        <p:spPr>
          <a:xfrm>
            <a:off x="5462015" y="5650120"/>
            <a:ext cx="1" cy="153601"/>
          </a:xfrm>
          <a:prstGeom prst="line">
            <a:avLst/>
          </a:prstGeom>
          <a:ln w="3175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95" name="Shape 395"/>
          <p:cNvSpPr/>
          <p:nvPr/>
        </p:nvSpPr>
        <p:spPr>
          <a:xfrm>
            <a:off x="5009169" y="5223336"/>
            <a:ext cx="905691" cy="38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000"/>
              <a:t>-0,07</a:t>
            </a:r>
          </a:p>
        </p:txBody>
      </p:sp>
      <p:grpSp>
        <p:nvGrpSpPr>
          <p:cNvPr id="398" name="Group 398"/>
          <p:cNvGrpSpPr/>
          <p:nvPr/>
        </p:nvGrpSpPr>
        <p:grpSpPr>
          <a:xfrm>
            <a:off x="3943240" y="3391472"/>
            <a:ext cx="2382666" cy="648794"/>
            <a:chOff x="0" y="0"/>
            <a:chExt cx="2382665" cy="648792"/>
          </a:xfrm>
        </p:grpSpPr>
        <p:sp>
          <p:nvSpPr>
            <p:cNvPr id="396" name="Shape 396"/>
            <p:cNvSpPr/>
            <p:nvPr/>
          </p:nvSpPr>
          <p:spPr>
            <a:xfrm>
              <a:off x="0" y="-1"/>
              <a:ext cx="2382666" cy="648794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0" y="-1"/>
              <a:ext cx="238266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99" name="Shape 399"/>
          <p:cNvSpPr/>
          <p:nvPr/>
        </p:nvSpPr>
        <p:spPr>
          <a:xfrm>
            <a:off x="-366920" y="2236215"/>
            <a:ext cx="3724945" cy="681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i="1" sz="3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lvl="0">
              <a:defRPr i="0" sz="1800"/>
            </a:pPr>
            <a:r>
              <a:rPr i="1" sz="3800"/>
              <a:t>En réalité…</a:t>
            </a:r>
          </a:p>
        </p:txBody>
      </p:sp>
      <p:sp>
        <p:nvSpPr>
          <p:cNvPr id="400" name="Shape 400"/>
          <p:cNvSpPr/>
          <p:nvPr/>
        </p:nvSpPr>
        <p:spPr>
          <a:xfrm>
            <a:off x="4981300" y="5197275"/>
            <a:ext cx="1" cy="1036801"/>
          </a:xfrm>
          <a:prstGeom prst="line">
            <a:avLst/>
          </a:prstGeom>
          <a:ln w="25400">
            <a:solidFill>
              <a:srgbClr val="FFC000"/>
            </a:solidFill>
            <a:prstDash val="lgDash"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401" name="Shape 401"/>
          <p:cNvSpPr/>
          <p:nvPr/>
        </p:nvSpPr>
        <p:spPr>
          <a:xfrm>
            <a:off x="4848047" y="5562340"/>
            <a:ext cx="238640" cy="23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732"/>
                </a:moveTo>
                <a:lnTo>
                  <a:pt x="1732" y="0"/>
                </a:lnTo>
                <a:lnTo>
                  <a:pt x="10800" y="9068"/>
                </a:lnTo>
                <a:lnTo>
                  <a:pt x="19868" y="0"/>
                </a:lnTo>
                <a:lnTo>
                  <a:pt x="21600" y="1732"/>
                </a:lnTo>
                <a:lnTo>
                  <a:pt x="12532" y="10800"/>
                </a:lnTo>
                <a:lnTo>
                  <a:pt x="21600" y="19868"/>
                </a:lnTo>
                <a:lnTo>
                  <a:pt x="19868" y="21600"/>
                </a:lnTo>
                <a:lnTo>
                  <a:pt x="10800" y="12532"/>
                </a:lnTo>
                <a:lnTo>
                  <a:pt x="1732" y="21600"/>
                </a:lnTo>
                <a:lnTo>
                  <a:pt x="0" y="19868"/>
                </a:lnTo>
                <a:lnTo>
                  <a:pt x="9068" y="108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404" name="Group 404"/>
          <p:cNvGrpSpPr/>
          <p:nvPr/>
        </p:nvGrpSpPr>
        <p:grpSpPr>
          <a:xfrm>
            <a:off x="3713334" y="4909252"/>
            <a:ext cx="696686" cy="492443"/>
            <a:chOff x="0" y="0"/>
            <a:chExt cx="696684" cy="492442"/>
          </a:xfrm>
        </p:grpSpPr>
        <p:sp>
          <p:nvSpPr>
            <p:cNvPr id="402" name="Shape 402"/>
            <p:cNvSpPr/>
            <p:nvPr/>
          </p:nvSpPr>
          <p:spPr>
            <a:xfrm>
              <a:off x="-1" y="0"/>
              <a:ext cx="696686" cy="49244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-1" y="0"/>
              <a:ext cx="696686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405" name="Shape 405"/>
          <p:cNvSpPr/>
          <p:nvPr/>
        </p:nvSpPr>
        <p:spPr>
          <a:xfrm>
            <a:off x="4416984" y="7716962"/>
            <a:ext cx="1045030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Sur Pt</a:t>
            </a:r>
          </a:p>
        </p:txBody>
      </p:sp>
      <p:sp>
        <p:nvSpPr>
          <p:cNvPr id="406" name="Shape 406"/>
          <p:cNvSpPr/>
          <p:nvPr/>
        </p:nvSpPr>
        <p:spPr>
          <a:xfrm>
            <a:off x="3107217" y="7638009"/>
            <a:ext cx="1045031" cy="453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Sur Zn</a:t>
            </a:r>
          </a:p>
        </p:txBody>
      </p:sp>
      <p:sp>
        <p:nvSpPr>
          <p:cNvPr id="407" name="Shape 407"/>
          <p:cNvSpPr/>
          <p:nvPr/>
        </p:nvSpPr>
        <p:spPr>
          <a:xfrm>
            <a:off x="4126699" y="5772665"/>
            <a:ext cx="777968" cy="8087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- 0,76</a:t>
            </a:r>
          </a:p>
        </p:txBody>
      </p:sp>
      <p:sp>
        <p:nvSpPr>
          <p:cNvPr id="408" name="Shape 408"/>
          <p:cNvSpPr/>
          <p:nvPr/>
        </p:nvSpPr>
        <p:spPr>
          <a:xfrm>
            <a:off x="1917750" y="315999"/>
            <a:ext cx="9169300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Prévision de la réactivité</a:t>
            </a:r>
          </a:p>
        </p:txBody>
      </p:sp>
      <p:sp>
        <p:nvSpPr>
          <p:cNvPr id="409" name="Shape 409"/>
          <p:cNvSpPr/>
          <p:nvPr/>
        </p:nvSpPr>
        <p:spPr>
          <a:xfrm>
            <a:off x="61802" y="8711875"/>
            <a:ext cx="8907762" cy="673101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introductive :</a:t>
            </a:r>
          </a:p>
        </p:txBody>
      </p:sp>
      <p:sp>
        <p:nvSpPr>
          <p:cNvPr id="410" name="Shape 4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600"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6312" y="4092680"/>
            <a:ext cx="2556402" cy="318454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 flipV="1">
            <a:off x="3138763" y="6395571"/>
            <a:ext cx="1" cy="1149536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64" name="Shape 64"/>
          <p:cNvSpPr/>
          <p:nvPr/>
        </p:nvSpPr>
        <p:spPr>
          <a:xfrm>
            <a:off x="515546" y="3578578"/>
            <a:ext cx="2396600" cy="4563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Plaque de Zn (s)</a:t>
            </a:r>
          </a:p>
        </p:txBody>
      </p:sp>
      <p:sp>
        <p:nvSpPr>
          <p:cNvPr id="65" name="Shape 65"/>
          <p:cNvSpPr/>
          <p:nvPr/>
        </p:nvSpPr>
        <p:spPr>
          <a:xfrm>
            <a:off x="1713846" y="4071020"/>
            <a:ext cx="476070" cy="77399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68" name="Group 68"/>
          <p:cNvGrpSpPr/>
          <p:nvPr/>
        </p:nvGrpSpPr>
        <p:grpSpPr>
          <a:xfrm>
            <a:off x="4848933" y="3177961"/>
            <a:ext cx="8025821" cy="4676427"/>
            <a:chOff x="0" y="0"/>
            <a:chExt cx="8025820" cy="4676425"/>
          </a:xfrm>
        </p:grpSpPr>
        <p:sp>
          <p:nvSpPr>
            <p:cNvPr id="66" name="Shape 66"/>
            <p:cNvSpPr/>
            <p:nvPr/>
          </p:nvSpPr>
          <p:spPr>
            <a:xfrm>
              <a:off x="0" y="-1"/>
              <a:ext cx="8025821" cy="467642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0" y="-1"/>
              <a:ext cx="8025821" cy="4531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4953435" y="6221404"/>
            <a:ext cx="7816815" cy="735002"/>
          </a:xfrm>
          <a:prstGeom prst="rect">
            <a:avLst/>
          </a:prstGeom>
          <a:ln w="25400">
            <a:solidFill>
              <a:srgbClr val="FF0000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" name="Shape 70"/>
          <p:cNvSpPr/>
          <p:nvPr/>
        </p:nvSpPr>
        <p:spPr>
          <a:xfrm>
            <a:off x="2009938" y="7545106"/>
            <a:ext cx="2254941" cy="8119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HCl à 0.1 mol/L</a:t>
            </a:r>
          </a:p>
        </p:txBody>
      </p:sp>
      <p:sp>
        <p:nvSpPr>
          <p:cNvPr id="71" name="Shape 71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724" y="3191301"/>
            <a:ext cx="2556402" cy="3184546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 flipV="1">
            <a:off x="3682175" y="5494192"/>
            <a:ext cx="1" cy="1149536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75" name="Shape 75"/>
          <p:cNvSpPr/>
          <p:nvPr/>
        </p:nvSpPr>
        <p:spPr>
          <a:xfrm>
            <a:off x="1058958" y="2677198"/>
            <a:ext cx="2396601" cy="4563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Plaque de Zn (s)</a:t>
            </a:r>
          </a:p>
        </p:txBody>
      </p:sp>
      <p:sp>
        <p:nvSpPr>
          <p:cNvPr id="76" name="Shape 76"/>
          <p:cNvSpPr/>
          <p:nvPr/>
        </p:nvSpPr>
        <p:spPr>
          <a:xfrm>
            <a:off x="2257258" y="3169641"/>
            <a:ext cx="476070" cy="77399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77" name="Shape 77"/>
          <p:cNvSpPr/>
          <p:nvPr/>
        </p:nvSpPr>
        <p:spPr>
          <a:xfrm>
            <a:off x="2553351" y="6643727"/>
            <a:ext cx="2254941" cy="8119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HCl à 0.1 mol/L</a:t>
            </a:r>
          </a:p>
        </p:txBody>
      </p:sp>
      <p:sp>
        <p:nvSpPr>
          <p:cNvPr id="78" name="Shape 78"/>
          <p:cNvSpPr/>
          <p:nvPr/>
        </p:nvSpPr>
        <p:spPr>
          <a:xfrm flipH="1">
            <a:off x="6195858" y="2743527"/>
            <a:ext cx="1" cy="5294022"/>
          </a:xfrm>
          <a:prstGeom prst="line">
            <a:avLst/>
          </a:prstGeom>
          <a:ln w="38100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79" name="Shape 79"/>
          <p:cNvSpPr/>
          <p:nvPr/>
        </p:nvSpPr>
        <p:spPr>
          <a:xfrm>
            <a:off x="1037622" y="7471999"/>
            <a:ext cx="4347320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 de dégagement gazeux</a:t>
            </a:r>
          </a:p>
        </p:txBody>
      </p:sp>
      <p:sp>
        <p:nvSpPr>
          <p:cNvPr id="80" name="Shape 80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724" y="3191301"/>
            <a:ext cx="2556402" cy="318454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3682175" y="5494192"/>
            <a:ext cx="1" cy="1149536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84" name="Shape 84"/>
          <p:cNvSpPr/>
          <p:nvPr/>
        </p:nvSpPr>
        <p:spPr>
          <a:xfrm>
            <a:off x="1058958" y="2677198"/>
            <a:ext cx="2396601" cy="4563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Plaque de Zn (s)</a:t>
            </a:r>
          </a:p>
        </p:txBody>
      </p:sp>
      <p:sp>
        <p:nvSpPr>
          <p:cNvPr id="85" name="Shape 85"/>
          <p:cNvSpPr/>
          <p:nvPr/>
        </p:nvSpPr>
        <p:spPr>
          <a:xfrm>
            <a:off x="2257258" y="3169641"/>
            <a:ext cx="476070" cy="77399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86" name="Shape 86"/>
          <p:cNvSpPr/>
          <p:nvPr/>
        </p:nvSpPr>
        <p:spPr>
          <a:xfrm>
            <a:off x="2553351" y="6643727"/>
            <a:ext cx="2254941" cy="8119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HCl à 0.1 mol/L</a:t>
            </a:r>
          </a:p>
        </p:txBody>
      </p:sp>
      <p:pic>
        <p:nvPicPr>
          <p:cNvPr id="87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4610" y="3191301"/>
            <a:ext cx="2556402" cy="318454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V="1">
            <a:off x="9417061" y="5494192"/>
            <a:ext cx="1" cy="1149536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89" name="Shape 89"/>
          <p:cNvSpPr/>
          <p:nvPr/>
        </p:nvSpPr>
        <p:spPr>
          <a:xfrm>
            <a:off x="6793844" y="2677198"/>
            <a:ext cx="2396600" cy="4563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Plaque de Zn (s)</a:t>
            </a:r>
          </a:p>
        </p:txBody>
      </p:sp>
      <p:sp>
        <p:nvSpPr>
          <p:cNvPr id="90" name="Shape 90"/>
          <p:cNvSpPr/>
          <p:nvPr/>
        </p:nvSpPr>
        <p:spPr>
          <a:xfrm>
            <a:off x="7992143" y="3169641"/>
            <a:ext cx="476070" cy="773994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91" name="Shape 91"/>
          <p:cNvSpPr/>
          <p:nvPr/>
        </p:nvSpPr>
        <p:spPr>
          <a:xfrm>
            <a:off x="8288236" y="6643727"/>
            <a:ext cx="2254941" cy="8119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HCl à 0.1 mol/L</a:t>
            </a:r>
          </a:p>
        </p:txBody>
      </p:sp>
      <p:sp>
        <p:nvSpPr>
          <p:cNvPr id="92" name="Shape 92"/>
          <p:cNvSpPr/>
          <p:nvPr/>
        </p:nvSpPr>
        <p:spPr>
          <a:xfrm flipV="1">
            <a:off x="9083617" y="2435744"/>
            <a:ext cx="947494" cy="2717076"/>
          </a:xfrm>
          <a:prstGeom prst="line">
            <a:avLst/>
          </a:prstGeom>
          <a:ln w="38100">
            <a:solidFill>
              <a:srgbClr val="FFC000"/>
            </a:solidFill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93" name="Shape 93"/>
          <p:cNvSpPr/>
          <p:nvPr/>
        </p:nvSpPr>
        <p:spPr>
          <a:xfrm>
            <a:off x="10903129" y="2901106"/>
            <a:ext cx="1976993" cy="456312"/>
          </a:xfrm>
          <a:prstGeom prst="rect">
            <a:avLst/>
          </a:prstGeom>
          <a:ln w="3175"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Fil de Platine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x="9825812" y="3147327"/>
            <a:ext cx="1077317" cy="105463"/>
          </a:xfrm>
          <a:prstGeom prst="line">
            <a:avLst/>
          </a:prstGeom>
          <a:ln w="38100">
            <a:solidFill/>
            <a:miter/>
            <a:tailEnd type="triangle"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95" name="Shape 95"/>
          <p:cNvSpPr/>
          <p:nvPr/>
        </p:nvSpPr>
        <p:spPr>
          <a:xfrm flipH="1">
            <a:off x="6195858" y="2743527"/>
            <a:ext cx="1" cy="5294022"/>
          </a:xfrm>
          <a:prstGeom prst="line">
            <a:avLst/>
          </a:prstGeom>
          <a:ln w="38100">
            <a:solidFill/>
            <a:miter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96" name="Shape 96"/>
          <p:cNvSpPr/>
          <p:nvPr/>
        </p:nvSpPr>
        <p:spPr>
          <a:xfrm>
            <a:off x="9141676" y="5185493"/>
            <a:ext cx="48769" cy="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" name="Shape 97"/>
          <p:cNvSpPr/>
          <p:nvPr/>
        </p:nvSpPr>
        <p:spPr>
          <a:xfrm>
            <a:off x="9192766" y="5320185"/>
            <a:ext cx="48769" cy="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" name="Shape 98"/>
          <p:cNvSpPr/>
          <p:nvPr/>
        </p:nvSpPr>
        <p:spPr>
          <a:xfrm>
            <a:off x="9243856" y="4953266"/>
            <a:ext cx="48769" cy="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" name="Shape 99"/>
          <p:cNvSpPr/>
          <p:nvPr/>
        </p:nvSpPr>
        <p:spPr>
          <a:xfrm>
            <a:off x="9215987" y="5064732"/>
            <a:ext cx="49921" cy="49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9248501" y="5222648"/>
            <a:ext cx="48769" cy="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9332104" y="5013640"/>
            <a:ext cx="48769" cy="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9332104" y="5139045"/>
            <a:ext cx="48769" cy="487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12700">
            <a:solidFill>
              <a:srgbClr val="5B9BD5"/>
            </a:solidFill>
            <a:miter/>
          </a:ln>
        </p:spPr>
        <p:txBody>
          <a:bodyPr lIns="48767" tIns="48767" rIns="48767" bIns="48767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1037622" y="7471999"/>
            <a:ext cx="4347320" cy="80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/>
          <a:p>
            <a:pPr lvl="0" algn="l" defTabSz="914400">
              <a:defRPr sz="1800"/>
            </a:pPr>
            <a:r>
              <a:rPr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 de dégagement gazeux</a:t>
            </a:r>
          </a:p>
        </p:txBody>
      </p:sp>
      <p:grpSp>
        <p:nvGrpSpPr>
          <p:cNvPr id="106" name="Group 106"/>
          <p:cNvGrpSpPr/>
          <p:nvPr/>
        </p:nvGrpSpPr>
        <p:grpSpPr>
          <a:xfrm>
            <a:off x="6528996" y="7471999"/>
            <a:ext cx="6056737" cy="686078"/>
            <a:chOff x="0" y="0"/>
            <a:chExt cx="6056736" cy="686076"/>
          </a:xfrm>
        </p:grpSpPr>
        <p:sp>
          <p:nvSpPr>
            <p:cNvPr id="104" name="Shape 104"/>
            <p:cNvSpPr/>
            <p:nvPr/>
          </p:nvSpPr>
          <p:spPr>
            <a:xfrm>
              <a:off x="-1" y="0"/>
              <a:ext cx="6056738" cy="68607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-1" y="0"/>
              <a:ext cx="6056738" cy="6313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noAutofit/>
            </a:bodyPr>
            <a:lstStyle>
              <a:lvl1pPr algn="l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107" name="Shape 107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110" name="Shape 11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1" name="pasted-image.png"/>
          <p:cNvPicPr/>
          <p:nvPr/>
        </p:nvPicPr>
        <p:blipFill>
          <a:blip r:embed="rId2">
            <a:extLst/>
          </a:blip>
          <a:srcRect l="3025" t="3111" r="61683" b="6315"/>
          <a:stretch>
            <a:fillRect/>
          </a:stretch>
        </p:blipFill>
        <p:spPr>
          <a:xfrm>
            <a:off x="1163510" y="2430134"/>
            <a:ext cx="4010943" cy="545695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913281" y="8232711"/>
            <a:ext cx="4511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Montage 2 électrodes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9913" y="315999"/>
            <a:ext cx="12964974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Tracé des courbes courant-potentiel</a:t>
            </a:r>
          </a:p>
        </p:txBody>
      </p:sp>
      <p:sp>
        <p:nvSpPr>
          <p:cNvPr id="115" name="Shape 11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6" name="pasted-image.png"/>
          <p:cNvPicPr/>
          <p:nvPr/>
        </p:nvPicPr>
        <p:blipFill>
          <a:blip r:embed="rId2">
            <a:extLst/>
          </a:blip>
          <a:srcRect l="3238" t="4298" r="3623" b="6086"/>
          <a:stretch>
            <a:fillRect/>
          </a:stretch>
        </p:blipFill>
        <p:spPr>
          <a:xfrm>
            <a:off x="1187626" y="2501648"/>
            <a:ext cx="10585714" cy="5399219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hape 117"/>
          <p:cNvSpPr/>
          <p:nvPr/>
        </p:nvSpPr>
        <p:spPr>
          <a:xfrm>
            <a:off x="913281" y="8232711"/>
            <a:ext cx="4511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Montage 2 électrodes</a:t>
            </a:r>
          </a:p>
        </p:txBody>
      </p:sp>
      <p:sp>
        <p:nvSpPr>
          <p:cNvPr id="118" name="Shape 118"/>
          <p:cNvSpPr/>
          <p:nvPr/>
        </p:nvSpPr>
        <p:spPr>
          <a:xfrm>
            <a:off x="6879242" y="8234735"/>
            <a:ext cx="4511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Montage 3 électrodes</a:t>
            </a:r>
          </a:p>
        </p:txBody>
      </p:sp>
      <p:sp>
        <p:nvSpPr>
          <p:cNvPr id="119" name="Shape 119"/>
          <p:cNvSpPr/>
          <p:nvPr/>
        </p:nvSpPr>
        <p:spPr>
          <a:xfrm flipV="1">
            <a:off x="1032010" y="3569188"/>
            <a:ext cx="4072026" cy="4345101"/>
          </a:xfrm>
          <a:prstGeom prst="line">
            <a:avLst/>
          </a:prstGeom>
          <a:ln w="762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0" name="Shape 120"/>
          <p:cNvSpPr/>
          <p:nvPr/>
        </p:nvSpPr>
        <p:spPr>
          <a:xfrm flipH="1" flipV="1">
            <a:off x="893987" y="3707311"/>
            <a:ext cx="4348072" cy="4068855"/>
          </a:xfrm>
          <a:prstGeom prst="line">
            <a:avLst/>
          </a:prstGeom>
          <a:ln w="762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3" name="pasted-image.png"/>
          <p:cNvPicPr/>
          <p:nvPr/>
        </p:nvPicPr>
        <p:blipFill>
          <a:blip r:embed="rId2">
            <a:extLst/>
          </a:blip>
          <a:srcRect l="3238" t="4298" r="3623" b="6086"/>
          <a:stretch>
            <a:fillRect/>
          </a:stretch>
        </p:blipFill>
        <p:spPr>
          <a:xfrm>
            <a:off x="1187626" y="2501648"/>
            <a:ext cx="10585714" cy="539921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913281" y="8232711"/>
            <a:ext cx="4511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Montage 2 électrodes</a:t>
            </a:r>
          </a:p>
        </p:txBody>
      </p:sp>
      <p:sp>
        <p:nvSpPr>
          <p:cNvPr id="125" name="Shape 125"/>
          <p:cNvSpPr/>
          <p:nvPr/>
        </p:nvSpPr>
        <p:spPr>
          <a:xfrm>
            <a:off x="6879242" y="8234735"/>
            <a:ext cx="4511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Montage 3 électrodes</a:t>
            </a:r>
          </a:p>
        </p:txBody>
      </p:sp>
      <p:sp>
        <p:nvSpPr>
          <p:cNvPr id="126" name="Shape 126"/>
          <p:cNvSpPr/>
          <p:nvPr/>
        </p:nvSpPr>
        <p:spPr>
          <a:xfrm flipV="1">
            <a:off x="1032010" y="3569188"/>
            <a:ext cx="4072026" cy="4345101"/>
          </a:xfrm>
          <a:prstGeom prst="line">
            <a:avLst/>
          </a:prstGeom>
          <a:ln w="762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7" name="Shape 127"/>
          <p:cNvSpPr/>
          <p:nvPr/>
        </p:nvSpPr>
        <p:spPr>
          <a:xfrm flipH="1" flipV="1">
            <a:off x="893987" y="3707311"/>
            <a:ext cx="4348072" cy="4068855"/>
          </a:xfrm>
          <a:prstGeom prst="line">
            <a:avLst/>
          </a:prstGeom>
          <a:ln w="762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8" name="Shape 128"/>
          <p:cNvSpPr/>
          <p:nvPr/>
        </p:nvSpPr>
        <p:spPr>
          <a:xfrm>
            <a:off x="19913" y="315999"/>
            <a:ext cx="12964974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Tracé des courbes courant-potentiel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1" name="Shape 131"/>
          <p:cNvSpPr/>
          <p:nvPr/>
        </p:nvSpPr>
        <p:spPr>
          <a:xfrm>
            <a:off x="19913" y="315999"/>
            <a:ext cx="12964974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II.1) Tracé des courbes courant-potentiel</a:t>
            </a:r>
          </a:p>
        </p:txBody>
      </p:sp>
      <p:sp>
        <p:nvSpPr>
          <p:cNvPr id="132" name="Shape 132"/>
          <p:cNvSpPr/>
          <p:nvPr/>
        </p:nvSpPr>
        <p:spPr>
          <a:xfrm>
            <a:off x="245824" y="8737003"/>
            <a:ext cx="5883499" cy="673101"/>
          </a:xfrm>
          <a:prstGeom prst="rect">
            <a:avLst/>
          </a:prstGeom>
          <a:ln w="25400">
            <a:solidFill>
              <a:srgbClr val="A9A9A9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