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"/>
      </a:defRPr>
    </a:lvl1pPr>
    <a:lvl2pPr algn="ctr" defTabSz="584200">
      <a:defRPr sz="3600">
        <a:latin typeface="+mj-lt"/>
        <a:ea typeface="+mj-ea"/>
        <a:cs typeface="+mj-cs"/>
        <a:sym typeface="Helvetica"/>
      </a:defRPr>
    </a:lvl2pPr>
    <a:lvl3pPr algn="ctr" defTabSz="584200">
      <a:defRPr sz="3600">
        <a:latin typeface="+mj-lt"/>
        <a:ea typeface="+mj-ea"/>
        <a:cs typeface="+mj-cs"/>
        <a:sym typeface="Helvetica"/>
      </a:defRPr>
    </a:lvl3pPr>
    <a:lvl4pPr algn="ctr" defTabSz="584200">
      <a:defRPr sz="3600">
        <a:latin typeface="+mj-lt"/>
        <a:ea typeface="+mj-ea"/>
        <a:cs typeface="+mj-cs"/>
        <a:sym typeface="Helvetica"/>
      </a:defRPr>
    </a:lvl4pPr>
    <a:lvl5pPr algn="ctr" defTabSz="584200">
      <a:defRPr sz="3600">
        <a:latin typeface="+mj-lt"/>
        <a:ea typeface="+mj-ea"/>
        <a:cs typeface="+mj-cs"/>
        <a:sym typeface="Helvetica"/>
      </a:defRPr>
    </a:lvl5pPr>
    <a:lvl6pPr algn="ctr" defTabSz="584200">
      <a:defRPr sz="3600">
        <a:latin typeface="+mj-lt"/>
        <a:ea typeface="+mj-ea"/>
        <a:cs typeface="+mj-cs"/>
        <a:sym typeface="Helvetica"/>
      </a:defRPr>
    </a:lvl6pPr>
    <a:lvl7pPr algn="ctr" defTabSz="584200">
      <a:defRPr sz="3600">
        <a:latin typeface="+mj-lt"/>
        <a:ea typeface="+mj-ea"/>
        <a:cs typeface="+mj-cs"/>
        <a:sym typeface="Helvetica"/>
      </a:defRPr>
    </a:lvl7pPr>
    <a:lvl8pPr algn="ctr" defTabSz="584200">
      <a:defRPr sz="3600">
        <a:latin typeface="+mj-lt"/>
        <a:ea typeface="+mj-ea"/>
        <a:cs typeface="+mj-cs"/>
        <a:sym typeface="Helvetica"/>
      </a:defRPr>
    </a:lvl8pPr>
    <a:lvl9pPr algn="ctr" defTabSz="584200">
      <a:defRPr sz="3600"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2286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6858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Texte du titre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1pPr>
            <a:lvl2pPr marL="6858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2pPr>
            <a:lvl3pPr marL="10287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3pPr>
            <a:lvl4pPr marL="13716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4pPr>
            <a:lvl5pPr marL="17145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94079" y="1464733"/>
            <a:ext cx="11216642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ctr">
            <a:normAutofit fontScale="100000" lnSpcReduction="0"/>
          </a:bodyPr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94079" y="3166533"/>
            <a:ext cx="11216642" cy="5367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184640" y="8024622"/>
            <a:ext cx="2926081" cy="338837"/>
          </a:xfrm>
          <a:prstGeom prst="rect">
            <a:avLst/>
          </a:prstGeom>
          <a:ln w="12700">
            <a:miter lim="400000"/>
          </a:ln>
        </p:spPr>
        <p:txBody>
          <a:bodyPr lIns="48767" tIns="48767" rIns="48767" bIns="48767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310242" indent="-310242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1pPr>
      <a:lvl2pPr marL="819150" indent="-36195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2pPr>
      <a:lvl3pPr marL="1348739" indent="-434339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3pPr>
      <a:lvl4pPr marL="1854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4pPr>
      <a:lvl5pPr marL="23114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5pPr>
      <a:lvl6pPr marL="27686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6pPr>
      <a:lvl7pPr marL="32258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7pPr>
      <a:lvl8pPr marL="36830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8pPr>
      <a:lvl9pPr marL="4140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hyperlink" Target="http://www.lelivrescolaire.fr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715389" y="935818"/>
            <a:ext cx="11574023" cy="2621530"/>
          </a:xfrm>
          <a:prstGeom prst="rect">
            <a:avLst/>
          </a:prstGeom>
          <a:ln w="25400">
            <a:solidFill/>
          </a:ln>
        </p:spPr>
        <p:txBody>
          <a:bodyPr anchor="ctr"/>
          <a:lstStyle/>
          <a:p>
            <a:pPr lvl="0" defTabSz="566674">
              <a:defRPr sz="1800"/>
            </a:pPr>
            <a:r>
              <a:rPr sz="5723"/>
              <a:t>LC</a:t>
            </a:r>
            <a:r>
              <a:rPr sz="5723"/>
              <a:t>19</a:t>
            </a:r>
            <a:r>
              <a:rPr sz="5723"/>
              <a:t> : </a:t>
            </a:r>
            <a:r>
              <a:rPr sz="5723"/>
              <a:t>Application du premier principe de la thermodynamique à la réaction chimique</a:t>
            </a:r>
          </a:p>
        </p:txBody>
      </p:sp>
      <p:sp>
        <p:nvSpPr>
          <p:cNvPr id="41" name="Shape 41"/>
          <p:cNvSpPr/>
          <p:nvPr>
            <p:ph type="sldNum" sz="quarter" idx="4294967295"/>
          </p:nvPr>
        </p:nvSpPr>
        <p:spPr>
          <a:xfrm>
            <a:off x="6375348" y="9251950"/>
            <a:ext cx="241403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2" name="Shape 42"/>
          <p:cNvSpPr/>
          <p:nvPr/>
        </p:nvSpPr>
        <p:spPr>
          <a:xfrm>
            <a:off x="803803" y="4347548"/>
            <a:ext cx="11384493" cy="4713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just" defTabSz="356362">
              <a:defRPr sz="1800"/>
            </a:pPr>
            <a:r>
              <a:rPr b="1" sz="3660" u="sng"/>
              <a:t>Niveau </a:t>
            </a:r>
            <a:r>
              <a:rPr sz="3660"/>
              <a:t>: CPGE </a:t>
            </a:r>
            <a:endParaRPr sz="3660"/>
          </a:p>
          <a:p>
            <a:pPr lvl="0" algn="just" defTabSz="356362">
              <a:defRPr sz="1800"/>
            </a:pPr>
            <a:r>
              <a:rPr b="1" sz="3660" u="sng"/>
              <a:t>Prérequis</a:t>
            </a:r>
            <a:r>
              <a:rPr sz="3660"/>
              <a:t> : </a:t>
            </a:r>
            <a:endParaRPr sz="3660"/>
          </a:p>
          <a:p>
            <a:pPr lvl="5" indent="697230" algn="just" defTabSz="356362">
              <a:defRPr sz="1800"/>
            </a:pPr>
            <a:r>
              <a:rPr sz="3660"/>
              <a:t>-Premier principe de la thermodynamique</a:t>
            </a:r>
            <a:endParaRPr sz="3660"/>
          </a:p>
          <a:p>
            <a:pPr lvl="5" indent="697230" algn="just" defTabSz="356362">
              <a:defRPr sz="1800"/>
            </a:pPr>
            <a:r>
              <a:rPr sz="3660"/>
              <a:t>-Fonctions d’états (énergie interne, enthalpie)</a:t>
            </a:r>
            <a:endParaRPr sz="3660"/>
          </a:p>
          <a:p>
            <a:pPr lvl="5" indent="697230" algn="just" defTabSz="356362">
              <a:defRPr sz="1800"/>
            </a:pPr>
            <a:r>
              <a:rPr sz="3660"/>
              <a:t>-Capacité calorifique à pression constante</a:t>
            </a:r>
            <a:endParaRPr sz="3660"/>
          </a:p>
          <a:p>
            <a:pPr lvl="5" indent="697230" algn="just" defTabSz="356362">
              <a:defRPr sz="1800"/>
            </a:pPr>
            <a:r>
              <a:rPr sz="3660"/>
              <a:t>-Etat standard de référence</a:t>
            </a:r>
            <a:endParaRPr sz="3660"/>
          </a:p>
          <a:p>
            <a:pPr lvl="5" indent="697230" algn="just" defTabSz="356362">
              <a:defRPr sz="1800"/>
            </a:pPr>
            <a:r>
              <a:rPr sz="3660"/>
              <a:t>-Réactions acido-basiques</a:t>
            </a:r>
            <a:endParaRPr sz="3660"/>
          </a:p>
          <a:p>
            <a:pPr lvl="5" indent="697230" algn="just" defTabSz="356362">
              <a:defRPr sz="1800"/>
            </a:pPr>
            <a:r>
              <a:rPr sz="3660"/>
              <a:t>-Réaction de combustion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30234" y="212208"/>
            <a:ext cx="12744332" cy="7493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4800"/>
              <a:t>II.1)Mesure expérimentale de Δ</a:t>
            </a:r>
            <a:r>
              <a:rPr sz="2800"/>
              <a:t>r</a:t>
            </a:r>
            <a:r>
              <a:rPr sz="4800"/>
              <a:t>H </a:t>
            </a:r>
          </a:p>
        </p:txBody>
      </p:sp>
      <p:sp>
        <p:nvSpPr>
          <p:cNvPr id="142" name="Shape 142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43" name="Shape 143"/>
          <p:cNvSpPr/>
          <p:nvPr/>
        </p:nvSpPr>
        <p:spPr>
          <a:xfrm>
            <a:off x="516466" y="1549400"/>
            <a:ext cx="4406240" cy="2912534"/>
          </a:xfrm>
          <a:prstGeom prst="rect">
            <a:avLst/>
          </a:prstGeom>
          <a:solidFill>
            <a:srgbClr val="0433FF">
              <a:alpha val="32182"/>
            </a:srgbClr>
          </a:solidFill>
          <a:ln w="25400">
            <a:solidFill>
              <a:srgbClr val="0433FF">
                <a:alpha val="32182"/>
              </a:srgbClr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44" name="Shape 144"/>
          <p:cNvSpPr/>
          <p:nvPr/>
        </p:nvSpPr>
        <p:spPr>
          <a:xfrm>
            <a:off x="517768" y="1521765"/>
            <a:ext cx="4403636" cy="546337"/>
          </a:xfrm>
          <a:prstGeom prst="rect">
            <a:avLst/>
          </a:prstGeom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Etat initial</a:t>
            </a:r>
          </a:p>
        </p:txBody>
      </p:sp>
      <p:sp>
        <p:nvSpPr>
          <p:cNvPr id="145" name="Shape 145"/>
          <p:cNvSpPr/>
          <p:nvPr/>
        </p:nvSpPr>
        <p:spPr>
          <a:xfrm>
            <a:off x="8212666" y="1563217"/>
            <a:ext cx="4406240" cy="2912534"/>
          </a:xfrm>
          <a:prstGeom prst="rect">
            <a:avLst/>
          </a:prstGeom>
          <a:solidFill>
            <a:srgbClr val="0433FF">
              <a:alpha val="32182"/>
            </a:srgbClr>
          </a:solidFill>
          <a:ln w="25400">
            <a:solidFill>
              <a:srgbClr val="0433FF">
                <a:alpha val="32182"/>
              </a:srgbClr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46" name="Shape 146"/>
          <p:cNvSpPr/>
          <p:nvPr/>
        </p:nvSpPr>
        <p:spPr>
          <a:xfrm>
            <a:off x="8213969" y="1535582"/>
            <a:ext cx="4403635" cy="546337"/>
          </a:xfrm>
          <a:prstGeom prst="rect">
            <a:avLst/>
          </a:prstGeom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Etat final</a:t>
            </a:r>
          </a:p>
        </p:txBody>
      </p:sp>
      <p:sp>
        <p:nvSpPr>
          <p:cNvPr id="147" name="Shape 147"/>
          <p:cNvSpPr/>
          <p:nvPr/>
        </p:nvSpPr>
        <p:spPr>
          <a:xfrm>
            <a:off x="4936066" y="3005666"/>
            <a:ext cx="3263239" cy="1"/>
          </a:xfrm>
          <a:prstGeom prst="line">
            <a:avLst/>
          </a:prstGeom>
          <a:ln w="88900">
            <a:solidFill>
              <a:srgbClr val="7A81FF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48" name="Shape 148"/>
          <p:cNvSpPr/>
          <p:nvPr/>
        </p:nvSpPr>
        <p:spPr>
          <a:xfrm>
            <a:off x="5032155" y="2492660"/>
            <a:ext cx="3071062" cy="54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ΔH₁</a:t>
            </a:r>
            <a:r>
              <a:rPr sz="1600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₂</a:t>
            </a:r>
          </a:p>
        </p:txBody>
      </p:sp>
      <p:sp>
        <p:nvSpPr>
          <p:cNvPr id="149" name="Shape 149"/>
          <p:cNvSpPr/>
          <p:nvPr/>
        </p:nvSpPr>
        <p:spPr>
          <a:xfrm>
            <a:off x="3679539" y="3481798"/>
            <a:ext cx="1241865" cy="978137"/>
          </a:xfrm>
          <a:prstGeom prst="rect">
            <a:avLst/>
          </a:prstGeom>
          <a:ln w="25400">
            <a:solidFill>
              <a:srgbClr val="79797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3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3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</a:p>
        </p:txBody>
      </p:sp>
      <p:sp>
        <p:nvSpPr>
          <p:cNvPr id="150" name="Shape 150"/>
          <p:cNvSpPr/>
          <p:nvPr/>
        </p:nvSpPr>
        <p:spPr>
          <a:xfrm>
            <a:off x="11375739" y="3481798"/>
            <a:ext cx="1241865" cy="978137"/>
          </a:xfrm>
          <a:prstGeom prst="rect">
            <a:avLst/>
          </a:prstGeom>
          <a:ln w="25400">
            <a:solidFill>
              <a:srgbClr val="79797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3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3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</a:p>
        </p:txBody>
      </p:sp>
      <p:sp>
        <p:nvSpPr>
          <p:cNvPr id="151" name="Shape 151"/>
          <p:cNvSpPr/>
          <p:nvPr/>
        </p:nvSpPr>
        <p:spPr>
          <a:xfrm>
            <a:off x="853802" y="2082800"/>
            <a:ext cx="373156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300"/>
              <a:t>2.10⁻²mol de HO⁻</a:t>
            </a:r>
            <a:r>
              <a:rPr sz="2300"/>
              <a:t>(aq)</a:t>
            </a:r>
          </a:p>
        </p:txBody>
      </p:sp>
      <p:sp>
        <p:nvSpPr>
          <p:cNvPr id="152" name="Shape 152"/>
          <p:cNvSpPr/>
          <p:nvPr/>
        </p:nvSpPr>
        <p:spPr>
          <a:xfrm>
            <a:off x="769286" y="2622007"/>
            <a:ext cx="390060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300"/>
              <a:t>2.10⁻²mol de H₃O⁺</a:t>
            </a:r>
            <a:r>
              <a:rPr sz="2300"/>
              <a:t>(aq)</a:t>
            </a:r>
          </a:p>
        </p:txBody>
      </p:sp>
      <p:sp>
        <p:nvSpPr>
          <p:cNvPr id="153" name="Shape 153"/>
          <p:cNvSpPr/>
          <p:nvPr/>
        </p:nvSpPr>
        <p:spPr>
          <a:xfrm>
            <a:off x="8656677" y="2079716"/>
            <a:ext cx="351821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300"/>
              <a:t>4.10⁻²mol de H₂O</a:t>
            </a:r>
            <a:r>
              <a:rPr sz="2300"/>
              <a:t>(l)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130234" y="212208"/>
            <a:ext cx="12744332" cy="7493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4800"/>
              <a:t>II.1)Mesure expérimentale de Δ</a:t>
            </a:r>
            <a:r>
              <a:rPr sz="2800"/>
              <a:t>r</a:t>
            </a:r>
            <a:r>
              <a:rPr sz="4800"/>
              <a:t>H </a:t>
            </a:r>
          </a:p>
        </p:txBody>
      </p:sp>
      <p:sp>
        <p:nvSpPr>
          <p:cNvPr id="156" name="Shape 156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57" name="Shape 157"/>
          <p:cNvSpPr/>
          <p:nvPr/>
        </p:nvSpPr>
        <p:spPr>
          <a:xfrm>
            <a:off x="5032155" y="2492660"/>
            <a:ext cx="3071062" cy="54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ΔH₁</a:t>
            </a:r>
            <a:r>
              <a:rPr sz="1600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₂=Q=0</a:t>
            </a:r>
          </a:p>
        </p:txBody>
      </p:sp>
      <p:sp>
        <p:nvSpPr>
          <p:cNvPr id="158" name="Shape 158"/>
          <p:cNvSpPr/>
          <p:nvPr/>
        </p:nvSpPr>
        <p:spPr>
          <a:xfrm>
            <a:off x="516466" y="1549400"/>
            <a:ext cx="4406240" cy="2912534"/>
          </a:xfrm>
          <a:prstGeom prst="rect">
            <a:avLst/>
          </a:prstGeom>
          <a:solidFill>
            <a:srgbClr val="0433FF">
              <a:alpha val="32182"/>
            </a:srgbClr>
          </a:solidFill>
          <a:ln w="25400">
            <a:solidFill>
              <a:srgbClr val="0433FF">
                <a:alpha val="32182"/>
              </a:srgbClr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59" name="Shape 159"/>
          <p:cNvSpPr/>
          <p:nvPr/>
        </p:nvSpPr>
        <p:spPr>
          <a:xfrm>
            <a:off x="517768" y="1521765"/>
            <a:ext cx="4403636" cy="546337"/>
          </a:xfrm>
          <a:prstGeom prst="rect">
            <a:avLst/>
          </a:prstGeom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Etat initial</a:t>
            </a:r>
          </a:p>
        </p:txBody>
      </p:sp>
      <p:sp>
        <p:nvSpPr>
          <p:cNvPr id="160" name="Shape 160"/>
          <p:cNvSpPr/>
          <p:nvPr/>
        </p:nvSpPr>
        <p:spPr>
          <a:xfrm>
            <a:off x="8212666" y="1563217"/>
            <a:ext cx="4406240" cy="2912534"/>
          </a:xfrm>
          <a:prstGeom prst="rect">
            <a:avLst/>
          </a:prstGeom>
          <a:solidFill>
            <a:srgbClr val="0433FF">
              <a:alpha val="32182"/>
            </a:srgbClr>
          </a:solidFill>
          <a:ln w="25400">
            <a:solidFill>
              <a:srgbClr val="0433FF">
                <a:alpha val="32182"/>
              </a:srgbClr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61" name="Shape 161"/>
          <p:cNvSpPr/>
          <p:nvPr/>
        </p:nvSpPr>
        <p:spPr>
          <a:xfrm>
            <a:off x="8213969" y="1535582"/>
            <a:ext cx="4403635" cy="546337"/>
          </a:xfrm>
          <a:prstGeom prst="rect">
            <a:avLst/>
          </a:prstGeom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Etat final</a:t>
            </a:r>
          </a:p>
        </p:txBody>
      </p:sp>
      <p:sp>
        <p:nvSpPr>
          <p:cNvPr id="162" name="Shape 162"/>
          <p:cNvSpPr/>
          <p:nvPr/>
        </p:nvSpPr>
        <p:spPr>
          <a:xfrm>
            <a:off x="4936066" y="3005666"/>
            <a:ext cx="3263239" cy="1"/>
          </a:xfrm>
          <a:prstGeom prst="line">
            <a:avLst/>
          </a:prstGeom>
          <a:ln w="88900">
            <a:solidFill>
              <a:srgbClr val="7A81FF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63" name="Shape 163"/>
          <p:cNvSpPr/>
          <p:nvPr/>
        </p:nvSpPr>
        <p:spPr>
          <a:xfrm>
            <a:off x="3679539" y="3481798"/>
            <a:ext cx="1241865" cy="978137"/>
          </a:xfrm>
          <a:prstGeom prst="rect">
            <a:avLst/>
          </a:prstGeom>
          <a:ln w="25400">
            <a:solidFill>
              <a:srgbClr val="79797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3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3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</a:p>
        </p:txBody>
      </p:sp>
      <p:sp>
        <p:nvSpPr>
          <p:cNvPr id="164" name="Shape 164"/>
          <p:cNvSpPr/>
          <p:nvPr/>
        </p:nvSpPr>
        <p:spPr>
          <a:xfrm>
            <a:off x="513349" y="2082800"/>
            <a:ext cx="373156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300"/>
              <a:t>2.10⁻²mol de HO⁻</a:t>
            </a:r>
            <a:r>
              <a:rPr sz="2300"/>
              <a:t>(aq)</a:t>
            </a:r>
          </a:p>
        </p:txBody>
      </p:sp>
      <p:sp>
        <p:nvSpPr>
          <p:cNvPr id="165" name="Shape 165"/>
          <p:cNvSpPr/>
          <p:nvPr/>
        </p:nvSpPr>
        <p:spPr>
          <a:xfrm>
            <a:off x="505033" y="2700866"/>
            <a:ext cx="390060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300"/>
              <a:t>2.10⁻²mol de H₃O⁺</a:t>
            </a:r>
            <a:r>
              <a:rPr sz="2300"/>
              <a:t>(aq)</a:t>
            </a:r>
          </a:p>
        </p:txBody>
      </p:sp>
      <p:sp>
        <p:nvSpPr>
          <p:cNvPr id="166" name="Shape 166"/>
          <p:cNvSpPr/>
          <p:nvPr/>
        </p:nvSpPr>
        <p:spPr>
          <a:xfrm>
            <a:off x="11375739" y="3481798"/>
            <a:ext cx="1241865" cy="978137"/>
          </a:xfrm>
          <a:prstGeom prst="rect">
            <a:avLst/>
          </a:prstGeom>
          <a:ln w="25400">
            <a:solidFill>
              <a:srgbClr val="79797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3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3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</a:p>
        </p:txBody>
      </p:sp>
      <p:sp>
        <p:nvSpPr>
          <p:cNvPr id="167" name="Shape 167"/>
          <p:cNvSpPr/>
          <p:nvPr/>
        </p:nvSpPr>
        <p:spPr>
          <a:xfrm>
            <a:off x="8656677" y="2079716"/>
            <a:ext cx="351821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300"/>
              <a:t>4.10⁻²mol de H₂O</a:t>
            </a:r>
            <a:r>
              <a:rPr sz="2300"/>
              <a:t>(l)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130234" y="212208"/>
            <a:ext cx="12744332" cy="7493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4800"/>
              <a:t>II.1)Mesure expérimentale de Δ</a:t>
            </a:r>
            <a:r>
              <a:rPr sz="2800"/>
              <a:t>r</a:t>
            </a:r>
            <a:r>
              <a:rPr sz="4800"/>
              <a:t>H </a:t>
            </a:r>
          </a:p>
        </p:txBody>
      </p:sp>
      <p:sp>
        <p:nvSpPr>
          <p:cNvPr id="170" name="Shape 170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71" name="Shape 171"/>
          <p:cNvSpPr/>
          <p:nvPr/>
        </p:nvSpPr>
        <p:spPr>
          <a:xfrm>
            <a:off x="4299280" y="5875866"/>
            <a:ext cx="4406240" cy="2912534"/>
          </a:xfrm>
          <a:prstGeom prst="rect">
            <a:avLst/>
          </a:prstGeom>
          <a:solidFill>
            <a:srgbClr val="FF2600">
              <a:alpha val="32182"/>
            </a:srgbClr>
          </a:solidFill>
          <a:ln w="25400">
            <a:solidFill>
              <a:srgbClr val="FF2600">
                <a:alpha val="32182"/>
              </a:srgbClr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72" name="Shape 172"/>
          <p:cNvSpPr/>
          <p:nvPr/>
        </p:nvSpPr>
        <p:spPr>
          <a:xfrm>
            <a:off x="4300582" y="5848232"/>
            <a:ext cx="4403636" cy="546336"/>
          </a:xfrm>
          <a:prstGeom prst="rect">
            <a:avLst/>
          </a:prstGeom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Etat intermédiaire</a:t>
            </a:r>
          </a:p>
        </p:txBody>
      </p:sp>
      <p:sp>
        <p:nvSpPr>
          <p:cNvPr id="173" name="Shape 173"/>
          <p:cNvSpPr/>
          <p:nvPr/>
        </p:nvSpPr>
        <p:spPr>
          <a:xfrm flipV="1">
            <a:off x="8720666" y="4555012"/>
            <a:ext cx="1904604" cy="2913435"/>
          </a:xfrm>
          <a:prstGeom prst="line">
            <a:avLst/>
          </a:prstGeom>
          <a:ln w="88900">
            <a:solidFill>
              <a:srgbClr val="FF26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74" name="Shape 174"/>
          <p:cNvSpPr/>
          <p:nvPr/>
        </p:nvSpPr>
        <p:spPr>
          <a:xfrm>
            <a:off x="2463800" y="4521796"/>
            <a:ext cx="1816232" cy="3221040"/>
          </a:xfrm>
          <a:prstGeom prst="line">
            <a:avLst/>
          </a:prstGeom>
          <a:ln w="88900">
            <a:solidFill>
              <a:srgbClr val="FF26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75" name="Shape 175"/>
          <p:cNvSpPr/>
          <p:nvPr/>
        </p:nvSpPr>
        <p:spPr>
          <a:xfrm>
            <a:off x="896188" y="5750654"/>
            <a:ext cx="3071062" cy="54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ΔH₁</a:t>
            </a:r>
            <a:r>
              <a:rPr sz="1600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sz="1900">
                <a:latin typeface="Arial"/>
                <a:ea typeface="Arial"/>
                <a:cs typeface="Arial"/>
                <a:sym typeface="Arial"/>
              </a:rPr>
              <a:t>⍺</a:t>
            </a:r>
          </a:p>
        </p:txBody>
      </p:sp>
      <p:sp>
        <p:nvSpPr>
          <p:cNvPr id="176" name="Shape 176"/>
          <p:cNvSpPr/>
          <p:nvPr/>
        </p:nvSpPr>
        <p:spPr>
          <a:xfrm>
            <a:off x="8749683" y="5750654"/>
            <a:ext cx="3071062" cy="54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ΔH</a:t>
            </a:r>
            <a:r>
              <a:rPr sz="1900">
                <a:latin typeface="Arial"/>
                <a:ea typeface="Arial"/>
                <a:cs typeface="Arial"/>
                <a:sym typeface="Arial"/>
              </a:rPr>
              <a:t>⍺</a:t>
            </a:r>
            <a:r>
              <a:rPr sz="1600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₂</a:t>
            </a:r>
          </a:p>
        </p:txBody>
      </p:sp>
      <p:sp>
        <p:nvSpPr>
          <p:cNvPr id="177" name="Shape 177"/>
          <p:cNvSpPr/>
          <p:nvPr/>
        </p:nvSpPr>
        <p:spPr>
          <a:xfrm>
            <a:off x="5032155" y="2492660"/>
            <a:ext cx="3071062" cy="54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ΔH₁</a:t>
            </a:r>
            <a:r>
              <a:rPr sz="1600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₂=Q=0</a:t>
            </a:r>
          </a:p>
        </p:txBody>
      </p:sp>
      <p:sp>
        <p:nvSpPr>
          <p:cNvPr id="178" name="Shape 178"/>
          <p:cNvSpPr/>
          <p:nvPr/>
        </p:nvSpPr>
        <p:spPr>
          <a:xfrm>
            <a:off x="516466" y="1549400"/>
            <a:ext cx="4406240" cy="2912534"/>
          </a:xfrm>
          <a:prstGeom prst="rect">
            <a:avLst/>
          </a:prstGeom>
          <a:solidFill>
            <a:srgbClr val="0433FF">
              <a:alpha val="32182"/>
            </a:srgbClr>
          </a:solidFill>
          <a:ln w="25400">
            <a:solidFill>
              <a:srgbClr val="0433FF">
                <a:alpha val="32182"/>
              </a:srgbClr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79" name="Shape 179"/>
          <p:cNvSpPr/>
          <p:nvPr/>
        </p:nvSpPr>
        <p:spPr>
          <a:xfrm>
            <a:off x="517768" y="1521765"/>
            <a:ext cx="4403636" cy="546337"/>
          </a:xfrm>
          <a:prstGeom prst="rect">
            <a:avLst/>
          </a:prstGeom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Etat initial</a:t>
            </a:r>
          </a:p>
        </p:txBody>
      </p:sp>
      <p:sp>
        <p:nvSpPr>
          <p:cNvPr id="180" name="Shape 180"/>
          <p:cNvSpPr/>
          <p:nvPr/>
        </p:nvSpPr>
        <p:spPr>
          <a:xfrm>
            <a:off x="8212666" y="1563217"/>
            <a:ext cx="4406240" cy="2912534"/>
          </a:xfrm>
          <a:prstGeom prst="rect">
            <a:avLst/>
          </a:prstGeom>
          <a:solidFill>
            <a:srgbClr val="0433FF">
              <a:alpha val="32182"/>
            </a:srgbClr>
          </a:solidFill>
          <a:ln w="25400">
            <a:solidFill>
              <a:srgbClr val="0433FF">
                <a:alpha val="32182"/>
              </a:srgbClr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81" name="Shape 181"/>
          <p:cNvSpPr/>
          <p:nvPr/>
        </p:nvSpPr>
        <p:spPr>
          <a:xfrm>
            <a:off x="8213969" y="1535582"/>
            <a:ext cx="4403635" cy="546337"/>
          </a:xfrm>
          <a:prstGeom prst="rect">
            <a:avLst/>
          </a:prstGeom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Etat final</a:t>
            </a:r>
          </a:p>
        </p:txBody>
      </p:sp>
      <p:sp>
        <p:nvSpPr>
          <p:cNvPr id="182" name="Shape 182"/>
          <p:cNvSpPr/>
          <p:nvPr/>
        </p:nvSpPr>
        <p:spPr>
          <a:xfrm>
            <a:off x="4936066" y="3005666"/>
            <a:ext cx="3263239" cy="1"/>
          </a:xfrm>
          <a:prstGeom prst="line">
            <a:avLst/>
          </a:prstGeom>
          <a:ln w="88900">
            <a:solidFill>
              <a:srgbClr val="7A81FF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83" name="Shape 183"/>
          <p:cNvSpPr/>
          <p:nvPr/>
        </p:nvSpPr>
        <p:spPr>
          <a:xfrm>
            <a:off x="3679539" y="3481798"/>
            <a:ext cx="1241865" cy="978137"/>
          </a:xfrm>
          <a:prstGeom prst="rect">
            <a:avLst/>
          </a:prstGeom>
          <a:ln w="25400">
            <a:solidFill>
              <a:srgbClr val="79797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3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3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</a:p>
        </p:txBody>
      </p:sp>
      <p:sp>
        <p:nvSpPr>
          <p:cNvPr id="184" name="Shape 184"/>
          <p:cNvSpPr/>
          <p:nvPr/>
        </p:nvSpPr>
        <p:spPr>
          <a:xfrm>
            <a:off x="513349" y="2082800"/>
            <a:ext cx="373156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300"/>
              <a:t>2.10⁻²mol de HO⁻</a:t>
            </a:r>
            <a:r>
              <a:rPr sz="2300"/>
              <a:t>(aq)</a:t>
            </a:r>
          </a:p>
        </p:txBody>
      </p:sp>
      <p:sp>
        <p:nvSpPr>
          <p:cNvPr id="185" name="Shape 185"/>
          <p:cNvSpPr/>
          <p:nvPr/>
        </p:nvSpPr>
        <p:spPr>
          <a:xfrm>
            <a:off x="505033" y="2700866"/>
            <a:ext cx="390060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300"/>
              <a:t>2.10⁻²mol de H₃O⁺</a:t>
            </a:r>
            <a:r>
              <a:rPr sz="2300"/>
              <a:t>(aq)</a:t>
            </a:r>
          </a:p>
        </p:txBody>
      </p:sp>
      <p:sp>
        <p:nvSpPr>
          <p:cNvPr id="186" name="Shape 186"/>
          <p:cNvSpPr/>
          <p:nvPr/>
        </p:nvSpPr>
        <p:spPr>
          <a:xfrm>
            <a:off x="11375739" y="3481798"/>
            <a:ext cx="1241865" cy="978137"/>
          </a:xfrm>
          <a:prstGeom prst="rect">
            <a:avLst/>
          </a:prstGeom>
          <a:ln w="25400">
            <a:solidFill>
              <a:srgbClr val="79797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3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3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</a:p>
        </p:txBody>
      </p:sp>
      <p:sp>
        <p:nvSpPr>
          <p:cNvPr id="187" name="Shape 187"/>
          <p:cNvSpPr/>
          <p:nvPr/>
        </p:nvSpPr>
        <p:spPr>
          <a:xfrm>
            <a:off x="7464139" y="7806266"/>
            <a:ext cx="1241865" cy="978136"/>
          </a:xfrm>
          <a:prstGeom prst="rect">
            <a:avLst/>
          </a:prstGeom>
          <a:ln w="25400">
            <a:solidFill>
              <a:srgbClr val="79797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3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3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</a:p>
        </p:txBody>
      </p:sp>
      <p:sp>
        <p:nvSpPr>
          <p:cNvPr id="188" name="Shape 188"/>
          <p:cNvSpPr/>
          <p:nvPr/>
        </p:nvSpPr>
        <p:spPr>
          <a:xfrm>
            <a:off x="8656677" y="2079716"/>
            <a:ext cx="351821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300"/>
              <a:t>4.10⁻²mol de H₂O</a:t>
            </a:r>
            <a:r>
              <a:rPr sz="2300"/>
              <a:t>(l)</a:t>
            </a:r>
          </a:p>
        </p:txBody>
      </p:sp>
      <p:sp>
        <p:nvSpPr>
          <p:cNvPr id="189" name="Shape 189"/>
          <p:cNvSpPr/>
          <p:nvPr/>
        </p:nvSpPr>
        <p:spPr>
          <a:xfrm>
            <a:off x="4808577" y="6575516"/>
            <a:ext cx="351821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300"/>
              <a:t>4.10⁻²mol de H₂O</a:t>
            </a:r>
            <a:r>
              <a:rPr sz="2300"/>
              <a:t>(l)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130234" y="326508"/>
            <a:ext cx="12744332" cy="7239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4700"/>
              <a:t>II.2)Calcul de Δ</a:t>
            </a:r>
            <a:r>
              <a:rPr sz="3500"/>
              <a:t>r</a:t>
            </a:r>
            <a:r>
              <a:rPr sz="4700"/>
              <a:t>H à partir des valeurs tabulées </a:t>
            </a:r>
          </a:p>
        </p:txBody>
      </p:sp>
      <p:sp>
        <p:nvSpPr>
          <p:cNvPr id="192" name="Shape 192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93" name="Shape 193"/>
          <p:cNvSpPr/>
          <p:nvPr/>
        </p:nvSpPr>
        <p:spPr>
          <a:xfrm>
            <a:off x="571508" y="1823578"/>
            <a:ext cx="6849518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u="sng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rPr>
              <a:t>Enthalpie standard de formation</a:t>
            </a:r>
            <a:r>
              <a:rPr sz="36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</a:p>
        </p:txBody>
      </p:sp>
      <p:sp>
        <p:nvSpPr>
          <p:cNvPr id="194" name="Shape 194"/>
          <p:cNvSpPr/>
          <p:nvPr/>
        </p:nvSpPr>
        <p:spPr>
          <a:xfrm>
            <a:off x="535946" y="2445878"/>
            <a:ext cx="11932908" cy="1661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just">
              <a:defRPr sz="1800"/>
            </a:pPr>
            <a:r>
              <a:rPr sz="3600">
                <a:latin typeface="Arial"/>
                <a:ea typeface="Arial"/>
                <a:cs typeface="Arial"/>
                <a:sym typeface="Arial"/>
              </a:rPr>
              <a:t>L’enthalpie standard de formation </a:t>
            </a:r>
            <a:r>
              <a:rPr b="1" sz="3500">
                <a:latin typeface="Arial"/>
                <a:ea typeface="Arial"/>
                <a:cs typeface="Arial"/>
                <a:sym typeface="Arial"/>
              </a:rPr>
              <a:t>Δ</a:t>
            </a:r>
            <a:r>
              <a:rPr b="1" sz="2500"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sz="3500">
                <a:latin typeface="Arial"/>
                <a:ea typeface="Arial"/>
                <a:cs typeface="Arial"/>
                <a:sym typeface="Arial"/>
              </a:rPr>
              <a:t>H°(T)</a:t>
            </a:r>
            <a:r>
              <a:rPr sz="3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sz="3500">
                <a:latin typeface="Arial"/>
                <a:ea typeface="Arial"/>
                <a:cs typeface="Arial"/>
                <a:sym typeface="Arial"/>
              </a:rPr>
              <a:t>d’une espèce X</a:t>
            </a:r>
            <a:r>
              <a:rPr sz="3500">
                <a:latin typeface="Arial"/>
                <a:ea typeface="Arial"/>
                <a:cs typeface="Arial"/>
                <a:sym typeface="Arial"/>
              </a:rPr>
              <a:t>, à la température T est l’</a:t>
            </a:r>
            <a:r>
              <a:rPr b="1" sz="3500">
                <a:latin typeface="Arial"/>
                <a:ea typeface="Arial"/>
                <a:cs typeface="Arial"/>
                <a:sym typeface="Arial"/>
              </a:rPr>
              <a:t>enthalpie standard de la réaction de formation</a:t>
            </a:r>
            <a:r>
              <a:rPr sz="3500">
                <a:latin typeface="Arial"/>
                <a:ea typeface="Arial"/>
                <a:cs typeface="Arial"/>
                <a:sym typeface="Arial"/>
              </a:rPr>
              <a:t> de l’</a:t>
            </a:r>
            <a:r>
              <a:rPr i="1" sz="3500">
                <a:latin typeface="Arial"/>
                <a:ea typeface="Arial"/>
                <a:cs typeface="Arial"/>
                <a:sym typeface="Arial"/>
              </a:rPr>
              <a:t>espèce X</a:t>
            </a:r>
            <a:r>
              <a:rPr sz="35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sz="360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95" name="Shape 195"/>
          <p:cNvSpPr/>
          <p:nvPr/>
        </p:nvSpPr>
        <p:spPr>
          <a:xfrm>
            <a:off x="414866" y="1701800"/>
            <a:ext cx="12175068" cy="2600722"/>
          </a:xfrm>
          <a:prstGeom prst="rect">
            <a:avLst/>
          </a:prstGeom>
          <a:ln w="25400">
            <a:solidFill>
              <a:srgbClr val="009193"/>
            </a:solidFill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009193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130234" y="326508"/>
            <a:ext cx="12744332" cy="7239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4700"/>
              <a:t>II.2)Calcul de Δ</a:t>
            </a:r>
            <a:r>
              <a:rPr sz="3500"/>
              <a:t>r</a:t>
            </a:r>
            <a:r>
              <a:rPr sz="4700"/>
              <a:t>H à partir des valeurs tabulées </a:t>
            </a:r>
          </a:p>
        </p:txBody>
      </p:sp>
      <p:sp>
        <p:nvSpPr>
          <p:cNvPr id="198" name="Shape 198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99" name="Shape 199"/>
          <p:cNvSpPr/>
          <p:nvPr/>
        </p:nvSpPr>
        <p:spPr>
          <a:xfrm>
            <a:off x="571508" y="1823578"/>
            <a:ext cx="6849518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u="sng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rPr>
              <a:t>Enthalpie standard de formation</a:t>
            </a:r>
            <a:r>
              <a:rPr sz="36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</a:p>
        </p:txBody>
      </p:sp>
      <p:sp>
        <p:nvSpPr>
          <p:cNvPr id="200" name="Shape 200"/>
          <p:cNvSpPr/>
          <p:nvPr/>
        </p:nvSpPr>
        <p:spPr>
          <a:xfrm>
            <a:off x="535946" y="2445878"/>
            <a:ext cx="11932908" cy="1661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just">
              <a:defRPr sz="1800"/>
            </a:pPr>
            <a:r>
              <a:rPr sz="3600">
                <a:latin typeface="Arial"/>
                <a:ea typeface="Arial"/>
                <a:cs typeface="Arial"/>
                <a:sym typeface="Arial"/>
              </a:rPr>
              <a:t>L’enthalpie standard de formation </a:t>
            </a:r>
            <a:r>
              <a:rPr b="1" sz="3500">
                <a:latin typeface="Arial"/>
                <a:ea typeface="Arial"/>
                <a:cs typeface="Arial"/>
                <a:sym typeface="Arial"/>
              </a:rPr>
              <a:t>Δ</a:t>
            </a:r>
            <a:r>
              <a:rPr b="1" sz="2500"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sz="3500">
                <a:latin typeface="Arial"/>
                <a:ea typeface="Arial"/>
                <a:cs typeface="Arial"/>
                <a:sym typeface="Arial"/>
              </a:rPr>
              <a:t>H°(T)</a:t>
            </a:r>
            <a:r>
              <a:rPr sz="3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sz="3500">
                <a:latin typeface="Arial"/>
                <a:ea typeface="Arial"/>
                <a:cs typeface="Arial"/>
                <a:sym typeface="Arial"/>
              </a:rPr>
              <a:t>d’une espèce X</a:t>
            </a:r>
            <a:r>
              <a:rPr sz="3500">
                <a:latin typeface="Arial"/>
                <a:ea typeface="Arial"/>
                <a:cs typeface="Arial"/>
                <a:sym typeface="Arial"/>
              </a:rPr>
              <a:t>, à la température T est l’</a:t>
            </a:r>
            <a:r>
              <a:rPr b="1" sz="3500">
                <a:latin typeface="Arial"/>
                <a:ea typeface="Arial"/>
                <a:cs typeface="Arial"/>
                <a:sym typeface="Arial"/>
              </a:rPr>
              <a:t>enthalpie standard de la </a:t>
            </a:r>
            <a:r>
              <a:rPr b="1" sz="35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rPr>
              <a:t>réaction de formation</a:t>
            </a:r>
            <a:r>
              <a:rPr sz="3500">
                <a:latin typeface="Arial"/>
                <a:ea typeface="Arial"/>
                <a:cs typeface="Arial"/>
                <a:sym typeface="Arial"/>
              </a:rPr>
              <a:t> de l’</a:t>
            </a:r>
            <a:r>
              <a:rPr i="1" sz="3500">
                <a:latin typeface="Arial"/>
                <a:ea typeface="Arial"/>
                <a:cs typeface="Arial"/>
                <a:sym typeface="Arial"/>
              </a:rPr>
              <a:t>espèce X</a:t>
            </a:r>
            <a:r>
              <a:rPr sz="35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sz="360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01" name="Shape 201"/>
          <p:cNvSpPr/>
          <p:nvPr/>
        </p:nvSpPr>
        <p:spPr>
          <a:xfrm>
            <a:off x="414866" y="1701800"/>
            <a:ext cx="12175068" cy="2600722"/>
          </a:xfrm>
          <a:prstGeom prst="rect">
            <a:avLst/>
          </a:prstGeom>
          <a:ln w="25400">
            <a:solidFill>
              <a:srgbClr val="009193"/>
            </a:solidFill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009193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130234" y="326508"/>
            <a:ext cx="12744332" cy="7239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4700"/>
              <a:t>II.2)Calcul de Δ</a:t>
            </a:r>
            <a:r>
              <a:rPr sz="3500"/>
              <a:t>r</a:t>
            </a:r>
            <a:r>
              <a:rPr sz="4700"/>
              <a:t>H à partir des valeurs tabulées </a:t>
            </a:r>
          </a:p>
        </p:txBody>
      </p:sp>
      <p:sp>
        <p:nvSpPr>
          <p:cNvPr id="204" name="Shape 204"/>
          <p:cNvSpPr/>
          <p:nvPr>
            <p:ph type="sldNum" sz="quarter" idx="4294967295"/>
          </p:nvPr>
        </p:nvSpPr>
        <p:spPr>
          <a:xfrm>
            <a:off x="12680898" y="9436568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05" name="Shape 205"/>
          <p:cNvSpPr/>
          <p:nvPr/>
        </p:nvSpPr>
        <p:spPr>
          <a:xfrm>
            <a:off x="571508" y="1823578"/>
            <a:ext cx="6849518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u="sng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rPr>
              <a:t>Enthalpie standard de formation</a:t>
            </a:r>
            <a:r>
              <a:rPr sz="36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</a:p>
        </p:txBody>
      </p:sp>
      <p:sp>
        <p:nvSpPr>
          <p:cNvPr id="206" name="Shape 206"/>
          <p:cNvSpPr/>
          <p:nvPr/>
        </p:nvSpPr>
        <p:spPr>
          <a:xfrm>
            <a:off x="535946" y="2445878"/>
            <a:ext cx="11932908" cy="1661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just">
              <a:defRPr sz="1800"/>
            </a:pPr>
            <a:r>
              <a:rPr sz="3600">
                <a:latin typeface="Arial"/>
                <a:ea typeface="Arial"/>
                <a:cs typeface="Arial"/>
                <a:sym typeface="Arial"/>
              </a:rPr>
              <a:t>L’enthalpie standard de formation </a:t>
            </a:r>
            <a:r>
              <a:rPr b="1" sz="3500">
                <a:latin typeface="Arial"/>
                <a:ea typeface="Arial"/>
                <a:cs typeface="Arial"/>
                <a:sym typeface="Arial"/>
              </a:rPr>
              <a:t>Δ</a:t>
            </a:r>
            <a:r>
              <a:rPr b="1" sz="2500"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sz="3500">
                <a:latin typeface="Arial"/>
                <a:ea typeface="Arial"/>
                <a:cs typeface="Arial"/>
                <a:sym typeface="Arial"/>
              </a:rPr>
              <a:t>H°(T)</a:t>
            </a:r>
            <a:r>
              <a:rPr sz="3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sz="3500">
                <a:latin typeface="Arial"/>
                <a:ea typeface="Arial"/>
                <a:cs typeface="Arial"/>
                <a:sym typeface="Arial"/>
              </a:rPr>
              <a:t>d’une espèce X</a:t>
            </a:r>
            <a:r>
              <a:rPr sz="3500">
                <a:latin typeface="Arial"/>
                <a:ea typeface="Arial"/>
                <a:cs typeface="Arial"/>
                <a:sym typeface="Arial"/>
              </a:rPr>
              <a:t>, à la température T est l’</a:t>
            </a:r>
            <a:r>
              <a:rPr b="1" sz="3500">
                <a:latin typeface="Arial"/>
                <a:ea typeface="Arial"/>
                <a:cs typeface="Arial"/>
                <a:sym typeface="Arial"/>
              </a:rPr>
              <a:t>enthalpie standard de la réaction de formation</a:t>
            </a:r>
            <a:r>
              <a:rPr sz="3500">
                <a:latin typeface="Arial"/>
                <a:ea typeface="Arial"/>
                <a:cs typeface="Arial"/>
                <a:sym typeface="Arial"/>
              </a:rPr>
              <a:t> de l’</a:t>
            </a:r>
            <a:r>
              <a:rPr i="1" sz="3500">
                <a:latin typeface="Arial"/>
                <a:ea typeface="Arial"/>
                <a:cs typeface="Arial"/>
                <a:sym typeface="Arial"/>
              </a:rPr>
              <a:t>espèce X</a:t>
            </a:r>
            <a:r>
              <a:rPr sz="35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sz="360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07" name="Shape 207"/>
          <p:cNvSpPr/>
          <p:nvPr/>
        </p:nvSpPr>
        <p:spPr>
          <a:xfrm>
            <a:off x="559651" y="4607908"/>
            <a:ext cx="4841231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600" u="sng">
                <a:solidFill>
                  <a:srgbClr val="919191"/>
                </a:solidFill>
              </a:rPr>
              <a:t>Réaction de formation :</a:t>
            </a:r>
          </a:p>
        </p:txBody>
      </p:sp>
      <p:sp>
        <p:nvSpPr>
          <p:cNvPr id="208" name="Shape 208"/>
          <p:cNvSpPr/>
          <p:nvPr/>
        </p:nvSpPr>
        <p:spPr>
          <a:xfrm>
            <a:off x="535946" y="5242908"/>
            <a:ext cx="11932907" cy="2753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just">
              <a:defRPr sz="1800"/>
            </a:pPr>
            <a:r>
              <a:rPr sz="3600">
                <a:latin typeface="Arial"/>
                <a:ea typeface="Arial"/>
                <a:cs typeface="Arial"/>
                <a:sym typeface="Arial"/>
              </a:rPr>
              <a:t>La réaction de formation de </a:t>
            </a:r>
            <a:r>
              <a:rPr i="1" sz="3600">
                <a:latin typeface="Arial"/>
                <a:ea typeface="Arial"/>
                <a:cs typeface="Arial"/>
                <a:sym typeface="Arial"/>
              </a:rPr>
              <a:t>l’espèce X, à la température T et dans un état physique donné</a:t>
            </a:r>
            <a:r>
              <a:rPr sz="3600">
                <a:latin typeface="Arial"/>
                <a:ea typeface="Arial"/>
                <a:cs typeface="Arial"/>
                <a:sym typeface="Arial"/>
              </a:rPr>
              <a:t>, est la réaction dans laquelle </a:t>
            </a:r>
            <a:r>
              <a:rPr b="1" sz="3600">
                <a:latin typeface="Arial"/>
                <a:ea typeface="Arial"/>
                <a:cs typeface="Arial"/>
                <a:sym typeface="Arial"/>
              </a:rPr>
              <a:t>une mole</a:t>
            </a:r>
            <a:r>
              <a:rPr sz="3600">
                <a:latin typeface="Arial"/>
                <a:ea typeface="Arial"/>
                <a:cs typeface="Arial"/>
                <a:sym typeface="Arial"/>
              </a:rPr>
              <a:t> de X est formée à partir des corps simples des éléments constituant X, dans leurs états standards de référence respectifs.</a:t>
            </a:r>
          </a:p>
        </p:txBody>
      </p:sp>
      <p:sp>
        <p:nvSpPr>
          <p:cNvPr id="209" name="Shape 209"/>
          <p:cNvSpPr/>
          <p:nvPr/>
        </p:nvSpPr>
        <p:spPr>
          <a:xfrm>
            <a:off x="414866" y="4469196"/>
            <a:ext cx="12175068" cy="3903730"/>
          </a:xfrm>
          <a:prstGeom prst="rect">
            <a:avLst/>
          </a:prstGeom>
          <a:ln w="25400">
            <a:solidFill>
              <a:srgbClr val="009193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10" name="Shape 210"/>
          <p:cNvSpPr/>
          <p:nvPr/>
        </p:nvSpPr>
        <p:spPr>
          <a:xfrm>
            <a:off x="414866" y="1701800"/>
            <a:ext cx="12175068" cy="2600722"/>
          </a:xfrm>
          <a:prstGeom prst="rect">
            <a:avLst/>
          </a:prstGeom>
          <a:ln w="25400">
            <a:solidFill>
              <a:srgbClr val="009193"/>
            </a:solidFill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009193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130234" y="326508"/>
            <a:ext cx="12744332" cy="7239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4700"/>
              <a:t>II.2)Calcul de Δ</a:t>
            </a:r>
            <a:r>
              <a:rPr sz="3500"/>
              <a:t>r</a:t>
            </a:r>
            <a:r>
              <a:rPr sz="4700"/>
              <a:t>H à partir des valeurs tabulées </a:t>
            </a:r>
          </a:p>
        </p:txBody>
      </p:sp>
      <p:sp>
        <p:nvSpPr>
          <p:cNvPr id="213" name="Shape 213"/>
          <p:cNvSpPr/>
          <p:nvPr>
            <p:ph type="sldNum" sz="quarter" idx="4294967295"/>
          </p:nvPr>
        </p:nvSpPr>
        <p:spPr>
          <a:xfrm>
            <a:off x="12680898" y="9436568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14" name="Shape 214"/>
          <p:cNvSpPr/>
          <p:nvPr/>
        </p:nvSpPr>
        <p:spPr>
          <a:xfrm>
            <a:off x="571508" y="1823578"/>
            <a:ext cx="6849518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u="sng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rPr>
              <a:t>Enthalpie standard de formation</a:t>
            </a:r>
            <a:r>
              <a:rPr sz="36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</a:p>
        </p:txBody>
      </p:sp>
      <p:sp>
        <p:nvSpPr>
          <p:cNvPr id="215" name="Shape 215"/>
          <p:cNvSpPr/>
          <p:nvPr/>
        </p:nvSpPr>
        <p:spPr>
          <a:xfrm>
            <a:off x="535946" y="2445878"/>
            <a:ext cx="11932908" cy="1661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just">
              <a:defRPr sz="1800"/>
            </a:pPr>
            <a:r>
              <a:rPr sz="3600">
                <a:latin typeface="Arial"/>
                <a:ea typeface="Arial"/>
                <a:cs typeface="Arial"/>
                <a:sym typeface="Arial"/>
              </a:rPr>
              <a:t>L’enthalpie standard de formation </a:t>
            </a:r>
            <a:r>
              <a:rPr b="1" sz="3500">
                <a:latin typeface="Arial"/>
                <a:ea typeface="Arial"/>
                <a:cs typeface="Arial"/>
                <a:sym typeface="Arial"/>
              </a:rPr>
              <a:t>Δ</a:t>
            </a:r>
            <a:r>
              <a:rPr b="1" sz="2500"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sz="3500">
                <a:latin typeface="Arial"/>
                <a:ea typeface="Arial"/>
                <a:cs typeface="Arial"/>
                <a:sym typeface="Arial"/>
              </a:rPr>
              <a:t>H°(T)</a:t>
            </a:r>
            <a:r>
              <a:rPr sz="3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sz="3500">
                <a:latin typeface="Arial"/>
                <a:ea typeface="Arial"/>
                <a:cs typeface="Arial"/>
                <a:sym typeface="Arial"/>
              </a:rPr>
              <a:t>d’une espèce X</a:t>
            </a:r>
            <a:r>
              <a:rPr sz="3500">
                <a:latin typeface="Arial"/>
                <a:ea typeface="Arial"/>
                <a:cs typeface="Arial"/>
                <a:sym typeface="Arial"/>
              </a:rPr>
              <a:t>, à la température T est l’</a:t>
            </a:r>
            <a:r>
              <a:rPr b="1" sz="3500">
                <a:latin typeface="Arial"/>
                <a:ea typeface="Arial"/>
                <a:cs typeface="Arial"/>
                <a:sym typeface="Arial"/>
              </a:rPr>
              <a:t>enthalpie standard de la réaction de formation</a:t>
            </a:r>
            <a:r>
              <a:rPr sz="3500">
                <a:latin typeface="Arial"/>
                <a:ea typeface="Arial"/>
                <a:cs typeface="Arial"/>
                <a:sym typeface="Arial"/>
              </a:rPr>
              <a:t> de l’</a:t>
            </a:r>
            <a:r>
              <a:rPr i="1" sz="3500">
                <a:latin typeface="Arial"/>
                <a:ea typeface="Arial"/>
                <a:cs typeface="Arial"/>
                <a:sym typeface="Arial"/>
              </a:rPr>
              <a:t>espèce X</a:t>
            </a:r>
            <a:r>
              <a:rPr sz="35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sz="360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216" name="Shape 216"/>
          <p:cNvSpPr/>
          <p:nvPr/>
        </p:nvSpPr>
        <p:spPr>
          <a:xfrm>
            <a:off x="559651" y="4607908"/>
            <a:ext cx="4841231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600" u="sng">
                <a:solidFill>
                  <a:srgbClr val="919191"/>
                </a:solidFill>
              </a:rPr>
              <a:t>Réaction de formation :</a:t>
            </a:r>
          </a:p>
        </p:txBody>
      </p:sp>
      <p:sp>
        <p:nvSpPr>
          <p:cNvPr id="217" name="Shape 217"/>
          <p:cNvSpPr/>
          <p:nvPr/>
        </p:nvSpPr>
        <p:spPr>
          <a:xfrm>
            <a:off x="535946" y="5242908"/>
            <a:ext cx="11932907" cy="2753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just">
              <a:defRPr sz="1800"/>
            </a:pPr>
            <a:r>
              <a:rPr sz="3600">
                <a:latin typeface="Arial"/>
                <a:ea typeface="Arial"/>
                <a:cs typeface="Arial"/>
                <a:sym typeface="Arial"/>
              </a:rPr>
              <a:t>La réaction de formation de </a:t>
            </a:r>
            <a:r>
              <a:rPr i="1" sz="3600">
                <a:latin typeface="Arial"/>
                <a:ea typeface="Arial"/>
                <a:cs typeface="Arial"/>
                <a:sym typeface="Arial"/>
              </a:rPr>
              <a:t>l’espèce X, à la température T et dans un état physique donné</a:t>
            </a:r>
            <a:r>
              <a:rPr sz="3600">
                <a:latin typeface="Arial"/>
                <a:ea typeface="Arial"/>
                <a:cs typeface="Arial"/>
                <a:sym typeface="Arial"/>
              </a:rPr>
              <a:t>, est la réaction dans laquelle </a:t>
            </a:r>
            <a:r>
              <a:rPr b="1" sz="3600">
                <a:latin typeface="Arial"/>
                <a:ea typeface="Arial"/>
                <a:cs typeface="Arial"/>
                <a:sym typeface="Arial"/>
              </a:rPr>
              <a:t>une mole</a:t>
            </a:r>
            <a:r>
              <a:rPr sz="3600">
                <a:latin typeface="Arial"/>
                <a:ea typeface="Arial"/>
                <a:cs typeface="Arial"/>
                <a:sym typeface="Arial"/>
              </a:rPr>
              <a:t> de X est formée à partir des corps simples des éléments constituant X, dans leurs états standards de référence respectifs.</a:t>
            </a:r>
          </a:p>
        </p:txBody>
      </p:sp>
      <p:sp>
        <p:nvSpPr>
          <p:cNvPr id="218" name="Shape 218"/>
          <p:cNvSpPr/>
          <p:nvPr/>
        </p:nvSpPr>
        <p:spPr>
          <a:xfrm>
            <a:off x="414866" y="4469196"/>
            <a:ext cx="12175068" cy="3903730"/>
          </a:xfrm>
          <a:prstGeom prst="rect">
            <a:avLst/>
          </a:prstGeom>
          <a:ln w="25400">
            <a:solidFill>
              <a:srgbClr val="009193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19" name="Shape 219"/>
          <p:cNvSpPr/>
          <p:nvPr/>
        </p:nvSpPr>
        <p:spPr>
          <a:xfrm>
            <a:off x="414866" y="1701800"/>
            <a:ext cx="12175068" cy="2600722"/>
          </a:xfrm>
          <a:prstGeom prst="rect">
            <a:avLst/>
          </a:prstGeom>
          <a:ln w="25400">
            <a:solidFill>
              <a:srgbClr val="009193"/>
            </a:solidFill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009193"/>
                </a:solidFill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251632" y="8526899"/>
            <a:ext cx="3139498" cy="641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 u="sng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000" u="sng">
                <a:solidFill>
                  <a:srgbClr val="919191"/>
                </a:solidFill>
              </a:rPr>
              <a:t>Corps simple :</a:t>
            </a:r>
          </a:p>
        </p:txBody>
      </p:sp>
      <p:sp>
        <p:nvSpPr>
          <p:cNvPr id="221" name="Shape 221"/>
          <p:cNvSpPr/>
          <p:nvPr/>
        </p:nvSpPr>
        <p:spPr>
          <a:xfrm>
            <a:off x="563812" y="8779100"/>
            <a:ext cx="12339319" cy="1192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just"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Corps pur constitué des atomes d’un seul élément chimique.</a:t>
            </a:r>
          </a:p>
        </p:txBody>
      </p:sp>
      <p:sp>
        <p:nvSpPr>
          <p:cNvPr id="222" name="Shape 222"/>
          <p:cNvSpPr/>
          <p:nvPr/>
        </p:nvSpPr>
        <p:spPr>
          <a:xfrm>
            <a:off x="414866" y="8539599"/>
            <a:ext cx="12175068" cy="1167328"/>
          </a:xfrm>
          <a:prstGeom prst="rect">
            <a:avLst/>
          </a:prstGeom>
          <a:ln w="25400">
            <a:solidFill>
              <a:srgbClr val="009193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130234" y="326508"/>
            <a:ext cx="12744332" cy="7239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4700"/>
              <a:t>II.2)Calcul de Δ</a:t>
            </a:r>
            <a:r>
              <a:rPr sz="3500"/>
              <a:t>r</a:t>
            </a:r>
            <a:r>
              <a:rPr sz="4700"/>
              <a:t>H à partir des valeurs tabulées </a:t>
            </a:r>
          </a:p>
        </p:txBody>
      </p:sp>
      <p:sp>
        <p:nvSpPr>
          <p:cNvPr id="225" name="Shape 225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26" name="Shape 226"/>
          <p:cNvSpPr/>
          <p:nvPr/>
        </p:nvSpPr>
        <p:spPr>
          <a:xfrm>
            <a:off x="559651" y="5098974"/>
            <a:ext cx="4841231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600" u="sng">
                <a:solidFill>
                  <a:srgbClr val="919191"/>
                </a:solidFill>
              </a:rPr>
              <a:t>Réaction de formation :</a:t>
            </a:r>
          </a:p>
        </p:txBody>
      </p:sp>
      <p:sp>
        <p:nvSpPr>
          <p:cNvPr id="227" name="Shape 227"/>
          <p:cNvSpPr/>
          <p:nvPr/>
        </p:nvSpPr>
        <p:spPr>
          <a:xfrm>
            <a:off x="535946" y="5733974"/>
            <a:ext cx="11932907" cy="2753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just">
              <a:defRPr sz="1800"/>
            </a:pPr>
            <a:r>
              <a:rPr sz="3600">
                <a:latin typeface="Arial"/>
                <a:ea typeface="Arial"/>
                <a:cs typeface="Arial"/>
                <a:sym typeface="Arial"/>
              </a:rPr>
              <a:t>La réaction de formation de </a:t>
            </a:r>
            <a:r>
              <a:rPr i="1" sz="3600">
                <a:latin typeface="Arial"/>
                <a:ea typeface="Arial"/>
                <a:cs typeface="Arial"/>
                <a:sym typeface="Arial"/>
              </a:rPr>
              <a:t>l’espèce X, à la température T et dans un état physique donné</a:t>
            </a:r>
            <a:r>
              <a:rPr sz="3600">
                <a:latin typeface="Arial"/>
                <a:ea typeface="Arial"/>
                <a:cs typeface="Arial"/>
                <a:sym typeface="Arial"/>
              </a:rPr>
              <a:t>, est la réaction dans laquelle </a:t>
            </a:r>
            <a:r>
              <a:rPr b="1" sz="3600">
                <a:latin typeface="Arial"/>
                <a:ea typeface="Arial"/>
                <a:cs typeface="Arial"/>
                <a:sym typeface="Arial"/>
              </a:rPr>
              <a:t>une mole</a:t>
            </a:r>
            <a:r>
              <a:rPr sz="3600">
                <a:latin typeface="Arial"/>
                <a:ea typeface="Arial"/>
                <a:cs typeface="Arial"/>
                <a:sym typeface="Arial"/>
              </a:rPr>
              <a:t> de X est formée à partir des corps simples des éléments constituant X, dans leurs états standards de référence respectifs.</a:t>
            </a:r>
          </a:p>
        </p:txBody>
      </p:sp>
      <p:pic>
        <p:nvPicPr>
          <p:cNvPr id="228" name="pasted-image.png"/>
          <p:cNvPicPr/>
          <p:nvPr/>
        </p:nvPicPr>
        <p:blipFill>
          <a:blip r:embed="rId2">
            <a:extLst/>
          </a:blip>
          <a:srcRect l="74777" t="0" r="0" b="0"/>
          <a:stretch>
            <a:fillRect/>
          </a:stretch>
        </p:blipFill>
        <p:spPr>
          <a:xfrm>
            <a:off x="8267898" y="1236366"/>
            <a:ext cx="2021219" cy="124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hape 229"/>
          <p:cNvSpPr/>
          <p:nvPr/>
        </p:nvSpPr>
        <p:spPr>
          <a:xfrm>
            <a:off x="271347" y="1454149"/>
            <a:ext cx="1022690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solidFill>
                  <a:srgbClr val="21212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212121"/>
                </a:solidFill>
              </a:rPr>
              <a:t>Exemple : Quelle est la réaction de formation de                   ? </a:t>
            </a:r>
          </a:p>
        </p:txBody>
      </p:sp>
      <p:sp>
        <p:nvSpPr>
          <p:cNvPr id="230" name="Shape 230"/>
          <p:cNvSpPr/>
          <p:nvPr/>
        </p:nvSpPr>
        <p:spPr>
          <a:xfrm>
            <a:off x="414866" y="4960263"/>
            <a:ext cx="12175068" cy="3903729"/>
          </a:xfrm>
          <a:prstGeom prst="rect">
            <a:avLst/>
          </a:prstGeom>
          <a:ln w="25400">
            <a:solidFill>
              <a:srgbClr val="009193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130234" y="326508"/>
            <a:ext cx="12744332" cy="7239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4700"/>
              <a:t>II.2)Calcul de Δ</a:t>
            </a:r>
            <a:r>
              <a:rPr sz="3500"/>
              <a:t>r</a:t>
            </a:r>
            <a:r>
              <a:rPr sz="4700"/>
              <a:t>H à partir des valeurs tabulées </a:t>
            </a:r>
          </a:p>
        </p:txBody>
      </p:sp>
      <p:sp>
        <p:nvSpPr>
          <p:cNvPr id="233" name="Shape 233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34" name="Shape 234"/>
          <p:cNvSpPr/>
          <p:nvPr/>
        </p:nvSpPr>
        <p:spPr>
          <a:xfrm>
            <a:off x="559651" y="5098974"/>
            <a:ext cx="4841231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600" u="sng">
                <a:solidFill>
                  <a:srgbClr val="919191"/>
                </a:solidFill>
              </a:rPr>
              <a:t>Réaction de formation :</a:t>
            </a:r>
          </a:p>
        </p:txBody>
      </p:sp>
      <p:sp>
        <p:nvSpPr>
          <p:cNvPr id="235" name="Shape 235"/>
          <p:cNvSpPr/>
          <p:nvPr/>
        </p:nvSpPr>
        <p:spPr>
          <a:xfrm>
            <a:off x="535946" y="5733974"/>
            <a:ext cx="11932907" cy="2753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just">
              <a:defRPr sz="1800"/>
            </a:pPr>
            <a:r>
              <a:rPr sz="3600">
                <a:latin typeface="Arial"/>
                <a:ea typeface="Arial"/>
                <a:cs typeface="Arial"/>
                <a:sym typeface="Arial"/>
              </a:rPr>
              <a:t>La réaction de formation de </a:t>
            </a:r>
            <a:r>
              <a:rPr i="1" sz="3600">
                <a:latin typeface="Arial"/>
                <a:ea typeface="Arial"/>
                <a:cs typeface="Arial"/>
                <a:sym typeface="Arial"/>
              </a:rPr>
              <a:t>l’espèce X, à la température T et dans un état physique donné</a:t>
            </a:r>
            <a:r>
              <a:rPr sz="3600">
                <a:latin typeface="Arial"/>
                <a:ea typeface="Arial"/>
                <a:cs typeface="Arial"/>
                <a:sym typeface="Arial"/>
              </a:rPr>
              <a:t>, est la réaction dans laquelle </a:t>
            </a:r>
            <a:r>
              <a:rPr b="1" sz="3600">
                <a:latin typeface="Arial"/>
                <a:ea typeface="Arial"/>
                <a:cs typeface="Arial"/>
                <a:sym typeface="Arial"/>
              </a:rPr>
              <a:t>une mole</a:t>
            </a:r>
            <a:r>
              <a:rPr sz="3600">
                <a:latin typeface="Arial"/>
                <a:ea typeface="Arial"/>
                <a:cs typeface="Arial"/>
                <a:sym typeface="Arial"/>
              </a:rPr>
              <a:t> de X est formée à partir des </a:t>
            </a:r>
            <a:r>
              <a:rPr sz="3600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rPr>
              <a:t>corps simples des éléments constituant X, dans leurs états standards de référence respectifs</a:t>
            </a:r>
            <a:r>
              <a:rPr sz="3600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236" name="pasted-image.png"/>
          <p:cNvPicPr/>
          <p:nvPr/>
        </p:nvPicPr>
        <p:blipFill>
          <a:blip r:embed="rId2">
            <a:extLst/>
          </a:blip>
          <a:srcRect l="74777" t="0" r="0" b="0"/>
          <a:stretch>
            <a:fillRect/>
          </a:stretch>
        </p:blipFill>
        <p:spPr>
          <a:xfrm>
            <a:off x="8521898" y="2773066"/>
            <a:ext cx="2021219" cy="124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359836" y="1585616"/>
            <a:ext cx="185419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solidFill>
                  <a:srgbClr val="21212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212121"/>
                </a:solidFill>
              </a:rPr>
              <a:t>Exemple : </a:t>
            </a:r>
          </a:p>
        </p:txBody>
      </p:sp>
      <p:pic>
        <p:nvPicPr>
          <p:cNvPr id="238" name="pasted-image.png"/>
          <p:cNvPicPr/>
          <p:nvPr/>
        </p:nvPicPr>
        <p:blipFill>
          <a:blip r:embed="rId2">
            <a:extLst/>
          </a:blip>
          <a:srcRect l="0" t="0" r="40779" b="0"/>
          <a:stretch>
            <a:fillRect/>
          </a:stretch>
        </p:blipFill>
        <p:spPr>
          <a:xfrm>
            <a:off x="2224616" y="2773066"/>
            <a:ext cx="4745766" cy="124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hape 239"/>
          <p:cNvSpPr/>
          <p:nvPr/>
        </p:nvSpPr>
        <p:spPr>
          <a:xfrm>
            <a:off x="7111172" y="3256160"/>
            <a:ext cx="1270001" cy="1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40" name="Shape 240"/>
          <p:cNvSpPr/>
          <p:nvPr/>
        </p:nvSpPr>
        <p:spPr>
          <a:xfrm>
            <a:off x="7111172" y="3395366"/>
            <a:ext cx="1270001" cy="1"/>
          </a:xfrm>
          <a:prstGeom prst="line">
            <a:avLst/>
          </a:prstGeom>
          <a:ln w="25400">
            <a:solidFill/>
            <a:head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41" name="Shape 241"/>
          <p:cNvSpPr/>
          <p:nvPr/>
        </p:nvSpPr>
        <p:spPr>
          <a:xfrm>
            <a:off x="414866" y="4960263"/>
            <a:ext cx="12175068" cy="3903729"/>
          </a:xfrm>
          <a:prstGeom prst="rect">
            <a:avLst/>
          </a:prstGeom>
          <a:ln w="25400">
            <a:solidFill>
              <a:srgbClr val="009193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130234" y="326508"/>
            <a:ext cx="12744332" cy="7239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4700"/>
              <a:t>II.2)Calcul de Δ</a:t>
            </a:r>
            <a:r>
              <a:rPr sz="3500"/>
              <a:t>r</a:t>
            </a:r>
            <a:r>
              <a:rPr sz="4700"/>
              <a:t>H à partir des valeurs tabulées </a:t>
            </a:r>
          </a:p>
        </p:txBody>
      </p:sp>
      <p:sp>
        <p:nvSpPr>
          <p:cNvPr id="244" name="Shape 244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45" name="Shape 245"/>
          <p:cNvSpPr/>
          <p:nvPr/>
        </p:nvSpPr>
        <p:spPr>
          <a:xfrm>
            <a:off x="559651" y="5098974"/>
            <a:ext cx="4841231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600" u="sng">
                <a:solidFill>
                  <a:srgbClr val="919191"/>
                </a:solidFill>
              </a:rPr>
              <a:t>Réaction de formation :</a:t>
            </a:r>
          </a:p>
        </p:txBody>
      </p:sp>
      <p:sp>
        <p:nvSpPr>
          <p:cNvPr id="246" name="Shape 246"/>
          <p:cNvSpPr/>
          <p:nvPr/>
        </p:nvSpPr>
        <p:spPr>
          <a:xfrm>
            <a:off x="535946" y="5733974"/>
            <a:ext cx="11932907" cy="2753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just">
              <a:defRPr sz="1800"/>
            </a:pPr>
            <a:r>
              <a:rPr sz="3600">
                <a:latin typeface="Arial"/>
                <a:ea typeface="Arial"/>
                <a:cs typeface="Arial"/>
                <a:sym typeface="Arial"/>
              </a:rPr>
              <a:t>La réaction de formation de </a:t>
            </a:r>
            <a:r>
              <a:rPr i="1" sz="3600">
                <a:latin typeface="Arial"/>
                <a:ea typeface="Arial"/>
                <a:cs typeface="Arial"/>
                <a:sym typeface="Arial"/>
              </a:rPr>
              <a:t>l’espèce X, à la température T et dans un état physique donné</a:t>
            </a:r>
            <a:r>
              <a:rPr sz="3600">
                <a:latin typeface="Arial"/>
                <a:ea typeface="Arial"/>
                <a:cs typeface="Arial"/>
                <a:sym typeface="Arial"/>
              </a:rPr>
              <a:t>, est la réaction dans laquelle </a:t>
            </a:r>
            <a:r>
              <a:rPr b="1" sz="3600">
                <a:solidFill>
                  <a:srgbClr val="4F8F00"/>
                </a:solidFill>
                <a:latin typeface="Arial"/>
                <a:ea typeface="Arial"/>
                <a:cs typeface="Arial"/>
                <a:sym typeface="Arial"/>
              </a:rPr>
              <a:t>une mole</a:t>
            </a:r>
            <a:r>
              <a:rPr sz="3600">
                <a:latin typeface="Arial"/>
                <a:ea typeface="Arial"/>
                <a:cs typeface="Arial"/>
                <a:sym typeface="Arial"/>
              </a:rPr>
              <a:t> de X est formée à partir des </a:t>
            </a:r>
            <a:r>
              <a:rPr sz="3600">
                <a:latin typeface="Arial"/>
                <a:ea typeface="Arial"/>
                <a:cs typeface="Arial"/>
                <a:sym typeface="Arial"/>
              </a:rPr>
              <a:t>corps simples des éléments constituant X, dans leurs états standards de référence respectifs.</a:t>
            </a:r>
          </a:p>
        </p:txBody>
      </p:sp>
      <p:pic>
        <p:nvPicPr>
          <p:cNvPr id="247" name="pasted-image.png"/>
          <p:cNvPicPr/>
          <p:nvPr/>
        </p:nvPicPr>
        <p:blipFill>
          <a:blip r:embed="rId2">
            <a:extLst/>
          </a:blip>
          <a:srcRect l="74777" t="0" r="0" b="0"/>
          <a:stretch>
            <a:fillRect/>
          </a:stretch>
        </p:blipFill>
        <p:spPr>
          <a:xfrm>
            <a:off x="8521898" y="2773066"/>
            <a:ext cx="2021219" cy="124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hape 248"/>
          <p:cNvSpPr/>
          <p:nvPr/>
        </p:nvSpPr>
        <p:spPr>
          <a:xfrm>
            <a:off x="359836" y="1585616"/>
            <a:ext cx="185419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>
                <a:solidFill>
                  <a:srgbClr val="21212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00">
                <a:solidFill>
                  <a:srgbClr val="212121"/>
                </a:solidFill>
              </a:rPr>
              <a:t>Exemple : </a:t>
            </a:r>
          </a:p>
        </p:txBody>
      </p:sp>
      <p:pic>
        <p:nvPicPr>
          <p:cNvPr id="249" name="pasted-image.png"/>
          <p:cNvPicPr/>
          <p:nvPr/>
        </p:nvPicPr>
        <p:blipFill>
          <a:blip r:embed="rId2">
            <a:extLst/>
          </a:blip>
          <a:srcRect l="0" t="0" r="40779" b="0"/>
          <a:stretch>
            <a:fillRect/>
          </a:stretch>
        </p:blipFill>
        <p:spPr>
          <a:xfrm>
            <a:off x="2224616" y="2773066"/>
            <a:ext cx="4745766" cy="1244601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Shape 250"/>
          <p:cNvSpPr/>
          <p:nvPr/>
        </p:nvSpPr>
        <p:spPr>
          <a:xfrm>
            <a:off x="7111172" y="3256160"/>
            <a:ext cx="1270001" cy="1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51" name="Shape 251"/>
          <p:cNvSpPr/>
          <p:nvPr/>
        </p:nvSpPr>
        <p:spPr>
          <a:xfrm>
            <a:off x="7111172" y="3395366"/>
            <a:ext cx="1270001" cy="1"/>
          </a:xfrm>
          <a:prstGeom prst="line">
            <a:avLst/>
          </a:prstGeom>
          <a:ln w="25400">
            <a:solidFill/>
            <a:head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52" name="Shape 252"/>
          <p:cNvSpPr/>
          <p:nvPr/>
        </p:nvSpPr>
        <p:spPr>
          <a:xfrm>
            <a:off x="8362791" y="2887860"/>
            <a:ext cx="41095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>
                <a:solidFill>
                  <a:srgbClr val="4F8F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4F8F00"/>
                </a:solidFill>
              </a:rPr>
              <a:t>1</a:t>
            </a:r>
          </a:p>
        </p:txBody>
      </p:sp>
      <p:sp>
        <p:nvSpPr>
          <p:cNvPr id="253" name="Shape 253"/>
          <p:cNvSpPr/>
          <p:nvPr/>
        </p:nvSpPr>
        <p:spPr>
          <a:xfrm>
            <a:off x="414866" y="4960263"/>
            <a:ext cx="12175068" cy="3903729"/>
          </a:xfrm>
          <a:prstGeom prst="rect">
            <a:avLst/>
          </a:prstGeom>
          <a:ln w="25400">
            <a:solidFill>
              <a:srgbClr val="009193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45" name="Shape 45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6" name="Shape 46"/>
          <p:cNvSpPr/>
          <p:nvPr/>
        </p:nvSpPr>
        <p:spPr>
          <a:xfrm>
            <a:off x="348245" y="8876311"/>
            <a:ext cx="3367510" cy="670844"/>
          </a:xfrm>
          <a:prstGeom prst="rect">
            <a:avLst/>
          </a:prstGeom>
          <a:ln w="50800">
            <a:solidFill>
              <a:srgbClr val="A9A9A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Situation initiale</a:t>
            </a:r>
          </a:p>
        </p:txBody>
      </p:sp>
      <p:grpSp>
        <p:nvGrpSpPr>
          <p:cNvPr id="56" name="Group 56"/>
          <p:cNvGrpSpPr/>
          <p:nvPr/>
        </p:nvGrpSpPr>
        <p:grpSpPr>
          <a:xfrm>
            <a:off x="457294" y="1973729"/>
            <a:ext cx="12090212" cy="6562803"/>
            <a:chOff x="0" y="0"/>
            <a:chExt cx="12090211" cy="6562802"/>
          </a:xfrm>
        </p:grpSpPr>
        <p:pic>
          <p:nvPicPr>
            <p:cNvPr id="47" name="pasted-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090212" cy="65628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" name="Shape 48"/>
            <p:cNvSpPr/>
            <p:nvPr/>
          </p:nvSpPr>
          <p:spPr>
            <a:xfrm>
              <a:off x="382558" y="846468"/>
              <a:ext cx="524327" cy="373258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429216" y="504316"/>
              <a:ext cx="524326" cy="2149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273894" y="362968"/>
              <a:ext cx="834969" cy="497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 lvl="0">
                <a:defRPr sz="1800"/>
              </a:pPr>
              <a:r>
                <a:rPr sz="2000"/>
                <a:t>__°C</a:t>
              </a:r>
            </a:p>
          </p:txBody>
        </p:sp>
        <p:sp>
          <p:nvSpPr>
            <p:cNvPr id="51" name="Shape 51"/>
            <p:cNvSpPr/>
            <p:nvPr/>
          </p:nvSpPr>
          <p:spPr>
            <a:xfrm>
              <a:off x="10821958" y="905735"/>
              <a:ext cx="524327" cy="373258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10868615" y="563583"/>
              <a:ext cx="524327" cy="2149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10713294" y="422234"/>
              <a:ext cx="834969" cy="497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 lvl="0">
                <a:defRPr sz="1800"/>
              </a:pPr>
              <a:r>
                <a:rPr sz="2000"/>
                <a:t>__°C</a:t>
              </a:r>
            </a:p>
          </p:txBody>
        </p:sp>
        <p:sp>
          <p:nvSpPr>
            <p:cNvPr id="54" name="Shape 54"/>
            <p:cNvSpPr/>
            <p:nvPr/>
          </p:nvSpPr>
          <p:spPr>
            <a:xfrm>
              <a:off x="1258613" y="697675"/>
              <a:ext cx="632186" cy="670844"/>
            </a:xfrm>
            <a:prstGeom prst="rect">
              <a:avLst/>
            </a:prstGeom>
            <a:noFill/>
            <a:ln w="50800" cap="flat">
              <a:solidFill>
                <a:srgbClr val="A9A9A9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3600"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sz="1900">
                  <a:latin typeface="Arial"/>
                  <a:ea typeface="Arial"/>
                  <a:cs typeface="Arial"/>
                  <a:sym typeface="Arial"/>
                </a:rPr>
                <a:t>i1</a:t>
              </a:r>
            </a:p>
          </p:txBody>
        </p:sp>
        <p:sp>
          <p:nvSpPr>
            <p:cNvPr id="55" name="Shape 55"/>
            <p:cNvSpPr/>
            <p:nvPr/>
          </p:nvSpPr>
          <p:spPr>
            <a:xfrm>
              <a:off x="9886146" y="697675"/>
              <a:ext cx="632186" cy="670844"/>
            </a:xfrm>
            <a:prstGeom prst="rect">
              <a:avLst/>
            </a:prstGeom>
            <a:noFill/>
            <a:ln w="50800" cap="flat">
              <a:solidFill>
                <a:srgbClr val="A9A9A9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3600"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sz="1900">
                  <a:latin typeface="Arial"/>
                  <a:ea typeface="Arial"/>
                  <a:cs typeface="Arial"/>
                  <a:sym typeface="Arial"/>
                </a:rPr>
                <a:t>i2</a:t>
              </a:r>
            </a:p>
          </p:txBody>
        </p:sp>
      </p:grp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130234" y="326508"/>
            <a:ext cx="12744332" cy="7239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4700"/>
              <a:t>II.2)Calcul de Δ</a:t>
            </a:r>
            <a:r>
              <a:rPr sz="3500"/>
              <a:t>r</a:t>
            </a:r>
            <a:r>
              <a:rPr sz="4700"/>
              <a:t>H à partir des valeurs tabulées </a:t>
            </a:r>
          </a:p>
        </p:txBody>
      </p:sp>
      <p:sp>
        <p:nvSpPr>
          <p:cNvPr id="256" name="Shape 256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graphicFrame>
        <p:nvGraphicFramePr>
          <p:cNvPr id="257" name="Table 257"/>
          <p:cNvGraphicFramePr/>
          <p:nvPr/>
        </p:nvGraphicFramePr>
        <p:xfrm>
          <a:off x="1379063" y="2205758"/>
          <a:ext cx="10272043" cy="535478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123336"/>
                <a:gridCol w="5123336"/>
              </a:tblGrid>
              <a:tr h="1335520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3800">
                          <a:sym typeface="Helvetica"/>
                        </a:rPr>
                        <a:t>Espèce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3800">
                          <a:sym typeface="Helvetica"/>
                        </a:rPr>
                        <a:t>Δ</a:t>
                      </a:r>
                      <a:r>
                        <a:rPr b="1" sz="2600">
                          <a:sym typeface="Helvetica"/>
                        </a:rPr>
                        <a:t>f</a:t>
                      </a:r>
                      <a:r>
                        <a:rPr b="1" sz="3800">
                          <a:sym typeface="Helvetica"/>
                        </a:rPr>
                        <a:t>H° (à 298,15K)</a:t>
                      </a:r>
                    </a:p>
                  </a:txBody>
                  <a:tcPr marL="63500" marR="63500" marT="63500" marB="63500" anchor="ctr" anchorCtr="0" horzOverflow="overflow">
                    <a:lnL w="381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D6D6D6"/>
                    </a:solidFill>
                  </a:tcPr>
                </a:tc>
              </a:tr>
              <a:tr h="1335520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3400">
                          <a:sym typeface="Helvetica"/>
                        </a:rPr>
                        <a:t>H₃O</a:t>
                      </a:r>
                      <a:r>
                        <a:rPr sz="4400">
                          <a:sym typeface="Helvetica"/>
                        </a:rPr>
                        <a:t>⁺</a:t>
                      </a:r>
                      <a:r>
                        <a:rPr sz="2400">
                          <a:sym typeface="Helvetica"/>
                        </a:rPr>
                        <a:t>(aq)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3400">
                          <a:sym typeface="Helvetica"/>
                        </a:rPr>
                        <a:t>-285,8 kJ/mol</a:t>
                      </a:r>
                    </a:p>
                  </a:txBody>
                  <a:tcPr marL="63500" marR="63500" marT="63500" marB="63500" anchor="ctr" anchorCtr="0" horzOverflow="overflow">
                    <a:lnL w="381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335520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3400">
                          <a:sym typeface="Helvetica"/>
                        </a:rPr>
                        <a:t>HO</a:t>
                      </a:r>
                      <a:r>
                        <a:rPr sz="4500">
                          <a:sym typeface="Helvetica"/>
                        </a:rPr>
                        <a:t>⁻</a:t>
                      </a:r>
                      <a:r>
                        <a:rPr sz="2400">
                          <a:sym typeface="Helvetica"/>
                        </a:rPr>
                        <a:t>(aq)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3400">
                          <a:sym typeface="Helvetica"/>
                        </a:rPr>
                        <a:t>-230,0 kJ/mol</a:t>
                      </a:r>
                    </a:p>
                  </a:txBody>
                  <a:tcPr marL="63500" marR="63500" marT="63500" marB="63500" anchor="ctr" anchorCtr="0" horzOverflow="overflow">
                    <a:lnL w="381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335520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3400">
                          <a:sym typeface="Helvetica"/>
                        </a:rPr>
                        <a:t>H₂O</a:t>
                      </a:r>
                      <a:r>
                        <a:rPr sz="2400">
                          <a:sym typeface="Helvetica"/>
                        </a:rPr>
                        <a:t>(l)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3400">
                          <a:sym typeface="Helvetica"/>
                        </a:rPr>
                        <a:t>-285,8 kJ/mol</a:t>
                      </a:r>
                    </a:p>
                  </a:txBody>
                  <a:tcPr marL="63500" marR="63500" marT="63500" marB="63500" anchor="ctr" anchorCtr="0" horzOverflow="overflow">
                    <a:lnL w="381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130234" y="212208"/>
            <a:ext cx="12744332" cy="7493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/>
            </a:lvl1pPr>
          </a:lstStyle>
          <a:p>
            <a:pPr lvl="0">
              <a:defRPr sz="1800"/>
            </a:pPr>
            <a:r>
              <a:rPr sz="4800"/>
              <a:t>III)Température de flamme </a:t>
            </a:r>
          </a:p>
        </p:txBody>
      </p:sp>
      <p:sp>
        <p:nvSpPr>
          <p:cNvPr id="260" name="Shape 260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261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0333" y="1999277"/>
            <a:ext cx="9264134" cy="6185739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hape 262"/>
          <p:cNvSpPr/>
          <p:nvPr/>
        </p:nvSpPr>
        <p:spPr>
          <a:xfrm>
            <a:off x="309946" y="8811141"/>
            <a:ext cx="5171307" cy="670844"/>
          </a:xfrm>
          <a:prstGeom prst="rect">
            <a:avLst/>
          </a:prstGeom>
          <a:ln w="50800">
            <a:solidFill>
              <a:srgbClr val="A9A9A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Flamme d’un chalumeau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2641096" y="326508"/>
            <a:ext cx="7722608" cy="7239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700"/>
            </a:lvl1pPr>
          </a:lstStyle>
          <a:p>
            <a:pPr lvl="0">
              <a:defRPr sz="1800"/>
            </a:pPr>
            <a:r>
              <a:rPr sz="4700"/>
              <a:t>III) Température de flamme</a:t>
            </a:r>
          </a:p>
        </p:txBody>
      </p:sp>
      <p:sp>
        <p:nvSpPr>
          <p:cNvPr id="265" name="Shape 265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graphicFrame>
        <p:nvGraphicFramePr>
          <p:cNvPr id="266" name="Table 266"/>
          <p:cNvGraphicFramePr/>
          <p:nvPr/>
        </p:nvGraphicFramePr>
        <p:xfrm>
          <a:off x="786396" y="1680825"/>
          <a:ext cx="11705708" cy="729109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897669"/>
                <a:gridCol w="3897669"/>
                <a:gridCol w="3897669"/>
              </a:tblGrid>
              <a:tr h="1320800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3800">
                          <a:sym typeface="Helvetica"/>
                        </a:rPr>
                        <a:t>Espèce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3800">
                          <a:sym typeface="Helvetica"/>
                        </a:rPr>
                        <a:t>Δ</a:t>
                      </a:r>
                      <a:r>
                        <a:rPr b="1" sz="2600">
                          <a:sym typeface="Helvetica"/>
                        </a:rPr>
                        <a:t>f</a:t>
                      </a:r>
                      <a:r>
                        <a:rPr b="1" sz="3800">
                          <a:sym typeface="Helvetica"/>
                        </a:rPr>
                        <a:t>H° </a:t>
                      </a:r>
                      <a:endParaRPr b="1" sz="3800">
                        <a:sym typeface="Helvetica"/>
                      </a:endParaRPr>
                    </a:p>
                    <a:p>
                      <a:pPr lvl="0" indent="228600" algn="ctr" defTabSz="584200">
                        <a:defRPr b="0" i="0" sz="1800"/>
                      </a:pPr>
                      <a:r>
                        <a:rPr b="1" sz="3800">
                          <a:sym typeface="Helvetica"/>
                        </a:rPr>
                        <a:t>(à 298,15K)</a:t>
                      </a:r>
                    </a:p>
                  </a:txBody>
                  <a:tcPr marL="63500" marR="63500" marT="63500" marB="63500" anchor="ctr" anchorCtr="0" horzOverflow="overflow">
                    <a:lnL w="381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b="1" sz="3800">
                          <a:sym typeface="Helvetica"/>
                        </a:rPr>
                        <a:t>C</a:t>
                      </a:r>
                      <a:r>
                        <a:rPr b="1" sz="2800">
                          <a:sym typeface="Helvetica"/>
                        </a:rPr>
                        <a:t>pm°</a:t>
                      </a:r>
                      <a:endParaRPr b="1" sz="2800">
                        <a:sym typeface="Helvetica"/>
                      </a:endParaRPr>
                    </a:p>
                    <a:p>
                      <a:pPr lvl="0" indent="228600" algn="ctr" defTabSz="584200">
                        <a:defRPr b="0" i="0" sz="1800"/>
                      </a:pPr>
                      <a:r>
                        <a:rPr b="1" sz="3800">
                          <a:sym typeface="Helvetica"/>
                        </a:rPr>
                        <a:t>(à 298,15K)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D6D6D6"/>
                    </a:solidFill>
                  </a:tcPr>
                </a:tc>
              </a:tr>
              <a:tr h="1191519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3400">
                          <a:sym typeface="Helvetica"/>
                        </a:rPr>
                        <a:t>C₂H₂</a:t>
                      </a:r>
                      <a:r>
                        <a:rPr sz="2400">
                          <a:sym typeface="Helvetica"/>
                        </a:rPr>
                        <a:t>(g)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3400">
                          <a:sym typeface="Helvetica"/>
                        </a:rPr>
                        <a:t>226,7 kJ/mol</a:t>
                      </a:r>
                    </a:p>
                  </a:txBody>
                  <a:tcPr marL="63500" marR="63500" marT="63500" marB="63500" anchor="ctr" anchorCtr="0" horzOverflow="overflow">
                    <a:lnL w="381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3400">
                          <a:sym typeface="Helvetica"/>
                        </a:rPr>
                        <a:t>1,69 kJ/kg/K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91519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3400">
                          <a:sym typeface="Helvetica"/>
                        </a:rPr>
                        <a:t>O₂</a:t>
                      </a:r>
                      <a:r>
                        <a:rPr sz="2400">
                          <a:sym typeface="Helvetica"/>
                        </a:rPr>
                        <a:t>(g)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381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3400">
                          <a:sym typeface="Helvetica"/>
                        </a:rPr>
                        <a:t>0 kJ/mol</a:t>
                      </a:r>
                    </a:p>
                  </a:txBody>
                  <a:tcPr marL="63500" marR="63500" marT="63500" marB="63500" anchor="ctr" anchorCtr="0" horzOverflow="overflow">
                    <a:lnL w="381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3400">
                          <a:sym typeface="Helvetica"/>
                        </a:rPr>
                        <a:t>0,920 kJ/kg/K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91519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3400">
                          <a:sym typeface="Helvetica"/>
                        </a:rPr>
                        <a:t>N₂</a:t>
                      </a:r>
                      <a:r>
                        <a:rPr sz="2400">
                          <a:sym typeface="Helvetica"/>
                        </a:rPr>
                        <a:t>(g)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3400">
                          <a:sym typeface="Helvetica"/>
                        </a:rPr>
                        <a:t>0 kJ/mol</a:t>
                      </a:r>
                    </a:p>
                  </a:txBody>
                  <a:tcPr marL="63500" marR="63500" marT="63500" marB="63500" anchor="ctr" anchorCtr="0" horzOverflow="overflow">
                    <a:lnL w="381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3400">
                          <a:sym typeface="Helvetica"/>
                        </a:rPr>
                        <a:t>1,04 kJ/kg/K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91519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3400">
                          <a:sym typeface="Helvetica"/>
                        </a:rPr>
                        <a:t>CO₂</a:t>
                      </a:r>
                      <a:r>
                        <a:rPr sz="2400">
                          <a:sym typeface="Helvetica"/>
                        </a:rPr>
                        <a:t>(g)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3400">
                          <a:sym typeface="Helvetica"/>
                        </a:rPr>
                        <a:t>-393,5 kJ/mol</a:t>
                      </a:r>
                    </a:p>
                  </a:txBody>
                  <a:tcPr marL="63500" marR="63500" marT="63500" marB="63500" anchor="ctr" anchorCtr="0" horzOverflow="overflow">
                    <a:lnL w="381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3400">
                          <a:sym typeface="Helvetica"/>
                        </a:rPr>
                        <a:t>0,850 kJ/kg/K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91519"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3400">
                          <a:sym typeface="Helvetica"/>
                        </a:rPr>
                        <a:t>H₂O</a:t>
                      </a:r>
                      <a:r>
                        <a:rPr sz="2400">
                          <a:sym typeface="Helvetica"/>
                        </a:rPr>
                        <a:t>(g)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0000"/>
                      </a:solidFill>
                    </a:lnL>
                    <a:lnR w="381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3400">
                          <a:sym typeface="Helvetica"/>
                        </a:rPr>
                        <a:t>-241.8 kJ/mol</a:t>
                      </a:r>
                    </a:p>
                  </a:txBody>
                  <a:tcPr marL="63500" marR="63500" marT="63500" marB="63500" anchor="ctr" anchorCtr="0" horzOverflow="overflow">
                    <a:lnL w="381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28600" algn="ctr" defTabSz="584200">
                        <a:defRPr b="0" i="0" sz="1800"/>
                      </a:pPr>
                      <a:r>
                        <a:rPr sz="3400">
                          <a:sym typeface="Helvetica"/>
                        </a:rPr>
                        <a:t>2,01 kJ/kg/K</a:t>
                      </a:r>
                    </a:p>
                  </a:txBody>
                  <a:tcPr marL="63500" marR="63500" marT="63500" marB="6350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2641096" y="326508"/>
            <a:ext cx="7722608" cy="7239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700"/>
            </a:lvl1pPr>
          </a:lstStyle>
          <a:p>
            <a:pPr lvl="0">
              <a:defRPr sz="1800"/>
            </a:pPr>
            <a:r>
              <a:rPr sz="4700"/>
              <a:t>Expérience</a:t>
            </a:r>
          </a:p>
        </p:txBody>
      </p:sp>
      <p:sp>
        <p:nvSpPr>
          <p:cNvPr id="269" name="Shape 269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270" name="pasted-image.tif"/>
          <p:cNvPicPr/>
          <p:nvPr/>
        </p:nvPicPr>
        <p:blipFill>
          <a:blip r:embed="rId2">
            <a:extLst/>
          </a:blip>
          <a:srcRect l="0" t="2669" r="0" b="4382"/>
          <a:stretch>
            <a:fillRect/>
          </a:stretch>
        </p:blipFill>
        <p:spPr>
          <a:xfrm>
            <a:off x="118533" y="1854729"/>
            <a:ext cx="13004801" cy="67993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130234" y="212208"/>
            <a:ext cx="12744332" cy="7493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/>
            </a:lvl1pPr>
          </a:lstStyle>
          <a:p>
            <a:pPr lvl="0">
              <a:defRPr sz="1800"/>
            </a:pPr>
            <a:r>
              <a:rPr sz="4800"/>
              <a:t>III)Température de flamme </a:t>
            </a:r>
          </a:p>
        </p:txBody>
      </p:sp>
      <p:sp>
        <p:nvSpPr>
          <p:cNvPr id="274" name="Shape 274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75" name="Shape 275"/>
          <p:cNvSpPr/>
          <p:nvPr/>
        </p:nvSpPr>
        <p:spPr>
          <a:xfrm>
            <a:off x="516466" y="1549400"/>
            <a:ext cx="4406240" cy="2912534"/>
          </a:xfrm>
          <a:prstGeom prst="rect">
            <a:avLst/>
          </a:prstGeom>
          <a:solidFill>
            <a:srgbClr val="0433FF">
              <a:alpha val="32182"/>
            </a:srgbClr>
          </a:solidFill>
          <a:ln w="25400">
            <a:solidFill>
              <a:srgbClr val="0433FF">
                <a:alpha val="32182"/>
              </a:srgbClr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76" name="Shape 276"/>
          <p:cNvSpPr/>
          <p:nvPr/>
        </p:nvSpPr>
        <p:spPr>
          <a:xfrm>
            <a:off x="517768" y="1521765"/>
            <a:ext cx="4403636" cy="546337"/>
          </a:xfrm>
          <a:prstGeom prst="rect">
            <a:avLst/>
          </a:prstGeom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Etat initial</a:t>
            </a:r>
          </a:p>
        </p:txBody>
      </p:sp>
      <p:sp>
        <p:nvSpPr>
          <p:cNvPr id="277" name="Shape 277"/>
          <p:cNvSpPr/>
          <p:nvPr/>
        </p:nvSpPr>
        <p:spPr>
          <a:xfrm>
            <a:off x="8212666" y="1563217"/>
            <a:ext cx="4406240" cy="2912534"/>
          </a:xfrm>
          <a:prstGeom prst="rect">
            <a:avLst/>
          </a:prstGeom>
          <a:solidFill>
            <a:srgbClr val="0433FF">
              <a:alpha val="32182"/>
            </a:srgbClr>
          </a:solidFill>
          <a:ln w="25400">
            <a:solidFill>
              <a:srgbClr val="0433FF">
                <a:alpha val="32182"/>
              </a:srgbClr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78" name="Shape 278"/>
          <p:cNvSpPr/>
          <p:nvPr/>
        </p:nvSpPr>
        <p:spPr>
          <a:xfrm>
            <a:off x="8213969" y="1535582"/>
            <a:ext cx="4403635" cy="546337"/>
          </a:xfrm>
          <a:prstGeom prst="rect">
            <a:avLst/>
          </a:prstGeom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Etat final</a:t>
            </a:r>
          </a:p>
        </p:txBody>
      </p:sp>
      <p:sp>
        <p:nvSpPr>
          <p:cNvPr id="279" name="Shape 279"/>
          <p:cNvSpPr/>
          <p:nvPr/>
        </p:nvSpPr>
        <p:spPr>
          <a:xfrm>
            <a:off x="4936066" y="3005666"/>
            <a:ext cx="3263239" cy="1"/>
          </a:xfrm>
          <a:prstGeom prst="line">
            <a:avLst/>
          </a:prstGeom>
          <a:ln w="88900">
            <a:solidFill>
              <a:srgbClr val="7A81FF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80" name="Shape 280"/>
          <p:cNvSpPr/>
          <p:nvPr/>
        </p:nvSpPr>
        <p:spPr>
          <a:xfrm>
            <a:off x="4299280" y="5875866"/>
            <a:ext cx="4406240" cy="2912534"/>
          </a:xfrm>
          <a:prstGeom prst="rect">
            <a:avLst/>
          </a:prstGeom>
          <a:solidFill>
            <a:srgbClr val="FF2600">
              <a:alpha val="32182"/>
            </a:srgbClr>
          </a:solidFill>
          <a:ln w="25400">
            <a:solidFill>
              <a:srgbClr val="FF2600">
                <a:alpha val="32182"/>
              </a:srgbClr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81" name="Shape 281"/>
          <p:cNvSpPr/>
          <p:nvPr/>
        </p:nvSpPr>
        <p:spPr>
          <a:xfrm>
            <a:off x="4300582" y="5848232"/>
            <a:ext cx="4403636" cy="546336"/>
          </a:xfrm>
          <a:prstGeom prst="rect">
            <a:avLst/>
          </a:prstGeom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Etat intermédiaire</a:t>
            </a:r>
          </a:p>
        </p:txBody>
      </p:sp>
      <p:sp>
        <p:nvSpPr>
          <p:cNvPr id="282" name="Shape 282"/>
          <p:cNvSpPr/>
          <p:nvPr/>
        </p:nvSpPr>
        <p:spPr>
          <a:xfrm flipV="1">
            <a:off x="8720666" y="4555012"/>
            <a:ext cx="1904604" cy="2913435"/>
          </a:xfrm>
          <a:prstGeom prst="line">
            <a:avLst/>
          </a:prstGeom>
          <a:ln w="88900">
            <a:solidFill>
              <a:srgbClr val="FF26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83" name="Shape 283"/>
          <p:cNvSpPr/>
          <p:nvPr/>
        </p:nvSpPr>
        <p:spPr>
          <a:xfrm>
            <a:off x="2463800" y="4521796"/>
            <a:ext cx="1816232" cy="3221040"/>
          </a:xfrm>
          <a:prstGeom prst="line">
            <a:avLst/>
          </a:prstGeom>
          <a:ln w="88900">
            <a:solidFill>
              <a:srgbClr val="FF26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84" name="Shape 284"/>
          <p:cNvSpPr/>
          <p:nvPr/>
        </p:nvSpPr>
        <p:spPr>
          <a:xfrm>
            <a:off x="3679539" y="3481798"/>
            <a:ext cx="1241865" cy="978137"/>
          </a:xfrm>
          <a:prstGeom prst="rect">
            <a:avLst/>
          </a:prstGeom>
          <a:ln w="25400">
            <a:solidFill>
              <a:srgbClr val="79797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3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3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</a:p>
        </p:txBody>
      </p:sp>
      <p:sp>
        <p:nvSpPr>
          <p:cNvPr id="285" name="Shape 285"/>
          <p:cNvSpPr/>
          <p:nvPr/>
        </p:nvSpPr>
        <p:spPr>
          <a:xfrm>
            <a:off x="11375739" y="3481798"/>
            <a:ext cx="1241865" cy="978137"/>
          </a:xfrm>
          <a:prstGeom prst="rect">
            <a:avLst/>
          </a:prstGeom>
          <a:ln w="25400">
            <a:solidFill>
              <a:srgbClr val="79797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3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3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</a:p>
        </p:txBody>
      </p:sp>
      <p:sp>
        <p:nvSpPr>
          <p:cNvPr id="286" name="Shape 286"/>
          <p:cNvSpPr/>
          <p:nvPr/>
        </p:nvSpPr>
        <p:spPr>
          <a:xfrm>
            <a:off x="896188" y="5750654"/>
            <a:ext cx="3071062" cy="54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ΔH₁</a:t>
            </a:r>
            <a:r>
              <a:rPr sz="1600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sz="1900">
                <a:latin typeface="Arial"/>
                <a:ea typeface="Arial"/>
                <a:cs typeface="Arial"/>
                <a:sym typeface="Arial"/>
              </a:rPr>
              <a:t>⍺</a:t>
            </a:r>
          </a:p>
        </p:txBody>
      </p:sp>
      <p:sp>
        <p:nvSpPr>
          <p:cNvPr id="287" name="Shape 287"/>
          <p:cNvSpPr/>
          <p:nvPr/>
        </p:nvSpPr>
        <p:spPr>
          <a:xfrm>
            <a:off x="8749683" y="5750654"/>
            <a:ext cx="3071062" cy="54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ΔH</a:t>
            </a:r>
            <a:r>
              <a:rPr sz="1900">
                <a:latin typeface="Arial"/>
                <a:ea typeface="Arial"/>
                <a:cs typeface="Arial"/>
                <a:sym typeface="Arial"/>
              </a:rPr>
              <a:t>⍺</a:t>
            </a:r>
            <a:r>
              <a:rPr sz="1600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₂</a:t>
            </a:r>
          </a:p>
        </p:txBody>
      </p:sp>
      <p:sp>
        <p:nvSpPr>
          <p:cNvPr id="288" name="Shape 288"/>
          <p:cNvSpPr/>
          <p:nvPr/>
        </p:nvSpPr>
        <p:spPr>
          <a:xfrm>
            <a:off x="5032155" y="2492660"/>
            <a:ext cx="3071062" cy="54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ΔH₁</a:t>
            </a:r>
            <a:r>
              <a:rPr sz="1600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₂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30234" y="212208"/>
            <a:ext cx="12744332" cy="7493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4800"/>
            </a:lvl1pPr>
          </a:lstStyle>
          <a:p>
            <a:pPr lvl="0">
              <a:defRPr sz="1800"/>
            </a:pPr>
            <a:r>
              <a:rPr sz="4800"/>
              <a:t>III)Température de flamme </a:t>
            </a:r>
          </a:p>
        </p:txBody>
      </p:sp>
      <p:sp>
        <p:nvSpPr>
          <p:cNvPr id="291" name="Shape 291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92" name="Shape 292"/>
          <p:cNvSpPr/>
          <p:nvPr/>
        </p:nvSpPr>
        <p:spPr>
          <a:xfrm>
            <a:off x="516466" y="1549400"/>
            <a:ext cx="4406240" cy="2912534"/>
          </a:xfrm>
          <a:prstGeom prst="rect">
            <a:avLst/>
          </a:prstGeom>
          <a:solidFill>
            <a:srgbClr val="0433FF">
              <a:alpha val="32182"/>
            </a:srgbClr>
          </a:solidFill>
          <a:ln w="25400">
            <a:solidFill>
              <a:srgbClr val="0433FF">
                <a:alpha val="32182"/>
              </a:srgbClr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93" name="Shape 293"/>
          <p:cNvSpPr/>
          <p:nvPr/>
        </p:nvSpPr>
        <p:spPr>
          <a:xfrm>
            <a:off x="517768" y="1521765"/>
            <a:ext cx="4403636" cy="546337"/>
          </a:xfrm>
          <a:prstGeom prst="rect">
            <a:avLst/>
          </a:prstGeom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Etat initial</a:t>
            </a:r>
          </a:p>
        </p:txBody>
      </p:sp>
      <p:sp>
        <p:nvSpPr>
          <p:cNvPr id="294" name="Shape 294"/>
          <p:cNvSpPr/>
          <p:nvPr/>
        </p:nvSpPr>
        <p:spPr>
          <a:xfrm>
            <a:off x="8212666" y="1563217"/>
            <a:ext cx="4406240" cy="2912534"/>
          </a:xfrm>
          <a:prstGeom prst="rect">
            <a:avLst/>
          </a:prstGeom>
          <a:solidFill>
            <a:srgbClr val="0433FF">
              <a:alpha val="32182"/>
            </a:srgbClr>
          </a:solidFill>
          <a:ln w="25400">
            <a:solidFill>
              <a:srgbClr val="0433FF">
                <a:alpha val="32182"/>
              </a:srgbClr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95" name="Shape 295"/>
          <p:cNvSpPr/>
          <p:nvPr/>
        </p:nvSpPr>
        <p:spPr>
          <a:xfrm>
            <a:off x="8213969" y="1535582"/>
            <a:ext cx="4403635" cy="546337"/>
          </a:xfrm>
          <a:prstGeom prst="rect">
            <a:avLst/>
          </a:prstGeom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Etat final</a:t>
            </a:r>
          </a:p>
        </p:txBody>
      </p:sp>
      <p:sp>
        <p:nvSpPr>
          <p:cNvPr id="296" name="Shape 296"/>
          <p:cNvSpPr/>
          <p:nvPr/>
        </p:nvSpPr>
        <p:spPr>
          <a:xfrm>
            <a:off x="4936066" y="3005666"/>
            <a:ext cx="3263239" cy="1"/>
          </a:xfrm>
          <a:prstGeom prst="line">
            <a:avLst/>
          </a:prstGeom>
          <a:ln w="88900">
            <a:solidFill>
              <a:srgbClr val="7A81FF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97" name="Shape 297"/>
          <p:cNvSpPr/>
          <p:nvPr/>
        </p:nvSpPr>
        <p:spPr>
          <a:xfrm>
            <a:off x="4299280" y="5875866"/>
            <a:ext cx="4406240" cy="2912534"/>
          </a:xfrm>
          <a:prstGeom prst="rect">
            <a:avLst/>
          </a:prstGeom>
          <a:solidFill>
            <a:srgbClr val="FF2600">
              <a:alpha val="32182"/>
            </a:srgbClr>
          </a:solidFill>
          <a:ln w="25400">
            <a:solidFill>
              <a:srgbClr val="FF2600">
                <a:alpha val="32182"/>
              </a:srgbClr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98" name="Shape 298"/>
          <p:cNvSpPr/>
          <p:nvPr/>
        </p:nvSpPr>
        <p:spPr>
          <a:xfrm>
            <a:off x="4300582" y="5848232"/>
            <a:ext cx="4403636" cy="546336"/>
          </a:xfrm>
          <a:prstGeom prst="rect">
            <a:avLst/>
          </a:prstGeom>
          <a:ln w="25400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Etat intermédiaire</a:t>
            </a:r>
          </a:p>
        </p:txBody>
      </p:sp>
      <p:sp>
        <p:nvSpPr>
          <p:cNvPr id="299" name="Shape 299"/>
          <p:cNvSpPr/>
          <p:nvPr/>
        </p:nvSpPr>
        <p:spPr>
          <a:xfrm flipV="1">
            <a:off x="8720666" y="4555012"/>
            <a:ext cx="1904604" cy="2913435"/>
          </a:xfrm>
          <a:prstGeom prst="line">
            <a:avLst/>
          </a:prstGeom>
          <a:ln w="88900">
            <a:solidFill>
              <a:srgbClr val="FF26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00" name="Shape 300"/>
          <p:cNvSpPr/>
          <p:nvPr/>
        </p:nvSpPr>
        <p:spPr>
          <a:xfrm>
            <a:off x="2463800" y="4521796"/>
            <a:ext cx="1816232" cy="3221040"/>
          </a:xfrm>
          <a:prstGeom prst="line">
            <a:avLst/>
          </a:prstGeom>
          <a:ln w="88900">
            <a:solidFill>
              <a:srgbClr val="FF26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01" name="Shape 301"/>
          <p:cNvSpPr/>
          <p:nvPr/>
        </p:nvSpPr>
        <p:spPr>
          <a:xfrm>
            <a:off x="3679539" y="3481798"/>
            <a:ext cx="1241865" cy="978137"/>
          </a:xfrm>
          <a:prstGeom prst="rect">
            <a:avLst/>
          </a:prstGeom>
          <a:ln w="25400">
            <a:solidFill>
              <a:srgbClr val="79797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3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3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</a:p>
        </p:txBody>
      </p:sp>
      <p:sp>
        <p:nvSpPr>
          <p:cNvPr id="302" name="Shape 302"/>
          <p:cNvSpPr/>
          <p:nvPr/>
        </p:nvSpPr>
        <p:spPr>
          <a:xfrm>
            <a:off x="11375739" y="3481798"/>
            <a:ext cx="1241865" cy="978137"/>
          </a:xfrm>
          <a:prstGeom prst="rect">
            <a:avLst/>
          </a:prstGeom>
          <a:ln w="25400">
            <a:solidFill>
              <a:srgbClr val="79797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3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3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</a:p>
        </p:txBody>
      </p:sp>
      <p:sp>
        <p:nvSpPr>
          <p:cNvPr id="303" name="Shape 303"/>
          <p:cNvSpPr/>
          <p:nvPr/>
        </p:nvSpPr>
        <p:spPr>
          <a:xfrm>
            <a:off x="896188" y="5750654"/>
            <a:ext cx="3071062" cy="54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ΔH₁</a:t>
            </a:r>
            <a:r>
              <a:rPr sz="1600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sz="1900">
                <a:latin typeface="Arial"/>
                <a:ea typeface="Arial"/>
                <a:cs typeface="Arial"/>
                <a:sym typeface="Arial"/>
              </a:rPr>
              <a:t>⍺</a:t>
            </a:r>
          </a:p>
        </p:txBody>
      </p:sp>
      <p:sp>
        <p:nvSpPr>
          <p:cNvPr id="304" name="Shape 304"/>
          <p:cNvSpPr/>
          <p:nvPr/>
        </p:nvSpPr>
        <p:spPr>
          <a:xfrm>
            <a:off x="8749683" y="5750654"/>
            <a:ext cx="3071062" cy="54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ΔH</a:t>
            </a:r>
            <a:r>
              <a:rPr sz="1900">
                <a:latin typeface="Arial"/>
                <a:ea typeface="Arial"/>
                <a:cs typeface="Arial"/>
                <a:sym typeface="Arial"/>
              </a:rPr>
              <a:t>⍺</a:t>
            </a:r>
            <a:r>
              <a:rPr sz="1600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₂</a:t>
            </a:r>
          </a:p>
        </p:txBody>
      </p:sp>
      <p:sp>
        <p:nvSpPr>
          <p:cNvPr id="305" name="Shape 305"/>
          <p:cNvSpPr/>
          <p:nvPr/>
        </p:nvSpPr>
        <p:spPr>
          <a:xfrm>
            <a:off x="5032155" y="2492660"/>
            <a:ext cx="3071062" cy="54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ΔH₁</a:t>
            </a:r>
            <a:r>
              <a:rPr sz="1600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₂=Q=0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59" name="Shape 59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grpSp>
        <p:nvGrpSpPr>
          <p:cNvPr id="66" name="Group 66"/>
          <p:cNvGrpSpPr/>
          <p:nvPr/>
        </p:nvGrpSpPr>
        <p:grpSpPr>
          <a:xfrm>
            <a:off x="724693" y="1772089"/>
            <a:ext cx="11555414" cy="6966083"/>
            <a:chOff x="0" y="0"/>
            <a:chExt cx="11555413" cy="6966081"/>
          </a:xfrm>
        </p:grpSpPr>
        <p:pic>
          <p:nvPicPr>
            <p:cNvPr id="60" name="pasted-image.pn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760684"/>
              <a:ext cx="11555414" cy="62053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" name="Shape 61"/>
            <p:cNvSpPr/>
            <p:nvPr/>
          </p:nvSpPr>
          <p:spPr>
            <a:xfrm>
              <a:off x="6196891" y="1032850"/>
              <a:ext cx="524327" cy="155523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3366359" y="1623841"/>
              <a:ext cx="524327" cy="373257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3413016" y="1281689"/>
              <a:ext cx="524327" cy="2149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3257695" y="1140340"/>
              <a:ext cx="834969" cy="497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000"/>
              </a:lvl1pPr>
            </a:lstStyle>
            <a:p>
              <a:pPr lvl="0">
                <a:defRPr sz="1800"/>
              </a:pPr>
              <a:r>
                <a:rPr sz="2000"/>
                <a:t>__°C</a:t>
              </a:r>
            </a:p>
          </p:txBody>
        </p:sp>
        <p:sp>
          <p:nvSpPr>
            <p:cNvPr id="65" name="Shape 65"/>
            <p:cNvSpPr/>
            <p:nvPr/>
          </p:nvSpPr>
          <p:spPr>
            <a:xfrm>
              <a:off x="3362040" y="0"/>
              <a:ext cx="626280" cy="821512"/>
            </a:xfrm>
            <a:prstGeom prst="rect">
              <a:avLst/>
            </a:prstGeom>
            <a:noFill/>
            <a:ln w="50800" cap="flat">
              <a:solidFill>
                <a:srgbClr val="A9A9A9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/>
              </a:pPr>
              <a:r>
                <a:rPr sz="3900"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sz="2400">
                  <a:latin typeface="Arial"/>
                  <a:ea typeface="Arial"/>
                  <a:cs typeface="Arial"/>
                  <a:sym typeface="Arial"/>
                </a:rPr>
                <a:t>f</a:t>
              </a:r>
            </a:p>
          </p:txBody>
        </p:sp>
      </p:grpSp>
      <p:sp>
        <p:nvSpPr>
          <p:cNvPr id="67" name="Shape 67"/>
          <p:cNvSpPr/>
          <p:nvPr/>
        </p:nvSpPr>
        <p:spPr>
          <a:xfrm>
            <a:off x="449820" y="8876311"/>
            <a:ext cx="3164360" cy="670844"/>
          </a:xfrm>
          <a:prstGeom prst="rect">
            <a:avLst/>
          </a:prstGeom>
          <a:ln w="50800">
            <a:solidFill>
              <a:srgbClr val="A9A9A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Situation finale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30234" y="212208"/>
            <a:ext cx="12744332" cy="7493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4800"/>
              <a:t>II.1)Mesure expérimentale de Δ</a:t>
            </a:r>
            <a:r>
              <a:rPr sz="2800"/>
              <a:t>r</a:t>
            </a:r>
            <a:r>
              <a:rPr sz="4800"/>
              <a:t>H </a:t>
            </a:r>
          </a:p>
        </p:txBody>
      </p:sp>
      <p:sp>
        <p:nvSpPr>
          <p:cNvPr id="70" name="Shape 70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71" name="Shape 71"/>
          <p:cNvSpPr/>
          <p:nvPr/>
        </p:nvSpPr>
        <p:spPr>
          <a:xfrm>
            <a:off x="501054" y="8876311"/>
            <a:ext cx="3061892" cy="670844"/>
          </a:xfrm>
          <a:prstGeom prst="rect">
            <a:avLst/>
          </a:prstGeom>
          <a:ln w="50800">
            <a:solidFill>
              <a:srgbClr val="A9A9A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Le calorimètre</a:t>
            </a:r>
          </a:p>
        </p:txBody>
      </p:sp>
      <p:grpSp>
        <p:nvGrpSpPr>
          <p:cNvPr id="74" name="Group 74"/>
          <p:cNvGrpSpPr/>
          <p:nvPr/>
        </p:nvGrpSpPr>
        <p:grpSpPr>
          <a:xfrm>
            <a:off x="2286000" y="1625600"/>
            <a:ext cx="8134350" cy="6671734"/>
            <a:chOff x="0" y="0"/>
            <a:chExt cx="8134350" cy="6671733"/>
          </a:xfrm>
        </p:grpSpPr>
        <p:pic>
          <p:nvPicPr>
            <p:cNvPr id="72" name="pasted-image.pn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98450" y="0"/>
              <a:ext cx="7835900" cy="6502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3" name="Shape 73"/>
            <p:cNvSpPr/>
            <p:nvPr/>
          </p:nvSpPr>
          <p:spPr>
            <a:xfrm>
              <a:off x="0" y="5401733"/>
              <a:ext cx="127000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75" name="Shape 75"/>
          <p:cNvSpPr/>
          <p:nvPr/>
        </p:nvSpPr>
        <p:spPr>
          <a:xfrm>
            <a:off x="8247868" y="9102135"/>
            <a:ext cx="468786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700">
                <a:solidFill>
                  <a:srgbClr val="929292"/>
                </a:solidFill>
              </a:rPr>
              <a:t>Source : </a:t>
            </a:r>
            <a:r>
              <a:rPr sz="2700">
                <a:solidFill>
                  <a:srgbClr val="929292"/>
                </a:solidFill>
                <a:hlinkClick r:id="rId3" invalidUrl="" action="" tgtFrame="" tooltip="" history="1" highlightClick="0" endSnd="0"/>
              </a:rPr>
              <a:t>www.lelivrescolaire.fr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130234" y="212208"/>
            <a:ext cx="12744332" cy="7493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4800"/>
              <a:t>II.1)Mesure expérimentale de Δ</a:t>
            </a:r>
            <a:r>
              <a:rPr sz="2800"/>
              <a:t>r</a:t>
            </a:r>
            <a:r>
              <a:rPr sz="4800"/>
              <a:t>H </a:t>
            </a:r>
          </a:p>
        </p:txBody>
      </p:sp>
      <p:sp>
        <p:nvSpPr>
          <p:cNvPr id="78" name="Shape 78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79" name="Shape 79"/>
          <p:cNvSpPr/>
          <p:nvPr/>
        </p:nvSpPr>
        <p:spPr>
          <a:xfrm>
            <a:off x="367386" y="1525998"/>
            <a:ext cx="4196400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90mL d’eau</a:t>
            </a:r>
          </a:p>
        </p:txBody>
      </p:sp>
      <p:sp>
        <p:nvSpPr>
          <p:cNvPr id="80" name="Shape 80"/>
          <p:cNvSpPr/>
          <p:nvPr/>
        </p:nvSpPr>
        <p:spPr>
          <a:xfrm>
            <a:off x="385960" y="8811141"/>
            <a:ext cx="5019280" cy="670844"/>
          </a:xfrm>
          <a:prstGeom prst="rect">
            <a:avLst/>
          </a:prstGeom>
          <a:ln w="50800">
            <a:solidFill>
              <a:srgbClr val="A9A9A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Principe de l’expérience</a:t>
            </a:r>
          </a:p>
        </p:txBody>
      </p:sp>
      <p:grpSp>
        <p:nvGrpSpPr>
          <p:cNvPr id="85" name="Group 85"/>
          <p:cNvGrpSpPr/>
          <p:nvPr/>
        </p:nvGrpSpPr>
        <p:grpSpPr>
          <a:xfrm>
            <a:off x="4338670" y="2667000"/>
            <a:ext cx="4327460" cy="5785752"/>
            <a:chOff x="0" y="0"/>
            <a:chExt cx="4327458" cy="5785751"/>
          </a:xfrm>
        </p:grpSpPr>
        <p:grpSp>
          <p:nvGrpSpPr>
            <p:cNvPr id="83" name="Group 83"/>
            <p:cNvGrpSpPr/>
            <p:nvPr/>
          </p:nvGrpSpPr>
          <p:grpSpPr>
            <a:xfrm>
              <a:off x="0" y="568125"/>
              <a:ext cx="4327459" cy="5217627"/>
              <a:chOff x="0" y="0"/>
              <a:chExt cx="4327458" cy="5217625"/>
            </a:xfrm>
          </p:grpSpPr>
          <p:sp>
            <p:nvSpPr>
              <p:cNvPr id="81" name="Shape 81"/>
              <p:cNvSpPr/>
              <p:nvPr/>
            </p:nvSpPr>
            <p:spPr>
              <a:xfrm>
                <a:off x="0" y="4010"/>
                <a:ext cx="4327459" cy="5213616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336053" y="0"/>
                <a:ext cx="3655352" cy="4798899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</p:grpSp>
        <p:sp>
          <p:nvSpPr>
            <p:cNvPr id="84" name="Shape 84"/>
            <p:cNvSpPr/>
            <p:nvPr/>
          </p:nvSpPr>
          <p:spPr>
            <a:xfrm>
              <a:off x="360329" y="0"/>
              <a:ext cx="3606801" cy="1270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86" name="Shape 86"/>
          <p:cNvSpPr/>
          <p:nvPr/>
        </p:nvSpPr>
        <p:spPr>
          <a:xfrm>
            <a:off x="3395615" y="2107274"/>
            <a:ext cx="2298384" cy="1810623"/>
          </a:xfrm>
          <a:prstGeom prst="line">
            <a:avLst/>
          </a:prstGeom>
          <a:ln w="88900">
            <a:solidFill>
              <a:srgbClr val="929292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30234" y="212208"/>
            <a:ext cx="12744332" cy="7493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4800"/>
              <a:t>II.1)Mesure expérimentale de Δ</a:t>
            </a:r>
            <a:r>
              <a:rPr sz="2800"/>
              <a:t>r</a:t>
            </a:r>
            <a:r>
              <a:rPr sz="4800"/>
              <a:t>H </a:t>
            </a:r>
          </a:p>
        </p:txBody>
      </p:sp>
      <p:sp>
        <p:nvSpPr>
          <p:cNvPr id="89" name="Shape 89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90" name="Shape 90"/>
          <p:cNvSpPr/>
          <p:nvPr/>
        </p:nvSpPr>
        <p:spPr>
          <a:xfrm>
            <a:off x="147252" y="1625124"/>
            <a:ext cx="4196401" cy="95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10mL de solution de HCl</a:t>
            </a:r>
            <a:r>
              <a:rPr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à 2 mol/L</a:t>
            </a:r>
          </a:p>
        </p:txBody>
      </p:sp>
      <p:sp>
        <p:nvSpPr>
          <p:cNvPr id="91" name="Shape 91"/>
          <p:cNvSpPr/>
          <p:nvPr/>
        </p:nvSpPr>
        <p:spPr>
          <a:xfrm>
            <a:off x="385960" y="8811141"/>
            <a:ext cx="5019280" cy="670844"/>
          </a:xfrm>
          <a:prstGeom prst="rect">
            <a:avLst/>
          </a:prstGeom>
          <a:ln w="50800">
            <a:solidFill>
              <a:srgbClr val="A9A9A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Principe de l’expérience</a:t>
            </a:r>
          </a:p>
        </p:txBody>
      </p:sp>
      <p:grpSp>
        <p:nvGrpSpPr>
          <p:cNvPr id="97" name="Group 97"/>
          <p:cNvGrpSpPr/>
          <p:nvPr/>
        </p:nvGrpSpPr>
        <p:grpSpPr>
          <a:xfrm>
            <a:off x="4338670" y="2667000"/>
            <a:ext cx="4327460" cy="5785752"/>
            <a:chOff x="0" y="0"/>
            <a:chExt cx="4327458" cy="5785751"/>
          </a:xfrm>
        </p:grpSpPr>
        <p:grpSp>
          <p:nvGrpSpPr>
            <p:cNvPr id="94" name="Group 94"/>
            <p:cNvGrpSpPr/>
            <p:nvPr/>
          </p:nvGrpSpPr>
          <p:grpSpPr>
            <a:xfrm>
              <a:off x="0" y="568125"/>
              <a:ext cx="4327459" cy="5217627"/>
              <a:chOff x="0" y="0"/>
              <a:chExt cx="4327458" cy="5217625"/>
            </a:xfrm>
          </p:grpSpPr>
          <p:sp>
            <p:nvSpPr>
              <p:cNvPr id="92" name="Shape 92"/>
              <p:cNvSpPr/>
              <p:nvPr/>
            </p:nvSpPr>
            <p:spPr>
              <a:xfrm>
                <a:off x="0" y="4010"/>
                <a:ext cx="4327459" cy="5213616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336053" y="0"/>
                <a:ext cx="3655352" cy="4798899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</p:grpSp>
        <p:sp>
          <p:nvSpPr>
            <p:cNvPr id="95" name="Shape 95"/>
            <p:cNvSpPr/>
            <p:nvPr/>
          </p:nvSpPr>
          <p:spPr>
            <a:xfrm>
              <a:off x="356691" y="4064000"/>
              <a:ext cx="3614076" cy="1270000"/>
            </a:xfrm>
            <a:prstGeom prst="rect">
              <a:avLst/>
            </a:prstGeom>
            <a:solidFill>
              <a:srgbClr val="76D6FF">
                <a:alpha val="483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360329" y="0"/>
              <a:ext cx="3606801" cy="1270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98" name="Shape 98"/>
          <p:cNvSpPr/>
          <p:nvPr/>
        </p:nvSpPr>
        <p:spPr>
          <a:xfrm>
            <a:off x="3395615" y="2107274"/>
            <a:ext cx="2298384" cy="1810623"/>
          </a:xfrm>
          <a:prstGeom prst="line">
            <a:avLst/>
          </a:prstGeom>
          <a:ln w="88900">
            <a:solidFill>
              <a:srgbClr val="929292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130234" y="212208"/>
            <a:ext cx="12744332" cy="7493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4800"/>
              <a:t>II.1)Mesure expérimentale de Δ</a:t>
            </a:r>
            <a:r>
              <a:rPr sz="2800"/>
              <a:t>r</a:t>
            </a:r>
            <a:r>
              <a:rPr sz="4800"/>
              <a:t>H </a:t>
            </a:r>
          </a:p>
        </p:txBody>
      </p:sp>
      <p:sp>
        <p:nvSpPr>
          <p:cNvPr id="101" name="Shape 101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02" name="Shape 102"/>
          <p:cNvSpPr/>
          <p:nvPr/>
        </p:nvSpPr>
        <p:spPr>
          <a:xfrm>
            <a:off x="9104986" y="6798680"/>
            <a:ext cx="4196400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indent="228600">
              <a:defRPr sz="1800"/>
            </a:pPr>
            <a:r>
              <a:rPr sz="3400"/>
              <a:t>H₃O</a:t>
            </a:r>
            <a:r>
              <a:rPr sz="4400"/>
              <a:t>⁺</a:t>
            </a:r>
            <a:r>
              <a:rPr sz="2400"/>
              <a:t>(aq) </a:t>
            </a:r>
            <a:r>
              <a:rPr sz="3400"/>
              <a:t>et H₂O</a:t>
            </a:r>
            <a:r>
              <a:rPr sz="2400"/>
              <a:t>(l) </a:t>
            </a:r>
          </a:p>
        </p:txBody>
      </p:sp>
      <p:sp>
        <p:nvSpPr>
          <p:cNvPr id="103" name="Shape 103"/>
          <p:cNvSpPr/>
          <p:nvPr/>
        </p:nvSpPr>
        <p:spPr>
          <a:xfrm>
            <a:off x="385960" y="8811141"/>
            <a:ext cx="5019280" cy="670844"/>
          </a:xfrm>
          <a:prstGeom prst="rect">
            <a:avLst/>
          </a:prstGeom>
          <a:ln w="50800">
            <a:solidFill>
              <a:srgbClr val="A9A9A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Principe de l’expérience</a:t>
            </a:r>
          </a:p>
        </p:txBody>
      </p:sp>
      <p:grpSp>
        <p:nvGrpSpPr>
          <p:cNvPr id="108" name="Group 108"/>
          <p:cNvGrpSpPr/>
          <p:nvPr/>
        </p:nvGrpSpPr>
        <p:grpSpPr>
          <a:xfrm>
            <a:off x="4338670" y="3235125"/>
            <a:ext cx="4327460" cy="5217627"/>
            <a:chOff x="0" y="568125"/>
            <a:chExt cx="4327458" cy="5217625"/>
          </a:xfrm>
        </p:grpSpPr>
        <p:grpSp>
          <p:nvGrpSpPr>
            <p:cNvPr id="106" name="Group 106"/>
            <p:cNvGrpSpPr/>
            <p:nvPr/>
          </p:nvGrpSpPr>
          <p:grpSpPr>
            <a:xfrm>
              <a:off x="0" y="568125"/>
              <a:ext cx="4327459" cy="5217627"/>
              <a:chOff x="0" y="0"/>
              <a:chExt cx="4327458" cy="5217625"/>
            </a:xfrm>
          </p:grpSpPr>
          <p:sp>
            <p:nvSpPr>
              <p:cNvPr id="104" name="Shape 104"/>
              <p:cNvSpPr/>
              <p:nvPr/>
            </p:nvSpPr>
            <p:spPr>
              <a:xfrm>
                <a:off x="0" y="4010"/>
                <a:ext cx="4327459" cy="5213616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336053" y="0"/>
                <a:ext cx="3655352" cy="4798899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</p:grpSp>
        <p:sp>
          <p:nvSpPr>
            <p:cNvPr id="107" name="Shape 107"/>
            <p:cNvSpPr/>
            <p:nvPr/>
          </p:nvSpPr>
          <p:spPr>
            <a:xfrm>
              <a:off x="356691" y="3753246"/>
              <a:ext cx="3614076" cy="1580754"/>
            </a:xfrm>
            <a:prstGeom prst="rect">
              <a:avLst/>
            </a:prstGeom>
            <a:solidFill>
              <a:srgbClr val="76D6FF">
                <a:alpha val="483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109" name="Shape 109"/>
          <p:cNvSpPr/>
          <p:nvPr/>
        </p:nvSpPr>
        <p:spPr>
          <a:xfrm flipH="1">
            <a:off x="8741998" y="7304563"/>
            <a:ext cx="964453" cy="1"/>
          </a:xfrm>
          <a:prstGeom prst="line">
            <a:avLst/>
          </a:prstGeom>
          <a:ln w="88900">
            <a:solidFill>
              <a:srgbClr val="929292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10" name="Shape 110"/>
          <p:cNvSpPr/>
          <p:nvPr/>
        </p:nvSpPr>
        <p:spPr>
          <a:xfrm flipV="1">
            <a:off x="5427133" y="2425621"/>
            <a:ext cx="1" cy="4390046"/>
          </a:xfrm>
          <a:prstGeom prst="line">
            <a:avLst/>
          </a:prstGeom>
          <a:ln w="25400">
            <a:solidFill>
              <a:srgbClr val="4F8F0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11" name="Shape 111"/>
          <p:cNvSpPr/>
          <p:nvPr/>
        </p:nvSpPr>
        <p:spPr>
          <a:xfrm>
            <a:off x="719666" y="2345266"/>
            <a:ext cx="2099404" cy="2147492"/>
          </a:xfrm>
          <a:prstGeom prst="rect">
            <a:avLst/>
          </a:prstGeom>
          <a:solidFill>
            <a:srgbClr val="FFFFFF"/>
          </a:solidFill>
          <a:ln w="25400">
            <a:solidFill>
              <a:srgbClr val="4F8F0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3600"/>
              <a:t>T</a:t>
            </a:r>
            <a:r>
              <a:rPr sz="2600"/>
              <a:t>i</a:t>
            </a:r>
          </a:p>
        </p:txBody>
      </p:sp>
      <p:sp>
        <p:nvSpPr>
          <p:cNvPr id="113" name="Shape 113"/>
          <p:cNvSpPr/>
          <p:nvPr/>
        </p:nvSpPr>
        <p:spPr>
          <a:xfrm>
            <a:off x="2831835" y="2270313"/>
            <a:ext cx="2623288" cy="369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844" fill="norm" stroke="1" extrusionOk="0">
                <a:moveTo>
                  <a:pt x="0" y="16844"/>
                </a:moveTo>
                <a:cubicBezTo>
                  <a:pt x="6480" y="-1223"/>
                  <a:pt x="13680" y="-4756"/>
                  <a:pt x="21600" y="6245"/>
                </a:cubicBezTo>
              </a:path>
            </a:pathLst>
          </a:custGeom>
          <a:ln w="25400">
            <a:solidFill>
              <a:srgbClr val="4F8F0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130234" y="212208"/>
            <a:ext cx="12744332" cy="7493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4800"/>
              <a:t>II.1)Mesure expérimentale de Δ</a:t>
            </a:r>
            <a:r>
              <a:rPr sz="2800"/>
              <a:t>r</a:t>
            </a:r>
            <a:r>
              <a:rPr sz="4800"/>
              <a:t>H </a:t>
            </a:r>
          </a:p>
        </p:txBody>
      </p:sp>
      <p:sp>
        <p:nvSpPr>
          <p:cNvPr id="116" name="Shape 116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17" name="Shape 117"/>
          <p:cNvSpPr/>
          <p:nvPr/>
        </p:nvSpPr>
        <p:spPr>
          <a:xfrm>
            <a:off x="147252" y="1625124"/>
            <a:ext cx="4196401" cy="95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10mL de solution de NaOH</a:t>
            </a:r>
            <a:r>
              <a:rPr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à 2 mol/L</a:t>
            </a:r>
          </a:p>
        </p:txBody>
      </p:sp>
      <p:sp>
        <p:nvSpPr>
          <p:cNvPr id="118" name="Shape 118"/>
          <p:cNvSpPr/>
          <p:nvPr/>
        </p:nvSpPr>
        <p:spPr>
          <a:xfrm>
            <a:off x="385960" y="8811141"/>
            <a:ext cx="5019280" cy="670844"/>
          </a:xfrm>
          <a:prstGeom prst="rect">
            <a:avLst/>
          </a:prstGeom>
          <a:ln w="50800">
            <a:solidFill>
              <a:srgbClr val="A9A9A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Principe de l’expérience</a:t>
            </a:r>
          </a:p>
        </p:txBody>
      </p:sp>
      <p:grpSp>
        <p:nvGrpSpPr>
          <p:cNvPr id="124" name="Group 124"/>
          <p:cNvGrpSpPr/>
          <p:nvPr/>
        </p:nvGrpSpPr>
        <p:grpSpPr>
          <a:xfrm>
            <a:off x="4338670" y="2667000"/>
            <a:ext cx="4327460" cy="5785752"/>
            <a:chOff x="0" y="0"/>
            <a:chExt cx="4327458" cy="5785751"/>
          </a:xfrm>
        </p:grpSpPr>
        <p:grpSp>
          <p:nvGrpSpPr>
            <p:cNvPr id="121" name="Group 121"/>
            <p:cNvGrpSpPr/>
            <p:nvPr/>
          </p:nvGrpSpPr>
          <p:grpSpPr>
            <a:xfrm>
              <a:off x="0" y="568125"/>
              <a:ext cx="4327459" cy="5217627"/>
              <a:chOff x="0" y="0"/>
              <a:chExt cx="4327458" cy="5217625"/>
            </a:xfrm>
          </p:grpSpPr>
          <p:sp>
            <p:nvSpPr>
              <p:cNvPr id="119" name="Shape 119"/>
              <p:cNvSpPr/>
              <p:nvPr/>
            </p:nvSpPr>
            <p:spPr>
              <a:xfrm>
                <a:off x="0" y="4010"/>
                <a:ext cx="4327459" cy="5213616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336053" y="0"/>
                <a:ext cx="3655352" cy="4798899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</a:p>
            </p:txBody>
          </p:sp>
        </p:grpSp>
        <p:sp>
          <p:nvSpPr>
            <p:cNvPr id="122" name="Shape 122"/>
            <p:cNvSpPr/>
            <p:nvPr/>
          </p:nvSpPr>
          <p:spPr>
            <a:xfrm>
              <a:off x="356691" y="3753246"/>
              <a:ext cx="3614076" cy="1580754"/>
            </a:xfrm>
            <a:prstGeom prst="rect">
              <a:avLst/>
            </a:prstGeom>
            <a:solidFill>
              <a:srgbClr val="76D6FF">
                <a:alpha val="48332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360329" y="0"/>
              <a:ext cx="3606801" cy="1270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125" name="Shape 125"/>
          <p:cNvSpPr/>
          <p:nvPr/>
        </p:nvSpPr>
        <p:spPr>
          <a:xfrm>
            <a:off x="3845341" y="2370261"/>
            <a:ext cx="1848658" cy="1547636"/>
          </a:xfrm>
          <a:prstGeom prst="line">
            <a:avLst/>
          </a:prstGeom>
          <a:ln w="88900">
            <a:solidFill>
              <a:srgbClr val="929292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130234" y="212208"/>
            <a:ext cx="12744332" cy="7493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4800"/>
              <a:t>II.1)Mesure expérimentale de Δ</a:t>
            </a:r>
            <a:r>
              <a:rPr sz="2800"/>
              <a:t>r</a:t>
            </a:r>
            <a:r>
              <a:rPr sz="4800"/>
              <a:t>H </a:t>
            </a:r>
          </a:p>
        </p:txBody>
      </p:sp>
      <p:sp>
        <p:nvSpPr>
          <p:cNvPr id="128" name="Shape 128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29" name="Shape 129"/>
          <p:cNvSpPr/>
          <p:nvPr/>
        </p:nvSpPr>
        <p:spPr>
          <a:xfrm>
            <a:off x="385960" y="8811141"/>
            <a:ext cx="5019280" cy="670844"/>
          </a:xfrm>
          <a:prstGeom prst="rect">
            <a:avLst/>
          </a:prstGeom>
          <a:ln w="50800">
            <a:solidFill>
              <a:srgbClr val="A9A9A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Principe de l’expérience</a:t>
            </a:r>
          </a:p>
        </p:txBody>
      </p:sp>
      <p:grpSp>
        <p:nvGrpSpPr>
          <p:cNvPr id="132" name="Group 132"/>
          <p:cNvGrpSpPr/>
          <p:nvPr/>
        </p:nvGrpSpPr>
        <p:grpSpPr>
          <a:xfrm>
            <a:off x="4338670" y="3235125"/>
            <a:ext cx="4327460" cy="5217627"/>
            <a:chOff x="0" y="0"/>
            <a:chExt cx="4327458" cy="5217625"/>
          </a:xfrm>
        </p:grpSpPr>
        <p:sp>
          <p:nvSpPr>
            <p:cNvPr id="130" name="Shape 130"/>
            <p:cNvSpPr/>
            <p:nvPr/>
          </p:nvSpPr>
          <p:spPr>
            <a:xfrm>
              <a:off x="0" y="4010"/>
              <a:ext cx="4327459" cy="5213616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336053" y="0"/>
              <a:ext cx="3655352" cy="479889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133" name="Shape 133"/>
          <p:cNvSpPr/>
          <p:nvPr/>
        </p:nvSpPr>
        <p:spPr>
          <a:xfrm>
            <a:off x="4695362" y="6095338"/>
            <a:ext cx="3614076" cy="1905663"/>
          </a:xfrm>
          <a:prstGeom prst="rect">
            <a:avLst/>
          </a:prstGeom>
          <a:solidFill>
            <a:srgbClr val="76D6FF">
              <a:alpha val="4833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34" name="Shape 134"/>
          <p:cNvSpPr/>
          <p:nvPr/>
        </p:nvSpPr>
        <p:spPr>
          <a:xfrm flipV="1">
            <a:off x="5427133" y="2425621"/>
            <a:ext cx="1" cy="4390046"/>
          </a:xfrm>
          <a:prstGeom prst="line">
            <a:avLst/>
          </a:prstGeom>
          <a:ln w="25400">
            <a:solidFill>
              <a:srgbClr val="4F8F0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35" name="Shape 135"/>
          <p:cNvSpPr/>
          <p:nvPr/>
        </p:nvSpPr>
        <p:spPr>
          <a:xfrm>
            <a:off x="719666" y="2345266"/>
            <a:ext cx="2099404" cy="2147492"/>
          </a:xfrm>
          <a:prstGeom prst="rect">
            <a:avLst/>
          </a:prstGeom>
          <a:solidFill>
            <a:srgbClr val="FFFFFF"/>
          </a:solidFill>
          <a:ln w="25400">
            <a:solidFill>
              <a:srgbClr val="4F8F0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3600"/>
              <a:t>T</a:t>
            </a:r>
            <a:r>
              <a:rPr sz="2600"/>
              <a:t>f</a:t>
            </a:r>
          </a:p>
        </p:txBody>
      </p:sp>
      <p:sp>
        <p:nvSpPr>
          <p:cNvPr id="139" name="Shape 139"/>
          <p:cNvSpPr/>
          <p:nvPr/>
        </p:nvSpPr>
        <p:spPr>
          <a:xfrm>
            <a:off x="2831835" y="2270313"/>
            <a:ext cx="2623288" cy="369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844" fill="norm" stroke="1" extrusionOk="0">
                <a:moveTo>
                  <a:pt x="0" y="16844"/>
                </a:moveTo>
                <a:cubicBezTo>
                  <a:pt x="6480" y="-1223"/>
                  <a:pt x="13680" y="-4756"/>
                  <a:pt x="21600" y="6245"/>
                </a:cubicBezTo>
              </a:path>
            </a:pathLst>
          </a:custGeom>
          <a:ln w="25400">
            <a:solidFill>
              <a:srgbClr val="4F8F0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 lvl="0"/>
          </a:p>
        </p:txBody>
      </p:sp>
      <p:sp>
        <p:nvSpPr>
          <p:cNvPr id="137" name="Shape 137"/>
          <p:cNvSpPr/>
          <p:nvPr/>
        </p:nvSpPr>
        <p:spPr>
          <a:xfrm>
            <a:off x="8241386" y="6857947"/>
            <a:ext cx="41964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indent="228600">
              <a:defRPr sz="1800"/>
            </a:pPr>
            <a:r>
              <a:rPr sz="3400"/>
              <a:t>H₂O</a:t>
            </a:r>
            <a:r>
              <a:rPr sz="2400"/>
              <a:t>(l) </a:t>
            </a:r>
          </a:p>
        </p:txBody>
      </p:sp>
      <p:sp>
        <p:nvSpPr>
          <p:cNvPr id="138" name="Shape 138"/>
          <p:cNvSpPr/>
          <p:nvPr/>
        </p:nvSpPr>
        <p:spPr>
          <a:xfrm flipH="1">
            <a:off x="8741998" y="7304563"/>
            <a:ext cx="964453" cy="1"/>
          </a:xfrm>
          <a:prstGeom prst="line">
            <a:avLst/>
          </a:prstGeom>
          <a:ln w="88900">
            <a:solidFill>
              <a:srgbClr val="929292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