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2.tif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pcl.ac-montpellier.fr" TargetMode="External"/><Relationship Id="rId3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spcl.ac-montpellier.fr" TargetMode="External"/><Relationship Id="rId3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.tif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2.tif"/><Relationship Id="rId4" Type="http://schemas.openxmlformats.org/officeDocument/2006/relationships/image" Target="../media/image7.png"/><Relationship Id="rId5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03 : Structure spatiale des molécules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508254">
              <a:defRPr sz="1800"/>
            </a:pPr>
            <a:r>
              <a:rPr b="1" sz="5220" u="sng"/>
              <a:t>Niveau </a:t>
            </a:r>
            <a:r>
              <a:rPr sz="5220"/>
              <a:t>: Lycée </a:t>
            </a:r>
            <a:endParaRPr sz="5220"/>
          </a:p>
          <a:p>
            <a:pPr lvl="0" algn="just" defTabSz="508254">
              <a:defRPr sz="1800"/>
            </a:pPr>
            <a:r>
              <a:rPr b="1" sz="5220" u="sng"/>
              <a:t>Prérequis</a:t>
            </a:r>
            <a:r>
              <a:rPr sz="5220"/>
              <a:t> : </a:t>
            </a:r>
            <a:endParaRPr sz="5220"/>
          </a:p>
          <a:p>
            <a:pPr lvl="5" marL="2180723" indent="-523373" algn="just" defTabSz="508254">
              <a:buSzPct val="100000"/>
              <a:buChar char="-"/>
              <a:defRPr sz="1800"/>
            </a:pPr>
            <a:r>
              <a:rPr sz="5220"/>
              <a:t>Isomérie</a:t>
            </a:r>
            <a:endParaRPr sz="5220"/>
          </a:p>
          <a:p>
            <a:pPr lvl="5" marL="2180723" indent="-523373" algn="just" defTabSz="508254">
              <a:buSzPct val="100000"/>
              <a:buChar char="-"/>
              <a:defRPr sz="1800"/>
            </a:pPr>
            <a:r>
              <a:rPr sz="5220"/>
              <a:t>VSEPR</a:t>
            </a:r>
            <a:endParaRPr sz="5220"/>
          </a:p>
          <a:p>
            <a:pPr lvl="5" marL="2180723" indent="-523373" algn="just" defTabSz="508254">
              <a:buSzPct val="100000"/>
              <a:buChar char="-"/>
              <a:defRPr sz="1800"/>
            </a:pPr>
            <a:r>
              <a:rPr sz="5220"/>
              <a:t>Représentation de Cram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7" name="Shape 167"/>
          <p:cNvSpPr/>
          <p:nvPr/>
        </p:nvSpPr>
        <p:spPr>
          <a:xfrm>
            <a:off x="850137" y="360375"/>
            <a:ext cx="11304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Propriétés des énantiomères</a:t>
            </a:r>
          </a:p>
        </p:txBody>
      </p:sp>
      <p:sp>
        <p:nvSpPr>
          <p:cNvPr id="168" name="Shape 168"/>
          <p:cNvSpPr/>
          <p:nvPr/>
        </p:nvSpPr>
        <p:spPr>
          <a:xfrm>
            <a:off x="141844" y="1453108"/>
            <a:ext cx="5044754" cy="596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Principe de la manipulation : 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3267622" y="5259133"/>
            <a:ext cx="2901223" cy="4045595"/>
            <a:chOff x="0" y="0"/>
            <a:chExt cx="2901222" cy="4045593"/>
          </a:xfrm>
        </p:grpSpPr>
        <p:grpSp>
          <p:nvGrpSpPr>
            <p:cNvPr id="176" name="Group 176"/>
            <p:cNvGrpSpPr/>
            <p:nvPr/>
          </p:nvGrpSpPr>
          <p:grpSpPr>
            <a:xfrm>
              <a:off x="0" y="0"/>
              <a:ext cx="2901223" cy="4045594"/>
              <a:chOff x="0" y="0"/>
              <a:chExt cx="2901222" cy="4045593"/>
            </a:xfrm>
          </p:grpSpPr>
          <p:pic>
            <p:nvPicPr>
              <p:cNvPr id="169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901223" cy="40455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0" name="Shape 170"/>
              <p:cNvSpPr/>
              <p:nvPr/>
            </p:nvSpPr>
            <p:spPr>
              <a:xfrm>
                <a:off x="1293651" y="2291020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647990" y="1973265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365C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1939312" y="1984292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882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3" name="Shape 173"/>
              <p:cNvSpPr/>
              <p:nvPr/>
            </p:nvSpPr>
            <p:spPr>
              <a:xfrm>
                <a:off x="1293651" y="2985408"/>
                <a:ext cx="413465" cy="413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5F327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2297749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455758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sp>
          <p:nvSpPr>
            <p:cNvPr id="177" name="Shape 177"/>
            <p:cNvSpPr/>
            <p:nvPr/>
          </p:nvSpPr>
          <p:spPr>
            <a:xfrm>
              <a:off x="1300701" y="3477415"/>
              <a:ext cx="399365" cy="411883"/>
            </a:xfrm>
            <a:prstGeom prst="rect">
              <a:avLst/>
            </a:prstGeom>
            <a:solidFill>
              <a:srgbClr val="4F8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1</a:t>
              </a:r>
            </a:p>
          </p:txBody>
        </p:sp>
      </p:grpSp>
      <p:pic>
        <p:nvPicPr>
          <p:cNvPr id="17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2415" y="1447722"/>
            <a:ext cx="2555811" cy="3563937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hape 180"/>
          <p:cNvSpPr/>
          <p:nvPr/>
        </p:nvSpPr>
        <p:spPr>
          <a:xfrm>
            <a:off x="6347543" y="3430139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6358766" y="4064966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6347543" y="3430139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6909123" y="3098948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5785963" y="3098948"/>
            <a:ext cx="413466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85" name="Shape 185"/>
          <p:cNvSpPr/>
          <p:nvPr/>
        </p:nvSpPr>
        <p:spPr>
          <a:xfrm>
            <a:off x="6365816" y="4754561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6" name="Shape 186"/>
          <p:cNvSpPr/>
          <p:nvPr/>
        </p:nvSpPr>
        <p:spPr>
          <a:xfrm>
            <a:off x="4769515" y="3277817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7" name="Shape 187"/>
          <p:cNvSpPr/>
          <p:nvPr/>
        </p:nvSpPr>
        <p:spPr>
          <a:xfrm>
            <a:off x="7835920" y="3277817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8" name="Shape 188"/>
          <p:cNvSpPr/>
          <p:nvPr/>
        </p:nvSpPr>
        <p:spPr>
          <a:xfrm flipH="1">
            <a:off x="5067466" y="5097717"/>
            <a:ext cx="769262" cy="7692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89" name="Shape 189"/>
          <p:cNvSpPr/>
          <p:nvPr/>
        </p:nvSpPr>
        <p:spPr>
          <a:xfrm>
            <a:off x="7098620" y="5027854"/>
            <a:ext cx="908988" cy="9089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0" name="Shape 190"/>
          <p:cNvSpPr/>
          <p:nvPr/>
        </p:nvSpPr>
        <p:spPr>
          <a:xfrm flipV="1">
            <a:off x="6555508" y="5789619"/>
            <a:ext cx="1" cy="2803641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91" name="Shape 191"/>
          <p:cNvSpPr/>
          <p:nvPr/>
        </p:nvSpPr>
        <p:spPr>
          <a:xfrm>
            <a:off x="466417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R</a:t>
            </a:r>
          </a:p>
        </p:txBody>
      </p:sp>
      <p:sp>
        <p:nvSpPr>
          <p:cNvPr id="192" name="Shape 192"/>
          <p:cNvSpPr/>
          <p:nvPr/>
        </p:nvSpPr>
        <p:spPr>
          <a:xfrm>
            <a:off x="8468265" y="7257520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8991351" y="6931397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906685" y="6984706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5" name="Shape 195"/>
          <p:cNvSpPr/>
          <p:nvPr/>
        </p:nvSpPr>
        <p:spPr>
          <a:xfrm>
            <a:off x="8468265" y="7905899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5F327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96" name="Shape 196"/>
          <p:cNvSpPr/>
          <p:nvPr/>
        </p:nvSpPr>
        <p:spPr>
          <a:xfrm>
            <a:off x="8487614" y="8397906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7" name="Shape 197"/>
          <p:cNvSpPr/>
          <p:nvPr/>
        </p:nvSpPr>
        <p:spPr>
          <a:xfrm>
            <a:off x="7374066" y="698549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8" name="Shape 198"/>
          <p:cNvSpPr/>
          <p:nvPr/>
        </p:nvSpPr>
        <p:spPr>
          <a:xfrm>
            <a:off x="9576565" y="693218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9" name="Shape 199"/>
          <p:cNvSpPr/>
          <p:nvPr/>
        </p:nvSpPr>
        <p:spPr>
          <a:xfrm>
            <a:off x="6876360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S</a:t>
            </a:r>
          </a:p>
        </p:txBody>
      </p:sp>
      <p:pic>
        <p:nvPicPr>
          <p:cNvPr id="200" name="pasted-image.tif"/>
          <p:cNvPicPr/>
          <p:nvPr/>
        </p:nvPicPr>
        <p:blipFill>
          <a:blip r:embed="rId4">
            <a:extLst/>
          </a:blip>
          <a:srcRect l="0" t="0" r="60822" b="4012"/>
          <a:stretch>
            <a:fillRect/>
          </a:stretch>
        </p:blipFill>
        <p:spPr>
          <a:xfrm>
            <a:off x="214935" y="5703360"/>
            <a:ext cx="1368084" cy="315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asted-image.tif"/>
          <p:cNvPicPr/>
          <p:nvPr/>
        </p:nvPicPr>
        <p:blipFill>
          <a:blip r:embed="rId4">
            <a:extLst/>
          </a:blip>
          <a:srcRect l="61803" t="0" r="0" b="4590"/>
          <a:stretch>
            <a:fillRect/>
          </a:stretch>
        </p:blipFill>
        <p:spPr>
          <a:xfrm>
            <a:off x="7929469" y="5437005"/>
            <a:ext cx="1368026" cy="321875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2217266" y="7140402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=</a:t>
            </a:r>
          </a:p>
        </p:txBody>
      </p:sp>
      <p:sp>
        <p:nvSpPr>
          <p:cNvPr id="203" name="Shape 203"/>
          <p:cNvSpPr/>
          <p:nvPr/>
        </p:nvSpPr>
        <p:spPr>
          <a:xfrm>
            <a:off x="592837" y="8194411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30937" y="7489466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1141717" y="7158275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08" name="Shape 208"/>
          <p:cNvSpPr/>
          <p:nvPr/>
        </p:nvSpPr>
        <p:spPr>
          <a:xfrm>
            <a:off x="3598948" y="7664932"/>
            <a:ext cx="5806904" cy="59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3200" u="sng"/>
            </a:lvl1pPr>
          </a:lstStyle>
          <a:p>
            <a:pPr lvl="0">
              <a:defRPr b="0" sz="1800" u="none"/>
            </a:pPr>
            <a:r>
              <a:rPr b="1" sz="3200" u="sng"/>
              <a:t>polarimètre de Laurent</a:t>
            </a:r>
          </a:p>
        </p:txBody>
      </p:sp>
      <p:pic>
        <p:nvPicPr>
          <p:cNvPr id="209" name="pasted-image.png"/>
          <p:cNvPicPr/>
          <p:nvPr/>
        </p:nvPicPr>
        <p:blipFill>
          <a:blip r:embed="rId2">
            <a:extLst/>
          </a:blip>
          <a:srcRect l="0" t="16471" r="0" b="0"/>
          <a:stretch>
            <a:fillRect/>
          </a:stretch>
        </p:blipFill>
        <p:spPr>
          <a:xfrm>
            <a:off x="1688145" y="3792502"/>
            <a:ext cx="9628510" cy="2168596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4062014" y="4241800"/>
            <a:ext cx="1270001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7609030" y="4399472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12" name="Shape 212"/>
          <p:cNvSpPr/>
          <p:nvPr/>
        </p:nvSpPr>
        <p:spPr>
          <a:xfrm flipV="1">
            <a:off x="4062014" y="4876800"/>
            <a:ext cx="1270001" cy="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3" name="Shape 213"/>
          <p:cNvSpPr/>
          <p:nvPr/>
        </p:nvSpPr>
        <p:spPr>
          <a:xfrm flipV="1">
            <a:off x="7583630" y="4876800"/>
            <a:ext cx="1270001" cy="1"/>
          </a:xfrm>
          <a:prstGeom prst="line">
            <a:avLst/>
          </a:prstGeom>
          <a:ln w="50800">
            <a:solidFill/>
            <a:miter lim="400000"/>
            <a:head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214" name="Shape 214"/>
          <p:cNvSpPr/>
          <p:nvPr/>
        </p:nvSpPr>
        <p:spPr>
          <a:xfrm>
            <a:off x="4950434" y="3161646"/>
            <a:ext cx="310393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équipénombre</a:t>
            </a:r>
          </a:p>
        </p:txBody>
      </p:sp>
      <p:sp>
        <p:nvSpPr>
          <p:cNvPr id="215" name="Shape 215"/>
          <p:cNvSpPr/>
          <p:nvPr/>
        </p:nvSpPr>
        <p:spPr>
          <a:xfrm>
            <a:off x="850137" y="360375"/>
            <a:ext cx="11304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Propriétés des énantiomères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18" name="Shape 218"/>
          <p:cNvSpPr/>
          <p:nvPr/>
        </p:nvSpPr>
        <p:spPr>
          <a:xfrm>
            <a:off x="3598948" y="1974087"/>
            <a:ext cx="5806904" cy="59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 sz="3200" u="sng"/>
            </a:lvl1pPr>
          </a:lstStyle>
          <a:p>
            <a:pPr lvl="0">
              <a:defRPr b="0" sz="1800" u="none"/>
            </a:pPr>
            <a:r>
              <a:rPr b="1" sz="3200" u="sng"/>
              <a:t>Loi de Biot</a:t>
            </a:r>
          </a:p>
        </p:txBody>
      </p:sp>
      <p:sp>
        <p:nvSpPr>
          <p:cNvPr id="219" name="Shape 219"/>
          <p:cNvSpPr/>
          <p:nvPr/>
        </p:nvSpPr>
        <p:spPr>
          <a:xfrm>
            <a:off x="4062014" y="4241800"/>
            <a:ext cx="1270001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7609030" y="4399472"/>
            <a:ext cx="1270001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21" name="Shape 221"/>
          <p:cNvSpPr/>
          <p:nvPr/>
        </p:nvSpPr>
        <p:spPr>
          <a:xfrm>
            <a:off x="4897081" y="3216244"/>
            <a:ext cx="3210638" cy="1045854"/>
          </a:xfrm>
          <a:prstGeom prst="rect">
            <a:avLst/>
          </a:prstGeom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⍺=[⍺].l.C</a:t>
            </a:r>
          </a:p>
        </p:txBody>
      </p:sp>
      <p:sp>
        <p:nvSpPr>
          <p:cNvPr id="222" name="Shape 222"/>
          <p:cNvSpPr/>
          <p:nvPr/>
        </p:nvSpPr>
        <p:spPr>
          <a:xfrm>
            <a:off x="1653667" y="5161269"/>
            <a:ext cx="10001961" cy="2837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/>
              <a:t>avec :</a:t>
            </a:r>
            <a:endParaRPr sz="3600"/>
          </a:p>
          <a:p>
            <a:pPr lvl="2" indent="457200" algn="l">
              <a:defRPr sz="1800"/>
            </a:pPr>
            <a:r>
              <a:rPr sz="3600"/>
              <a:t>⍺ le pouvoir rotatoire </a:t>
            </a:r>
            <a:endParaRPr sz="3600"/>
          </a:p>
          <a:p>
            <a:pPr lvl="2" indent="457200" algn="l">
              <a:defRPr sz="1800"/>
            </a:pPr>
            <a:r>
              <a:rPr sz="3600"/>
              <a:t>[⍺] le pouvoir rotatoire spécifique en </a:t>
            </a:r>
            <a:r>
              <a:rPr b="1" sz="3600"/>
              <a:t>g/mL/dm</a:t>
            </a:r>
            <a:endParaRPr sz="3600"/>
          </a:p>
          <a:p>
            <a:pPr lvl="2" indent="457200" algn="l">
              <a:defRPr sz="1800"/>
            </a:pPr>
            <a:r>
              <a:rPr sz="3600"/>
              <a:t>l la longueur de la cuve en </a:t>
            </a:r>
            <a:r>
              <a:rPr b="1" sz="3600"/>
              <a:t>dm</a:t>
            </a:r>
            <a:endParaRPr sz="3600"/>
          </a:p>
          <a:p>
            <a:pPr lvl="2" indent="457200" algn="l">
              <a:defRPr sz="1800"/>
            </a:pPr>
            <a:r>
              <a:rPr sz="3600"/>
              <a:t>C la concentration en </a:t>
            </a:r>
            <a:r>
              <a:rPr b="1" sz="3600"/>
              <a:t>g/mL</a:t>
            </a:r>
          </a:p>
        </p:txBody>
      </p:sp>
      <p:sp>
        <p:nvSpPr>
          <p:cNvPr id="223" name="Shape 223"/>
          <p:cNvSpPr/>
          <p:nvPr/>
        </p:nvSpPr>
        <p:spPr>
          <a:xfrm>
            <a:off x="850137" y="360375"/>
            <a:ext cx="11304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Propriétés des énantiomères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8"/>
          <p:cNvGrpSpPr/>
          <p:nvPr/>
        </p:nvGrpSpPr>
        <p:grpSpPr>
          <a:xfrm>
            <a:off x="671909" y="3000573"/>
            <a:ext cx="11910947" cy="4966009"/>
            <a:chOff x="0" y="0"/>
            <a:chExt cx="11910946" cy="4966008"/>
          </a:xfrm>
        </p:grpSpPr>
        <p:grpSp>
          <p:nvGrpSpPr>
            <p:cNvPr id="229" name="Group 229"/>
            <p:cNvGrpSpPr/>
            <p:nvPr/>
          </p:nvGrpSpPr>
          <p:grpSpPr>
            <a:xfrm>
              <a:off x="0" y="0"/>
              <a:ext cx="11910947" cy="4966009"/>
              <a:chOff x="0" y="0"/>
              <a:chExt cx="11910946" cy="4966008"/>
            </a:xfrm>
          </p:grpSpPr>
          <p:pic>
            <p:nvPicPr>
              <p:cNvPr id="225" name="pasted-image.png"/>
              <p:cNvPicPr/>
              <p:nvPr/>
            </p:nvPicPr>
            <p:blipFill>
              <a:blip r:embed="rId2">
                <a:extLst/>
              </a:blip>
              <a:srcRect l="7577" t="10445" r="970" b="21317"/>
              <a:stretch>
                <a:fillRect/>
              </a:stretch>
            </p:blipFill>
            <p:spPr>
              <a:xfrm>
                <a:off x="0" y="0"/>
                <a:ext cx="11660831" cy="37524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6" name="Shape 226"/>
              <p:cNvSpPr/>
              <p:nvPr/>
            </p:nvSpPr>
            <p:spPr>
              <a:xfrm>
                <a:off x="666926" y="3696008"/>
                <a:ext cx="127000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7861005" y="3594408"/>
                <a:ext cx="3487098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8" name="Shape 228"/>
              <p:cNvSpPr/>
              <p:nvPr/>
            </p:nvSpPr>
            <p:spPr>
              <a:xfrm>
                <a:off x="10640946" y="3354102"/>
                <a:ext cx="127000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232" name="Group 232"/>
            <p:cNvGrpSpPr/>
            <p:nvPr/>
          </p:nvGrpSpPr>
          <p:grpSpPr>
            <a:xfrm>
              <a:off x="4408027" y="2071585"/>
              <a:ext cx="368505" cy="368504"/>
              <a:chOff x="0" y="0"/>
              <a:chExt cx="368503" cy="368503"/>
            </a:xfrm>
          </p:grpSpPr>
          <p:sp>
            <p:nvSpPr>
              <p:cNvPr id="230" name="Shape 230"/>
              <p:cNvSpPr/>
              <p:nvPr/>
            </p:nvSpPr>
            <p:spPr>
              <a:xfrm flipV="1">
                <a:off x="-1" y="0"/>
                <a:ext cx="368505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 flipV="1">
                <a:off x="0" y="0"/>
                <a:ext cx="368504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grpSp>
          <p:nvGrpSpPr>
            <p:cNvPr id="235" name="Group 235"/>
            <p:cNvGrpSpPr/>
            <p:nvPr/>
          </p:nvGrpSpPr>
          <p:grpSpPr>
            <a:xfrm>
              <a:off x="6477637" y="2071585"/>
              <a:ext cx="368504" cy="368504"/>
              <a:chOff x="0" y="0"/>
              <a:chExt cx="368503" cy="368503"/>
            </a:xfrm>
          </p:grpSpPr>
          <p:sp>
            <p:nvSpPr>
              <p:cNvPr id="233" name="Shape 233"/>
              <p:cNvSpPr/>
              <p:nvPr/>
            </p:nvSpPr>
            <p:spPr>
              <a:xfrm flipV="1">
                <a:off x="-1" y="0"/>
                <a:ext cx="368505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234" name="Shape 234"/>
              <p:cNvSpPr/>
              <p:nvPr/>
            </p:nvSpPr>
            <p:spPr>
              <a:xfrm flipH="1" flipV="1">
                <a:off x="0" y="0"/>
                <a:ext cx="368504" cy="368504"/>
              </a:xfrm>
              <a:prstGeom prst="line">
                <a:avLst/>
              </a:prstGeom>
              <a:noFill/>
              <a:ln w="508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</p:grpSp>
        <p:sp>
          <p:nvSpPr>
            <p:cNvPr id="236" name="Shape 236"/>
            <p:cNvSpPr/>
            <p:nvPr/>
          </p:nvSpPr>
          <p:spPr>
            <a:xfrm>
              <a:off x="546584" y="3277564"/>
              <a:ext cx="1893574" cy="393701"/>
            </a:xfrm>
            <a:prstGeom prst="rect">
              <a:avLst/>
            </a:prstGeom>
            <a:solidFill>
              <a:srgbClr val="BBE0E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b="1" sz="1900"/>
              </a:lvl1pPr>
            </a:lstStyle>
            <a:p>
              <a:pPr lvl="0">
                <a:defRPr b="0" sz="1800"/>
              </a:pPr>
              <a:r>
                <a:rPr b="1" sz="1900"/>
                <a:t>récepteur A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7589736" y="3157971"/>
              <a:ext cx="2143798" cy="393701"/>
            </a:xfrm>
            <a:prstGeom prst="rect">
              <a:avLst/>
            </a:prstGeom>
            <a:solidFill>
              <a:srgbClr val="6CF8F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b="1" sz="1900"/>
              </a:lvl1pPr>
            </a:lstStyle>
            <a:p>
              <a:pPr lvl="0">
                <a:defRPr b="0" sz="1800"/>
              </a:pPr>
              <a:r>
                <a:rPr b="1" sz="1900"/>
                <a:t>récepteur B</a:t>
              </a:r>
            </a:p>
          </p:txBody>
        </p:sp>
      </p:grpSp>
      <p:sp>
        <p:nvSpPr>
          <p:cNvPr id="239" name="Shape 239"/>
          <p:cNvSpPr/>
          <p:nvPr/>
        </p:nvSpPr>
        <p:spPr>
          <a:xfrm>
            <a:off x="318065" y="9102804"/>
            <a:ext cx="466521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3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53585F"/>
                </a:solidFill>
              </a:rPr>
              <a:t>https://slideplayer.fr/slide/1710963/</a:t>
            </a:r>
          </a:p>
        </p:txBody>
      </p:sp>
      <p:sp>
        <p:nvSpPr>
          <p:cNvPr id="240" name="Shape 240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243" name="Group 243"/>
          <p:cNvGrpSpPr/>
          <p:nvPr/>
        </p:nvGrpSpPr>
        <p:grpSpPr>
          <a:xfrm>
            <a:off x="5079937" y="5072158"/>
            <a:ext cx="368504" cy="368504"/>
            <a:chOff x="0" y="0"/>
            <a:chExt cx="368503" cy="368503"/>
          </a:xfrm>
        </p:grpSpPr>
        <p:sp>
          <p:nvSpPr>
            <p:cNvPr id="241" name="Shape 241"/>
            <p:cNvSpPr/>
            <p:nvPr/>
          </p:nvSpPr>
          <p:spPr>
            <a:xfrm flipV="1">
              <a:off x="-1" y="0"/>
              <a:ext cx="368505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42" name="Shape 242"/>
            <p:cNvSpPr/>
            <p:nvPr/>
          </p:nvSpPr>
          <p:spPr>
            <a:xfrm flipH="1" flipV="1">
              <a:off x="0" y="0"/>
              <a:ext cx="368504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7149546" y="5072158"/>
            <a:ext cx="368504" cy="368504"/>
            <a:chOff x="0" y="0"/>
            <a:chExt cx="368503" cy="368503"/>
          </a:xfrm>
        </p:grpSpPr>
        <p:sp>
          <p:nvSpPr>
            <p:cNvPr id="244" name="Shape 244"/>
            <p:cNvSpPr/>
            <p:nvPr/>
          </p:nvSpPr>
          <p:spPr>
            <a:xfrm flipV="1">
              <a:off x="-1" y="0"/>
              <a:ext cx="368505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245" name="Shape 245"/>
            <p:cNvSpPr/>
            <p:nvPr/>
          </p:nvSpPr>
          <p:spPr>
            <a:xfrm flipH="1" flipV="1">
              <a:off x="0" y="0"/>
              <a:ext cx="368504" cy="368504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</p:grpSp>
      <p:sp>
        <p:nvSpPr>
          <p:cNvPr id="247" name="Shape 247"/>
          <p:cNvSpPr/>
          <p:nvPr/>
        </p:nvSpPr>
        <p:spPr>
          <a:xfrm>
            <a:off x="3827913" y="6965584"/>
            <a:ext cx="2872551" cy="698501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Pas d’action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689320" y="6965584"/>
            <a:ext cx="2747409" cy="698501"/>
          </a:xfrm>
          <a:prstGeom prst="rect">
            <a:avLst/>
          </a:prstGeom>
          <a:ln w="50800">
            <a:solidFill>
              <a:srgbClr val="0B5D1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Effet A</a:t>
            </a:r>
          </a:p>
        </p:txBody>
      </p:sp>
      <p:sp>
        <p:nvSpPr>
          <p:cNvPr id="249" name="Shape 249"/>
          <p:cNvSpPr/>
          <p:nvPr/>
        </p:nvSpPr>
        <p:spPr>
          <a:xfrm>
            <a:off x="7706159" y="6965584"/>
            <a:ext cx="2872551" cy="698501"/>
          </a:xfrm>
          <a:prstGeom prst="rect">
            <a:avLst/>
          </a:prstGeom>
          <a:ln w="50800">
            <a:solidFill>
              <a:srgbClr val="164F8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Effet B</a:t>
            </a:r>
          </a:p>
        </p:txBody>
      </p:sp>
      <p:pic>
        <p:nvPicPr>
          <p:cNvPr id="25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173" y="6896166"/>
            <a:ext cx="2948877" cy="1920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81140" y="6771313"/>
            <a:ext cx="3959673" cy="2727776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>
            <a:off x="4317402" y="6304657"/>
            <a:ext cx="2103168" cy="393701"/>
          </a:xfrm>
          <a:prstGeom prst="rect">
            <a:avLst/>
          </a:prstGeom>
          <a:solidFill>
            <a:srgbClr val="BBE0E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 sz="1900"/>
            </a:lvl1pPr>
          </a:lstStyle>
          <a:p>
            <a:pPr lvl="0">
              <a:defRPr b="0" sz="1800"/>
            </a:pPr>
            <a:r>
              <a:rPr b="1" sz="1900"/>
              <a:t>récepteur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850137" y="360375"/>
            <a:ext cx="113045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Propriétés des énantiomères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56" name="Shape 256"/>
          <p:cNvSpPr/>
          <p:nvPr/>
        </p:nvSpPr>
        <p:spPr>
          <a:xfrm>
            <a:off x="31749" y="360375"/>
            <a:ext cx="1294130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Propriétés des diastéréoisomères</a:t>
            </a:r>
          </a:p>
        </p:txBody>
      </p:sp>
      <p:sp>
        <p:nvSpPr>
          <p:cNvPr id="257" name="Shape 257"/>
          <p:cNvSpPr/>
          <p:nvPr/>
        </p:nvSpPr>
        <p:spPr>
          <a:xfrm>
            <a:off x="875684" y="9102804"/>
            <a:ext cx="35499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300"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00">
                <a:solidFill>
                  <a:srgbClr val="53585F"/>
                </a:solidFill>
              </a:rPr>
              <a:t>HPrépa PCSI, A. Durupthy</a:t>
            </a:r>
          </a:p>
        </p:txBody>
      </p:sp>
      <p:pic>
        <p:nvPicPr>
          <p:cNvPr id="258" name="Document 18062021_image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797161" y="313038"/>
            <a:ext cx="7410478" cy="991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61" name="Shape 261"/>
          <p:cNvSpPr/>
          <p:nvPr/>
        </p:nvSpPr>
        <p:spPr>
          <a:xfrm>
            <a:off x="31749" y="360375"/>
            <a:ext cx="1294130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Propriétés des diastéréoisomères</a:t>
            </a:r>
          </a:p>
        </p:txBody>
      </p:sp>
      <p:sp>
        <p:nvSpPr>
          <p:cNvPr id="262" name="Shape 262"/>
          <p:cNvSpPr/>
          <p:nvPr/>
        </p:nvSpPr>
        <p:spPr>
          <a:xfrm>
            <a:off x="288556" y="8794750"/>
            <a:ext cx="5044754" cy="596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Principe de la manipulation : 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65" name="Shape 265"/>
          <p:cNvSpPr/>
          <p:nvPr/>
        </p:nvSpPr>
        <p:spPr>
          <a:xfrm>
            <a:off x="31749" y="360375"/>
            <a:ext cx="1294130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Propriétés des diastéréoisomères</a:t>
            </a:r>
          </a:p>
        </p:txBody>
      </p:sp>
      <p:sp>
        <p:nvSpPr>
          <p:cNvPr id="266" name="Shape 266"/>
          <p:cNvSpPr/>
          <p:nvPr/>
        </p:nvSpPr>
        <p:spPr>
          <a:xfrm>
            <a:off x="288556" y="8794750"/>
            <a:ext cx="5044754" cy="596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Principe de la manipulation : </a:t>
            </a:r>
          </a:p>
        </p:txBody>
      </p:sp>
      <p:pic>
        <p:nvPicPr>
          <p:cNvPr id="2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100" y="2743200"/>
            <a:ext cx="6578600" cy="426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3124303" y="3022523"/>
            <a:ext cx="3189685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maléique</a:t>
            </a:r>
          </a:p>
        </p:txBody>
      </p:sp>
      <p:sp>
        <p:nvSpPr>
          <p:cNvPr id="269" name="Shape 269"/>
          <p:cNvSpPr/>
          <p:nvPr/>
        </p:nvSpPr>
        <p:spPr>
          <a:xfrm>
            <a:off x="7095329" y="3022523"/>
            <a:ext cx="3367386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fumarique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100" y="2743200"/>
            <a:ext cx="6578600" cy="426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Shape 272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73" name="Shape 273"/>
          <p:cNvSpPr/>
          <p:nvPr/>
        </p:nvSpPr>
        <p:spPr>
          <a:xfrm>
            <a:off x="31749" y="360375"/>
            <a:ext cx="1294130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Propriétés des diastéréoisomères</a:t>
            </a:r>
          </a:p>
        </p:txBody>
      </p:sp>
      <p:sp>
        <p:nvSpPr>
          <p:cNvPr id="274" name="Shape 274"/>
          <p:cNvSpPr/>
          <p:nvPr/>
        </p:nvSpPr>
        <p:spPr>
          <a:xfrm>
            <a:off x="288556" y="8794750"/>
            <a:ext cx="5044754" cy="596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Principe de la manipulation : </a:t>
            </a:r>
          </a:p>
        </p:txBody>
      </p:sp>
      <p:sp>
        <p:nvSpPr>
          <p:cNvPr id="275" name="Shape 275"/>
          <p:cNvSpPr/>
          <p:nvPr/>
        </p:nvSpPr>
        <p:spPr>
          <a:xfrm>
            <a:off x="3124303" y="3022523"/>
            <a:ext cx="3189685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maléique</a:t>
            </a:r>
          </a:p>
        </p:txBody>
      </p:sp>
      <p:sp>
        <p:nvSpPr>
          <p:cNvPr id="276" name="Shape 276"/>
          <p:cNvSpPr/>
          <p:nvPr/>
        </p:nvSpPr>
        <p:spPr>
          <a:xfrm>
            <a:off x="7095329" y="3022523"/>
            <a:ext cx="3367386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acide fumarique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Num" sz="quarter" idx="4294967295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79" name="Shape 279"/>
          <p:cNvSpPr/>
          <p:nvPr/>
        </p:nvSpPr>
        <p:spPr>
          <a:xfrm>
            <a:off x="31749" y="360375"/>
            <a:ext cx="1294130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Propriétés des diastéréoisomères</a:t>
            </a:r>
          </a:p>
        </p:txBody>
      </p:sp>
      <p:sp>
        <p:nvSpPr>
          <p:cNvPr id="280" name="Shape 280"/>
          <p:cNvSpPr/>
          <p:nvPr/>
        </p:nvSpPr>
        <p:spPr>
          <a:xfrm>
            <a:off x="288556" y="8794750"/>
            <a:ext cx="5044754" cy="596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Principe de la manipulation : </a:t>
            </a:r>
          </a:p>
        </p:txBody>
      </p:sp>
      <p:pic>
        <p:nvPicPr>
          <p:cNvPr id="281" name="pasted-image.png"/>
          <p:cNvPicPr/>
          <p:nvPr/>
        </p:nvPicPr>
        <p:blipFill>
          <a:blip r:embed="rId2">
            <a:extLst/>
          </a:blip>
          <a:srcRect l="58501" t="0" r="0" b="16643"/>
          <a:stretch>
            <a:fillRect/>
          </a:stretch>
        </p:blipFill>
        <p:spPr>
          <a:xfrm>
            <a:off x="759142" y="2761203"/>
            <a:ext cx="3303163" cy="5351272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>
            <a:off x="2002586" y="4552950"/>
            <a:ext cx="2929087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(Na⁺</a:t>
            </a:r>
            <a:r>
              <a:rPr sz="2000"/>
              <a:t>(aq)</a:t>
            </a:r>
            <a:r>
              <a:rPr sz="3600"/>
              <a:t>;HO⁻</a:t>
            </a:r>
            <a:r>
              <a:rPr sz="2000"/>
              <a:t>(aq)</a:t>
            </a:r>
            <a:r>
              <a:rPr sz="3600"/>
              <a:t>)</a:t>
            </a:r>
          </a:p>
        </p:txBody>
      </p:sp>
      <p:sp>
        <p:nvSpPr>
          <p:cNvPr id="283" name="Shape 283"/>
          <p:cNvSpPr/>
          <p:nvPr/>
        </p:nvSpPr>
        <p:spPr>
          <a:xfrm>
            <a:off x="2113463" y="5113084"/>
            <a:ext cx="1970733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  <a:r>
              <a:rPr sz="2000"/>
              <a:t>b</a:t>
            </a:r>
            <a:r>
              <a:rPr sz="3600"/>
              <a:t>=mol/L</a:t>
            </a:r>
          </a:p>
        </p:txBody>
      </p:sp>
      <p:sp>
        <p:nvSpPr>
          <p:cNvPr id="284" name="Shape 284"/>
          <p:cNvSpPr/>
          <p:nvPr/>
        </p:nvSpPr>
        <p:spPr>
          <a:xfrm>
            <a:off x="6116804" y="2608019"/>
            <a:ext cx="5604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Réaction support de titrage</a:t>
            </a:r>
          </a:p>
        </p:txBody>
      </p:sp>
      <p:sp>
        <p:nvSpPr>
          <p:cNvPr id="285" name="Shape 285"/>
          <p:cNvSpPr/>
          <p:nvPr/>
        </p:nvSpPr>
        <p:spPr>
          <a:xfrm>
            <a:off x="329227" y="1450468"/>
            <a:ext cx="416302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Titrage pH-métrique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9877667" y="-16077"/>
            <a:ext cx="31633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i="1">
                <a:solidFill>
                  <a:srgbClr val="929292"/>
                </a:solidFill>
              </a:rPr>
              <a:t>Source : </a:t>
            </a:r>
            <a:r>
              <a:rPr i="1">
                <a:solidFill>
                  <a:srgbClr val="929292"/>
                </a:solidFill>
                <a:hlinkClick r:id="rId2" invalidUrl="" action="" tgtFrame="" tooltip="" history="1" highlightClick="0" endSnd="0"/>
              </a:rPr>
              <a:t>spcl.ac-montpellier.fr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69850" y="1562502"/>
            <a:ext cx="12902844" cy="7518108"/>
            <a:chOff x="0" y="0"/>
            <a:chExt cx="12902843" cy="7518106"/>
          </a:xfrm>
        </p:grpSpPr>
        <p:pic>
          <p:nvPicPr>
            <p:cNvPr id="47" name="pasted-image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926604" cy="7518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" name="Shape 48"/>
            <p:cNvSpPr/>
            <p:nvPr/>
          </p:nvSpPr>
          <p:spPr>
            <a:xfrm>
              <a:off x="11886099" y="4651797"/>
              <a:ext cx="1" cy="5298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49" name="Shape 49"/>
            <p:cNvSpPr/>
            <p:nvPr/>
          </p:nvSpPr>
          <p:spPr>
            <a:xfrm>
              <a:off x="10241951" y="5617393"/>
              <a:ext cx="2660893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900"/>
              </a:lvl1pPr>
            </a:lstStyle>
            <a:p>
              <a:pPr lvl="0">
                <a:defRPr sz="1800"/>
              </a:pPr>
              <a:r>
                <a:rPr sz="1900"/>
                <a:t>DIASTEREOISOMERES</a:t>
              </a:r>
            </a:p>
          </p:txBody>
        </p:sp>
        <p:pic>
          <p:nvPicPr>
            <p:cNvPr id="50" name="pasted-image.png"/>
            <p:cNvPicPr/>
            <p:nvPr/>
          </p:nvPicPr>
          <p:blipFill>
            <a:blip r:embed="rId3">
              <a:extLst/>
            </a:blip>
            <a:srcRect l="82506" t="35854" r="4835" b="51160"/>
            <a:stretch>
              <a:fillRect/>
            </a:stretch>
          </p:blipFill>
          <p:spPr>
            <a:xfrm>
              <a:off x="10752267" y="4228538"/>
              <a:ext cx="1949927" cy="13762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8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9939" y="1419336"/>
            <a:ext cx="3117170" cy="4040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983943" y="5442461"/>
            <a:ext cx="196916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limonène</a:t>
            </a:r>
          </a:p>
        </p:txBody>
      </p:sp>
      <p:sp>
        <p:nvSpPr>
          <p:cNvPr id="292" name="Shape 292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96" name="Shape 296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298" name="Shape 298"/>
          <p:cNvSpPr/>
          <p:nvPr/>
        </p:nvSpPr>
        <p:spPr>
          <a:xfrm>
            <a:off x="4191632" y="1896458"/>
            <a:ext cx="65845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Par application des règles CIP :</a:t>
            </a:r>
          </a:p>
        </p:txBody>
      </p:sp>
      <p:sp>
        <p:nvSpPr>
          <p:cNvPr id="299" name="Shape 299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03" name="Shape 303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305" name="Shape 305"/>
          <p:cNvSpPr/>
          <p:nvPr/>
        </p:nvSpPr>
        <p:spPr>
          <a:xfrm>
            <a:off x="2357386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1086364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7" name="Shape 307"/>
          <p:cNvSpPr/>
          <p:nvPr/>
        </p:nvSpPr>
        <p:spPr>
          <a:xfrm>
            <a:off x="1721875" y="445673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5F327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08" name="Shape 308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309" name="Shape 309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310" name="Shape 310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11" name="Shape 311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312" name="Shape 312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3" name="Shape 313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4" name="Shape 314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5" name="Shape 315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16" name="Shape 316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20" name="Shape 320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1" name="Shape 321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322" name="Shape 322"/>
          <p:cNvSpPr/>
          <p:nvPr/>
        </p:nvSpPr>
        <p:spPr>
          <a:xfrm>
            <a:off x="2357386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1086364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1721875" y="445673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5F327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326" name="Shape 326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327" name="Shape 327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28" name="Shape 328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329" name="Shape 329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30" name="Shape 330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31" name="Shape 331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32" name="Shape 332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33" name="Shape 333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4" name="Shape 334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hape 337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38" name="Shape 338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39" name="Shape 339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340" name="Shape 340"/>
          <p:cNvSpPr/>
          <p:nvPr/>
        </p:nvSpPr>
        <p:spPr>
          <a:xfrm>
            <a:off x="1086364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41" name="Shape 341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342" name="Shape 342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343" name="Shape 343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44" name="Shape 344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46" name="Shape 346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47" name="Shape 347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48" name="Shape 348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49" name="Shape 349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50" name="Shape 350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Shape 353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54" name="Shape 354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356" name="Shape 356"/>
          <p:cNvSpPr/>
          <p:nvPr/>
        </p:nvSpPr>
        <p:spPr>
          <a:xfrm>
            <a:off x="1086364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358" name="Shape 358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359" name="Shape 359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60" name="Shape 360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361" name="Shape 361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2" name="Shape 362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3" name="Shape 363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4" name="Shape 364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5" name="Shape 365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66" name="Shape 366"/>
          <p:cNvSpPr/>
          <p:nvPr/>
        </p:nvSpPr>
        <p:spPr>
          <a:xfrm>
            <a:off x="1117163" y="2646814"/>
            <a:ext cx="406299" cy="406299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506101" y="3236575"/>
            <a:ext cx="691160" cy="691160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68" name="Shape 368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69" name="Shape 369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70" name="Shape 370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71" name="Shape 371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372" name="Shape 372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373" name="Shape 373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74" name="Shape 374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Shape 377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78" name="Shape 378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79" name="Shape 379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380" name="Shape 380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381" name="Shape 381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382" name="Shape 382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83" name="Shape 383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384" name="Shape 384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5" name="Shape 385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7" name="Shape 387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88" name="Shape 388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89" name="Shape 389"/>
          <p:cNvSpPr/>
          <p:nvPr/>
        </p:nvSpPr>
        <p:spPr>
          <a:xfrm>
            <a:off x="2357386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0" name="Shape 390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1" name="Shape 391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2" name="Shape 392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393" name="Shape 393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394" name="Shape 394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396" name="Shape 396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Shape 399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00" name="Shape 400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402" name="Shape 402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403" name="Shape 403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04" name="Shape 404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05" name="Shape 405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406" name="Shape 406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7" name="Shape 407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8" name="Shape 408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09" name="Shape 409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0" name="Shape 410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11" name="Shape 411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2" name="Shape 412"/>
          <p:cNvSpPr/>
          <p:nvPr/>
        </p:nvSpPr>
        <p:spPr>
          <a:xfrm>
            <a:off x="2357386" y="3348206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2388185" y="2646814"/>
            <a:ext cx="406300" cy="406299"/>
          </a:xfrm>
          <a:prstGeom prst="rect">
            <a:avLst/>
          </a:prstGeom>
          <a:ln w="381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2729895" y="3319586"/>
            <a:ext cx="589915" cy="589916"/>
          </a:xfrm>
          <a:prstGeom prst="rect">
            <a:avLst/>
          </a:prstGeom>
          <a:ln w="381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16" name="Shape 416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417" name="Shape 417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418" name="Shape 418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19" name="Shape 419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0" name="Shape 420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1" name="Shape 421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2" name="Shape 422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423" name="Shape 423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424" name="Shape 424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25" name="Shape 425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26" name="Shape 426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30" name="Shape 430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31" name="Shape 431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432" name="Shape 432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433" name="Shape 433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34" name="Shape 434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35" name="Shape 435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436" name="Shape 436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37" name="Shape 437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38" name="Shape 438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39" name="Shape 439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0" name="Shape 440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1" name="Shape 441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2" name="Shape 442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43" name="Shape 443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444" name="Shape 444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445" name="Shape 445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6" name="Shape 446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7" name="Shape 447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8" name="Shape 448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49" name="Shape 449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450" name="Shape 450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451" name="Shape 451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52" name="Shape 452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53" name="Shape 453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4" name="Shape 454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Shape 457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58" name="Shape 458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460" name="Shape 460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461" name="Shape 461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62" name="Shape 462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63" name="Shape 463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464" name="Shape 464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5" name="Shape 465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6" name="Shape 466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7" name="Shape 467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68" name="Shape 468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69" name="Shape 469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0" name="Shape 470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1" name="Shape 471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72" name="Shape 472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473" name="Shape 473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474" name="Shape 474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5" name="Shape 475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6" name="Shape 476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7" name="Shape 477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78" name="Shape 478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479" name="Shape 479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480" name="Shape 480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81" name="Shape 481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82" name="Shape 482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3" name="Shape 483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84" name="Shape 484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85" name="Shape 485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486" name="Shape 486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487" name="Shape 487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488" name="Shape 488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89" name="Shape 489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490" name="Shape 490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4" name="Shape 5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5" name="Shape 55"/>
          <p:cNvSpPr/>
          <p:nvPr/>
        </p:nvSpPr>
        <p:spPr>
          <a:xfrm>
            <a:off x="9877667" y="-16077"/>
            <a:ext cx="316336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i="1">
                <a:solidFill>
                  <a:srgbClr val="929292"/>
                </a:solidFill>
              </a:rPr>
              <a:t>Source : </a:t>
            </a:r>
            <a:r>
              <a:rPr i="1">
                <a:solidFill>
                  <a:srgbClr val="929292"/>
                </a:solidFill>
                <a:hlinkClick r:id="rId2" invalidUrl="" action="" tgtFrame="" tooltip="" history="1" highlightClick="0" endSnd="0"/>
              </a:rPr>
              <a:t>spcl.ac-montpellier.fr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69850" y="1562502"/>
            <a:ext cx="12902844" cy="7518108"/>
            <a:chOff x="0" y="0"/>
            <a:chExt cx="12902843" cy="7518106"/>
          </a:xfrm>
        </p:grpSpPr>
        <p:pic>
          <p:nvPicPr>
            <p:cNvPr id="56" name="pasted-image.png"/>
            <p:cNvPicPr/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926604" cy="75181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" name="Shape 57"/>
            <p:cNvSpPr/>
            <p:nvPr/>
          </p:nvSpPr>
          <p:spPr>
            <a:xfrm>
              <a:off x="11886099" y="4651797"/>
              <a:ext cx="1" cy="52984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/>
              </a:pPr>
            </a:p>
          </p:txBody>
        </p:sp>
        <p:sp>
          <p:nvSpPr>
            <p:cNvPr id="58" name="Shape 58"/>
            <p:cNvSpPr/>
            <p:nvPr/>
          </p:nvSpPr>
          <p:spPr>
            <a:xfrm>
              <a:off x="10241951" y="5617393"/>
              <a:ext cx="2660893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900"/>
              </a:lvl1pPr>
            </a:lstStyle>
            <a:p>
              <a:pPr lvl="0">
                <a:defRPr sz="1800"/>
              </a:pPr>
              <a:r>
                <a:rPr sz="1900"/>
                <a:t>DIASTEREOISOMERES</a:t>
              </a:r>
            </a:p>
          </p:txBody>
        </p:sp>
        <p:pic>
          <p:nvPicPr>
            <p:cNvPr id="59" name="pasted-image.png"/>
            <p:cNvPicPr/>
            <p:nvPr/>
          </p:nvPicPr>
          <p:blipFill>
            <a:blip r:embed="rId3">
              <a:extLst/>
            </a:blip>
            <a:srcRect l="82506" t="35854" r="4835" b="51160"/>
            <a:stretch>
              <a:fillRect/>
            </a:stretch>
          </p:blipFill>
          <p:spPr>
            <a:xfrm>
              <a:off x="10752267" y="4228538"/>
              <a:ext cx="1949927" cy="13762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1" name="Shape 61"/>
          <p:cNvSpPr/>
          <p:nvPr/>
        </p:nvSpPr>
        <p:spPr>
          <a:xfrm>
            <a:off x="3996359" y="7815180"/>
            <a:ext cx="2904525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10189985" y="6748095"/>
            <a:ext cx="2904526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Shape 493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94" name="Shape 494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95" name="Shape 495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496" name="Shape 496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497" name="Shape 497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498" name="Shape 498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499" name="Shape 499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500" name="Shape 500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1" name="Shape 501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2" name="Shape 502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3" name="Shape 503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4" name="Shape 504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05" name="Shape 505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06" name="Shape 506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508" name="Shape 508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509" name="Shape 509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510" name="Shape 510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1" name="Shape 511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2" name="Shape 512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3" name="Shape 513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4" name="Shape 514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515" name="Shape 515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516" name="Shape 516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517" name="Shape 517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18" name="Shape 518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19" name="Shape 519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1" name="Shape 521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22" name="Shape 522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523" name="Shape 523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24" name="Shape 524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5" name="Shape 525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26" name="Shape 526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27" name="Shape 527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530" name="Shape 530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31" name="Shape 531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533" name="Shape 533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34" name="Shape 534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535" name="Shape 535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536" name="Shape 536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537" name="Shape 537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38" name="Shape 538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39" name="Shape 539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0" name="Shape 540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1" name="Shape 541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42" name="Shape 542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3" name="Shape 543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545" name="Shape 545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546" name="Shape 546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547" name="Shape 547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8" name="Shape 548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49" name="Shape 549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0" name="Shape 550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1" name="Shape 551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552" name="Shape 552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553" name="Shape 553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554" name="Shape 554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5" name="Shape 555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6" name="Shape 556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57" name="Shape 557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58" name="Shape 558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59" name="Shape 559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560" name="Shape 560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61" name="Shape 561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2" name="Shape 562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63" name="Shape 563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4" name="Shape 564"/>
          <p:cNvSpPr/>
          <p:nvPr/>
        </p:nvSpPr>
        <p:spPr>
          <a:xfrm>
            <a:off x="1117163" y="2646814"/>
            <a:ext cx="406299" cy="406299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 568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69" name="Shape 569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0" name="Shape 570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571" name="Shape 571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72" name="Shape 572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573" name="Shape 573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574" name="Shape 574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575" name="Shape 575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6" name="Shape 576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7" name="Shape 577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8" name="Shape 578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79" name="Shape 579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80" name="Shape 580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1" name="Shape 581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583" name="Shape 583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584" name="Shape 584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585" name="Shape 585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6" name="Shape 586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7" name="Shape 587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8" name="Shape 588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89" name="Shape 589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590" name="Shape 590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591" name="Shape 591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592" name="Shape 592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93" name="Shape 593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4" name="Shape 594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596" name="Shape 596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97" name="Shape 597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598" name="Shape 598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599" name="Shape 599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0" name="Shape 600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1" name="Shape 601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02" name="Shape 602"/>
          <p:cNvSpPr/>
          <p:nvPr/>
        </p:nvSpPr>
        <p:spPr>
          <a:xfrm>
            <a:off x="1117163" y="2646814"/>
            <a:ext cx="406299" cy="406299"/>
          </a:xfrm>
          <a:prstGeom prst="rect">
            <a:avLst/>
          </a:prstGeom>
          <a:ln w="381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1708226" y="2708160"/>
            <a:ext cx="493297" cy="1"/>
          </a:xfrm>
          <a:prstGeom prst="line">
            <a:avLst/>
          </a:prstGeom>
          <a:ln w="88900">
            <a:solidFill>
              <a:srgbClr val="00882B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4" name="Shape 604"/>
          <p:cNvSpPr/>
          <p:nvPr/>
        </p:nvSpPr>
        <p:spPr>
          <a:xfrm>
            <a:off x="638987" y="3203233"/>
            <a:ext cx="493297" cy="1"/>
          </a:xfrm>
          <a:prstGeom prst="line">
            <a:avLst/>
          </a:prstGeom>
          <a:ln w="88900">
            <a:solidFill>
              <a:srgbClr val="00882B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5" name="Shape 605"/>
          <p:cNvSpPr/>
          <p:nvPr/>
        </p:nvSpPr>
        <p:spPr>
          <a:xfrm flipV="1">
            <a:off x="7979528" y="1671371"/>
            <a:ext cx="1014327" cy="4705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6" name="Shape 606"/>
          <p:cNvSpPr/>
          <p:nvPr/>
        </p:nvSpPr>
        <p:spPr>
          <a:xfrm>
            <a:off x="7989158" y="215363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07" name="Shape 607"/>
          <p:cNvSpPr/>
          <p:nvPr/>
        </p:nvSpPr>
        <p:spPr>
          <a:xfrm>
            <a:off x="9087003" y="253181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08" name="Shape 608"/>
          <p:cNvSpPr/>
          <p:nvPr/>
        </p:nvSpPr>
        <p:spPr>
          <a:xfrm>
            <a:off x="9087003" y="172328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09" name="Shape 609"/>
          <p:cNvSpPr/>
          <p:nvPr/>
        </p:nvSpPr>
        <p:spPr>
          <a:xfrm>
            <a:off x="9087003" y="121297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0882B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610" name="Shape 610"/>
          <p:cNvSpPr/>
          <p:nvPr/>
        </p:nvSpPr>
        <p:spPr>
          <a:xfrm>
            <a:off x="8017746" y="216502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11" name="Shape 611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Shape 614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15" name="Shape 615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617" name="Shape 617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618" name="Shape 618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619" name="Shape 619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620" name="Shape 620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621" name="Shape 621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2" name="Shape 622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3" name="Shape 623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4" name="Shape 624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5" name="Shape 625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26" name="Shape 626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27" name="Shape 627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28" name="Shape 628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629" name="Shape 629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630" name="Shape 630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631" name="Shape 631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2" name="Shape 632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3" name="Shape 633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4" name="Shape 634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5" name="Shape 635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36" name="Shape 636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37" name="Shape 637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638" name="Shape 638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39" name="Shape 639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0" name="Shape 640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1" name="Shape 641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42" name="Shape 642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643" name="Shape 643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644" name="Shape 644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46" name="Shape 646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47" name="Shape 647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48" name="Shape 648"/>
          <p:cNvSpPr/>
          <p:nvPr/>
        </p:nvSpPr>
        <p:spPr>
          <a:xfrm>
            <a:off x="2388185" y="2646814"/>
            <a:ext cx="406300" cy="406299"/>
          </a:xfrm>
          <a:prstGeom prst="rect">
            <a:avLst/>
          </a:prstGeom>
          <a:ln w="381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49" name="Shape 649"/>
          <p:cNvSpPr/>
          <p:nvPr/>
        </p:nvSpPr>
        <p:spPr>
          <a:xfrm>
            <a:off x="7989158" y="215363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50" name="Shape 650"/>
          <p:cNvSpPr/>
          <p:nvPr/>
        </p:nvSpPr>
        <p:spPr>
          <a:xfrm>
            <a:off x="9087003" y="253181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51" name="Shape 651"/>
          <p:cNvSpPr/>
          <p:nvPr/>
        </p:nvSpPr>
        <p:spPr>
          <a:xfrm>
            <a:off x="9087003" y="172328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52" name="Shape 652"/>
          <p:cNvSpPr/>
          <p:nvPr/>
        </p:nvSpPr>
        <p:spPr>
          <a:xfrm>
            <a:off x="8017746" y="216502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53" name="Shape 653"/>
          <p:cNvSpPr/>
          <p:nvPr/>
        </p:nvSpPr>
        <p:spPr>
          <a:xfrm flipV="1">
            <a:off x="7979528" y="1671371"/>
            <a:ext cx="1014327" cy="4705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54" name="Shape 654"/>
          <p:cNvSpPr/>
          <p:nvPr/>
        </p:nvSpPr>
        <p:spPr>
          <a:xfrm>
            <a:off x="9087003" y="121297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0882B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655" name="Shape 655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Shape 658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59" name="Shape 659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661" name="Shape 661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662" name="Shape 662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663" name="Shape 663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664" name="Shape 664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665" name="Shape 665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6" name="Shape 666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7" name="Shape 667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8" name="Shape 668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69" name="Shape 669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70" name="Shape 670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1" name="Shape 671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673" name="Shape 673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674" name="Shape 674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675" name="Shape 675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6" name="Shape 676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7" name="Shape 677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8" name="Shape 678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79" name="Shape 679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80" name="Shape 680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81" name="Shape 681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83" name="Shape 683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86" name="Shape 686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687" name="Shape 687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688" name="Shape 688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689" name="Shape 689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0" name="Shape 690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1" name="Shape 691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92" name="Shape 692"/>
          <p:cNvSpPr/>
          <p:nvPr/>
        </p:nvSpPr>
        <p:spPr>
          <a:xfrm>
            <a:off x="2388185" y="2646814"/>
            <a:ext cx="406300" cy="406299"/>
          </a:xfrm>
          <a:prstGeom prst="rect">
            <a:avLst/>
          </a:prstGeom>
          <a:ln w="381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3" name="Shape 693"/>
          <p:cNvSpPr/>
          <p:nvPr/>
        </p:nvSpPr>
        <p:spPr>
          <a:xfrm>
            <a:off x="1708226" y="2708160"/>
            <a:ext cx="493297" cy="1"/>
          </a:xfrm>
          <a:prstGeom prst="line">
            <a:avLst/>
          </a:prstGeom>
          <a:ln w="88900">
            <a:solidFill>
              <a:srgbClr val="0365C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4" name="Shape 694"/>
          <p:cNvSpPr/>
          <p:nvPr/>
        </p:nvSpPr>
        <p:spPr>
          <a:xfrm>
            <a:off x="2709400" y="3095879"/>
            <a:ext cx="493298" cy="1"/>
          </a:xfrm>
          <a:prstGeom prst="line">
            <a:avLst/>
          </a:prstGeom>
          <a:ln w="88900">
            <a:solidFill>
              <a:srgbClr val="0365C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5" name="Shape 695"/>
          <p:cNvSpPr/>
          <p:nvPr/>
        </p:nvSpPr>
        <p:spPr>
          <a:xfrm>
            <a:off x="7989158" y="215363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6" name="Shape 696"/>
          <p:cNvSpPr/>
          <p:nvPr/>
        </p:nvSpPr>
        <p:spPr>
          <a:xfrm>
            <a:off x="9087003" y="253181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97" name="Shape 697"/>
          <p:cNvSpPr/>
          <p:nvPr/>
        </p:nvSpPr>
        <p:spPr>
          <a:xfrm>
            <a:off x="9087003" y="172328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698" name="Shape 698"/>
          <p:cNvSpPr/>
          <p:nvPr/>
        </p:nvSpPr>
        <p:spPr>
          <a:xfrm>
            <a:off x="8017746" y="216502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699" name="Shape 699"/>
          <p:cNvSpPr/>
          <p:nvPr/>
        </p:nvSpPr>
        <p:spPr>
          <a:xfrm flipV="1">
            <a:off x="7979528" y="3728562"/>
            <a:ext cx="1075600" cy="81386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0" name="Shape 700"/>
          <p:cNvSpPr/>
          <p:nvPr/>
        </p:nvSpPr>
        <p:spPr>
          <a:xfrm>
            <a:off x="7989158" y="455411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1" name="Shape 701"/>
          <p:cNvSpPr/>
          <p:nvPr/>
        </p:nvSpPr>
        <p:spPr>
          <a:xfrm>
            <a:off x="9087003" y="493229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702" name="Shape 702"/>
          <p:cNvSpPr/>
          <p:nvPr/>
        </p:nvSpPr>
        <p:spPr>
          <a:xfrm>
            <a:off x="8934755" y="4123766"/>
            <a:ext cx="748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365C0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365C0"/>
                </a:solidFill>
              </a:rPr>
              <a:t>(C)</a:t>
            </a:r>
          </a:p>
        </p:txBody>
      </p:sp>
      <p:sp>
        <p:nvSpPr>
          <p:cNvPr id="703" name="Shape 703"/>
          <p:cNvSpPr/>
          <p:nvPr/>
        </p:nvSpPr>
        <p:spPr>
          <a:xfrm>
            <a:off x="9087003" y="329595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365C0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704" name="Shape 704"/>
          <p:cNvSpPr/>
          <p:nvPr/>
        </p:nvSpPr>
        <p:spPr>
          <a:xfrm>
            <a:off x="8017746" y="456550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5" name="Shape 705"/>
          <p:cNvSpPr/>
          <p:nvPr/>
        </p:nvSpPr>
        <p:spPr>
          <a:xfrm flipV="1">
            <a:off x="7979528" y="1671371"/>
            <a:ext cx="1014327" cy="4705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06" name="Shape 706"/>
          <p:cNvSpPr/>
          <p:nvPr/>
        </p:nvSpPr>
        <p:spPr>
          <a:xfrm>
            <a:off x="9087003" y="121297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0882B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707" name="Shape 707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Shape 710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11" name="Shape 711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12" name="Shape 712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713" name="Shape 713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714" name="Shape 714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715" name="Shape 715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716" name="Shape 716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717" name="Shape 717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8" name="Shape 718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19" name="Shape 719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0" name="Shape 720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1" name="Shape 721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22" name="Shape 722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3" name="Shape 723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24" name="Shape 724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725" name="Shape 725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726" name="Shape 726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727" name="Shape 727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8" name="Shape 728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29" name="Shape 729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0" name="Shape 730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1" name="Shape 731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732" name="Shape 732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733" name="Shape 733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734" name="Shape 734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5" name="Shape 735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6" name="Shape 736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7" name="Shape 737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38" name="Shape 738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739" name="Shape 739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740" name="Shape 740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741" name="Shape 741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2" name="Shape 742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3" name="Shape 743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44" name="Shape 744"/>
          <p:cNvSpPr/>
          <p:nvPr/>
        </p:nvSpPr>
        <p:spPr>
          <a:xfrm>
            <a:off x="2388185" y="2646814"/>
            <a:ext cx="406300" cy="406299"/>
          </a:xfrm>
          <a:prstGeom prst="rect">
            <a:avLst/>
          </a:prstGeom>
          <a:ln w="381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45" name="Shape 745"/>
          <p:cNvSpPr/>
          <p:nvPr/>
        </p:nvSpPr>
        <p:spPr>
          <a:xfrm>
            <a:off x="1708226" y="2708160"/>
            <a:ext cx="493297" cy="1"/>
          </a:xfrm>
          <a:prstGeom prst="line">
            <a:avLst/>
          </a:prstGeom>
          <a:ln w="88900">
            <a:solidFill>
              <a:srgbClr val="0365C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6" name="Shape 746"/>
          <p:cNvSpPr/>
          <p:nvPr/>
        </p:nvSpPr>
        <p:spPr>
          <a:xfrm>
            <a:off x="2709400" y="3095879"/>
            <a:ext cx="493298" cy="1"/>
          </a:xfrm>
          <a:prstGeom prst="line">
            <a:avLst/>
          </a:prstGeom>
          <a:ln w="88900">
            <a:solidFill>
              <a:srgbClr val="0365C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7" name="Shape 747"/>
          <p:cNvSpPr/>
          <p:nvPr/>
        </p:nvSpPr>
        <p:spPr>
          <a:xfrm>
            <a:off x="7989158" y="215363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48" name="Shape 748"/>
          <p:cNvSpPr/>
          <p:nvPr/>
        </p:nvSpPr>
        <p:spPr>
          <a:xfrm>
            <a:off x="9087003" y="253181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749" name="Shape 749"/>
          <p:cNvSpPr/>
          <p:nvPr/>
        </p:nvSpPr>
        <p:spPr>
          <a:xfrm>
            <a:off x="9087003" y="172328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750" name="Shape 750"/>
          <p:cNvSpPr/>
          <p:nvPr/>
        </p:nvSpPr>
        <p:spPr>
          <a:xfrm>
            <a:off x="8017746" y="216502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1" name="Shape 751"/>
          <p:cNvSpPr/>
          <p:nvPr/>
        </p:nvSpPr>
        <p:spPr>
          <a:xfrm flipV="1">
            <a:off x="7979528" y="3728562"/>
            <a:ext cx="1075600" cy="81386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2" name="Shape 752"/>
          <p:cNvSpPr/>
          <p:nvPr/>
        </p:nvSpPr>
        <p:spPr>
          <a:xfrm>
            <a:off x="7989158" y="455411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3" name="Shape 753"/>
          <p:cNvSpPr/>
          <p:nvPr/>
        </p:nvSpPr>
        <p:spPr>
          <a:xfrm>
            <a:off x="9087003" y="493229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754" name="Shape 754"/>
          <p:cNvSpPr/>
          <p:nvPr/>
        </p:nvSpPr>
        <p:spPr>
          <a:xfrm>
            <a:off x="8934755" y="4123766"/>
            <a:ext cx="748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365C0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365C0"/>
                </a:solidFill>
              </a:rPr>
              <a:t>(C)</a:t>
            </a:r>
          </a:p>
        </p:txBody>
      </p:sp>
      <p:sp>
        <p:nvSpPr>
          <p:cNvPr id="755" name="Shape 755"/>
          <p:cNvSpPr/>
          <p:nvPr/>
        </p:nvSpPr>
        <p:spPr>
          <a:xfrm>
            <a:off x="9087003" y="329595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365C0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756" name="Shape 756"/>
          <p:cNvSpPr/>
          <p:nvPr/>
        </p:nvSpPr>
        <p:spPr>
          <a:xfrm>
            <a:off x="8017746" y="456550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7" name="Shape 757"/>
          <p:cNvSpPr/>
          <p:nvPr/>
        </p:nvSpPr>
        <p:spPr>
          <a:xfrm>
            <a:off x="10015662" y="4231358"/>
            <a:ext cx="628015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8" name="Shape 758"/>
          <p:cNvSpPr/>
          <p:nvPr/>
        </p:nvSpPr>
        <p:spPr>
          <a:xfrm flipV="1">
            <a:off x="7979528" y="1671371"/>
            <a:ext cx="1014327" cy="4705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59" name="Shape 759"/>
          <p:cNvSpPr/>
          <p:nvPr/>
        </p:nvSpPr>
        <p:spPr>
          <a:xfrm>
            <a:off x="9087003" y="121297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0882B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760" name="Shape 760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1631" y="1457532"/>
            <a:ext cx="2897768" cy="4040776"/>
          </a:xfrm>
          <a:prstGeom prst="rect">
            <a:avLst/>
          </a:prstGeom>
          <a:ln w="12700">
            <a:miter lim="400000"/>
          </a:ln>
        </p:spPr>
      </p:pic>
      <p:sp>
        <p:nvSpPr>
          <p:cNvPr id="763" name="Shape 763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64" name="Shape 764"/>
          <p:cNvSpPr/>
          <p:nvPr/>
        </p:nvSpPr>
        <p:spPr>
          <a:xfrm>
            <a:off x="1721875" y="3722998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4424496" y="5580488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C</a:t>
            </a:r>
          </a:p>
        </p:txBody>
      </p:sp>
      <p:sp>
        <p:nvSpPr>
          <p:cNvPr id="766" name="Shape 766"/>
          <p:cNvSpPr/>
          <p:nvPr/>
        </p:nvSpPr>
        <p:spPr>
          <a:xfrm>
            <a:off x="5828726" y="6569268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767" name="Shape 767"/>
          <p:cNvSpPr/>
          <p:nvPr/>
        </p:nvSpPr>
        <p:spPr>
          <a:xfrm>
            <a:off x="5828726" y="504603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768" name="Shape 768"/>
          <p:cNvSpPr/>
          <p:nvPr/>
        </p:nvSpPr>
        <p:spPr>
          <a:xfrm>
            <a:off x="5828726" y="363309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769" name="Shape 769"/>
          <p:cNvSpPr/>
          <p:nvPr/>
        </p:nvSpPr>
        <p:spPr>
          <a:xfrm>
            <a:off x="5828726" y="8092502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3585F"/>
                </a:solidFill>
              </a:rPr>
              <a:t>H</a:t>
            </a:r>
          </a:p>
        </p:txBody>
      </p:sp>
      <p:sp>
        <p:nvSpPr>
          <p:cNvPr id="770" name="Shape 770"/>
          <p:cNvSpPr/>
          <p:nvPr/>
        </p:nvSpPr>
        <p:spPr>
          <a:xfrm flipV="1">
            <a:off x="4747843" y="4068845"/>
            <a:ext cx="1050199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1" name="Shape 771"/>
          <p:cNvSpPr/>
          <p:nvPr/>
        </p:nvSpPr>
        <p:spPr>
          <a:xfrm flipV="1">
            <a:off x="4874842" y="5454336"/>
            <a:ext cx="947937" cy="35741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2" name="Shape 772"/>
          <p:cNvSpPr/>
          <p:nvPr/>
        </p:nvSpPr>
        <p:spPr>
          <a:xfrm>
            <a:off x="4849292" y="6092118"/>
            <a:ext cx="847301" cy="62758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3" name="Shape 773"/>
          <p:cNvSpPr/>
          <p:nvPr/>
        </p:nvSpPr>
        <p:spPr>
          <a:xfrm>
            <a:off x="4730096" y="6188445"/>
            <a:ext cx="1085692" cy="179393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4" name="Shape 774"/>
          <p:cNvSpPr/>
          <p:nvPr/>
        </p:nvSpPr>
        <p:spPr>
          <a:xfrm>
            <a:off x="6586270" y="8092502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5" name="Shape 775"/>
          <p:cNvSpPr/>
          <p:nvPr/>
        </p:nvSpPr>
        <p:spPr>
          <a:xfrm>
            <a:off x="6299427" y="5349734"/>
            <a:ext cx="1021956" cy="605923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76" name="Shape 776"/>
          <p:cNvSpPr/>
          <p:nvPr/>
        </p:nvSpPr>
        <p:spPr>
          <a:xfrm>
            <a:off x="1115264" y="4878263"/>
            <a:ext cx="406299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7362592" y="4108450"/>
            <a:ext cx="469800" cy="673101"/>
          </a:xfrm>
          <a:prstGeom prst="rect">
            <a:avLst/>
          </a:prstGeom>
          <a:ln w="25400">
            <a:solidFill>
              <a:srgbClr val="0365C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778" name="Shape 778"/>
          <p:cNvSpPr/>
          <p:nvPr/>
        </p:nvSpPr>
        <p:spPr>
          <a:xfrm>
            <a:off x="7375292" y="552097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779" name="Shape 779"/>
          <p:cNvSpPr/>
          <p:nvPr/>
        </p:nvSpPr>
        <p:spPr>
          <a:xfrm>
            <a:off x="7375292" y="4838494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780" name="Shape 780"/>
          <p:cNvSpPr/>
          <p:nvPr/>
        </p:nvSpPr>
        <p:spPr>
          <a:xfrm flipV="1">
            <a:off x="6339741" y="4467461"/>
            <a:ext cx="867336" cy="86733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1" name="Shape 781"/>
          <p:cNvSpPr/>
          <p:nvPr/>
        </p:nvSpPr>
        <p:spPr>
          <a:xfrm flipV="1">
            <a:off x="6322400" y="5122482"/>
            <a:ext cx="978217" cy="23989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2" name="Shape 782"/>
          <p:cNvSpPr/>
          <p:nvPr/>
        </p:nvSpPr>
        <p:spPr>
          <a:xfrm flipV="1">
            <a:off x="6255118" y="2042009"/>
            <a:ext cx="1050200" cy="161591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3" name="Shape 783"/>
          <p:cNvSpPr/>
          <p:nvPr/>
        </p:nvSpPr>
        <p:spPr>
          <a:xfrm flipV="1">
            <a:off x="6278409" y="2956462"/>
            <a:ext cx="952817" cy="708402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4" name="Shape 784"/>
          <p:cNvSpPr/>
          <p:nvPr/>
        </p:nvSpPr>
        <p:spPr>
          <a:xfrm>
            <a:off x="7375292" y="3334646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785" name="Shape 785"/>
          <p:cNvSpPr/>
          <p:nvPr/>
        </p:nvSpPr>
        <p:spPr>
          <a:xfrm>
            <a:off x="7375292" y="2526113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786" name="Shape 786"/>
          <p:cNvSpPr/>
          <p:nvPr/>
        </p:nvSpPr>
        <p:spPr>
          <a:xfrm>
            <a:off x="7362592" y="1685600"/>
            <a:ext cx="469800" cy="673101"/>
          </a:xfrm>
          <a:prstGeom prst="rect">
            <a:avLst/>
          </a:prstGeom>
          <a:ln w="25400">
            <a:solidFill>
              <a:srgbClr val="00882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787" name="Shape 787"/>
          <p:cNvSpPr/>
          <p:nvPr/>
        </p:nvSpPr>
        <p:spPr>
          <a:xfrm flipV="1">
            <a:off x="6291109" y="3658496"/>
            <a:ext cx="952817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88" name="Shape 788"/>
          <p:cNvSpPr/>
          <p:nvPr/>
        </p:nvSpPr>
        <p:spPr>
          <a:xfrm>
            <a:off x="2388185" y="4881071"/>
            <a:ext cx="406300" cy="406299"/>
          </a:xfrm>
          <a:prstGeom prst="rect">
            <a:avLst/>
          </a:prstGeom>
          <a:ln w="381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89" name="Shape 789"/>
          <p:cNvSpPr/>
          <p:nvPr/>
        </p:nvSpPr>
        <p:spPr>
          <a:xfrm>
            <a:off x="1734575" y="4441399"/>
            <a:ext cx="467897" cy="467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0" name="Shape 790"/>
          <p:cNvSpPr/>
          <p:nvPr/>
        </p:nvSpPr>
        <p:spPr>
          <a:xfrm>
            <a:off x="6301635" y="6893789"/>
            <a:ext cx="779312" cy="976929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1" name="Shape 791"/>
          <p:cNvSpPr/>
          <p:nvPr/>
        </p:nvSpPr>
        <p:spPr>
          <a:xfrm>
            <a:off x="7351565" y="6144201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792" name="Shape 792"/>
          <p:cNvSpPr/>
          <p:nvPr/>
        </p:nvSpPr>
        <p:spPr>
          <a:xfrm>
            <a:off x="7199318" y="7544027"/>
            <a:ext cx="774294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(C)</a:t>
            </a:r>
          </a:p>
        </p:txBody>
      </p:sp>
      <p:sp>
        <p:nvSpPr>
          <p:cNvPr id="793" name="Shape 793"/>
          <p:cNvSpPr/>
          <p:nvPr/>
        </p:nvSpPr>
        <p:spPr>
          <a:xfrm>
            <a:off x="7351565" y="6861546"/>
            <a:ext cx="469800" cy="673101"/>
          </a:xfrm>
          <a:prstGeom prst="rect">
            <a:avLst/>
          </a:prstGeom>
          <a:ln w="25400">
            <a:solidFill>
              <a:srgbClr val="773F9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773F9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73F9B"/>
                </a:solidFill>
              </a:rPr>
              <a:t>C</a:t>
            </a:r>
          </a:p>
        </p:txBody>
      </p:sp>
      <p:sp>
        <p:nvSpPr>
          <p:cNvPr id="794" name="Shape 794"/>
          <p:cNvSpPr/>
          <p:nvPr/>
        </p:nvSpPr>
        <p:spPr>
          <a:xfrm flipV="1">
            <a:off x="6300887" y="6566713"/>
            <a:ext cx="882462" cy="334718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5" name="Shape 795"/>
          <p:cNvSpPr/>
          <p:nvPr/>
        </p:nvSpPr>
        <p:spPr>
          <a:xfrm>
            <a:off x="6322400" y="6900848"/>
            <a:ext cx="967190" cy="257387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6" name="Shape 796"/>
          <p:cNvSpPr/>
          <p:nvPr/>
        </p:nvSpPr>
        <p:spPr>
          <a:xfrm>
            <a:off x="8338928" y="6705691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97" name="Shape 797"/>
          <p:cNvSpPr/>
          <p:nvPr/>
        </p:nvSpPr>
        <p:spPr>
          <a:xfrm>
            <a:off x="2388185" y="2646814"/>
            <a:ext cx="406300" cy="406299"/>
          </a:xfrm>
          <a:prstGeom prst="rect">
            <a:avLst/>
          </a:prstGeom>
          <a:ln w="381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98" name="Shape 798"/>
          <p:cNvSpPr/>
          <p:nvPr/>
        </p:nvSpPr>
        <p:spPr>
          <a:xfrm>
            <a:off x="1708226" y="2708160"/>
            <a:ext cx="493297" cy="1"/>
          </a:xfrm>
          <a:prstGeom prst="line">
            <a:avLst/>
          </a:prstGeom>
          <a:ln w="88900">
            <a:solidFill>
              <a:srgbClr val="0365C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799" name="Shape 799"/>
          <p:cNvSpPr/>
          <p:nvPr/>
        </p:nvSpPr>
        <p:spPr>
          <a:xfrm>
            <a:off x="2709400" y="3095879"/>
            <a:ext cx="493298" cy="1"/>
          </a:xfrm>
          <a:prstGeom prst="line">
            <a:avLst/>
          </a:prstGeom>
          <a:ln w="88900">
            <a:solidFill>
              <a:srgbClr val="0365C0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0" name="Shape 800"/>
          <p:cNvSpPr/>
          <p:nvPr/>
        </p:nvSpPr>
        <p:spPr>
          <a:xfrm>
            <a:off x="7989158" y="215363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1" name="Shape 801"/>
          <p:cNvSpPr/>
          <p:nvPr/>
        </p:nvSpPr>
        <p:spPr>
          <a:xfrm>
            <a:off x="9087003" y="253181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802" name="Shape 802"/>
          <p:cNvSpPr/>
          <p:nvPr/>
        </p:nvSpPr>
        <p:spPr>
          <a:xfrm>
            <a:off x="9087003" y="1723286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882B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82B"/>
                </a:solidFill>
              </a:rPr>
              <a:t>H</a:t>
            </a:r>
          </a:p>
        </p:txBody>
      </p:sp>
      <p:sp>
        <p:nvSpPr>
          <p:cNvPr id="803" name="Shape 803"/>
          <p:cNvSpPr/>
          <p:nvPr/>
        </p:nvSpPr>
        <p:spPr>
          <a:xfrm>
            <a:off x="8017746" y="216502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4" name="Shape 804"/>
          <p:cNvSpPr/>
          <p:nvPr/>
        </p:nvSpPr>
        <p:spPr>
          <a:xfrm flipV="1">
            <a:off x="7979528" y="3728562"/>
            <a:ext cx="1075600" cy="813864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5" name="Shape 805"/>
          <p:cNvSpPr/>
          <p:nvPr/>
        </p:nvSpPr>
        <p:spPr>
          <a:xfrm>
            <a:off x="7989158" y="4554115"/>
            <a:ext cx="953779" cy="1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06" name="Shape 806"/>
          <p:cNvSpPr/>
          <p:nvPr/>
        </p:nvSpPr>
        <p:spPr>
          <a:xfrm>
            <a:off x="9087003" y="4932299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365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365C0"/>
                </a:solidFill>
              </a:rPr>
              <a:t>H</a:t>
            </a:r>
          </a:p>
        </p:txBody>
      </p:sp>
      <p:sp>
        <p:nvSpPr>
          <p:cNvPr id="807" name="Shape 807"/>
          <p:cNvSpPr/>
          <p:nvPr/>
        </p:nvSpPr>
        <p:spPr>
          <a:xfrm>
            <a:off x="8934755" y="4123766"/>
            <a:ext cx="74889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365C0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365C0"/>
                </a:solidFill>
              </a:rPr>
              <a:t>(C)</a:t>
            </a:r>
          </a:p>
        </p:txBody>
      </p:sp>
      <p:sp>
        <p:nvSpPr>
          <p:cNvPr id="808" name="Shape 808"/>
          <p:cNvSpPr/>
          <p:nvPr/>
        </p:nvSpPr>
        <p:spPr>
          <a:xfrm>
            <a:off x="9087003" y="329595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365C0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365C0"/>
                </a:solidFill>
              </a:rPr>
              <a:t>C</a:t>
            </a:r>
          </a:p>
        </p:txBody>
      </p:sp>
      <p:sp>
        <p:nvSpPr>
          <p:cNvPr id="809" name="Shape 809"/>
          <p:cNvSpPr/>
          <p:nvPr/>
        </p:nvSpPr>
        <p:spPr>
          <a:xfrm>
            <a:off x="8017746" y="4565500"/>
            <a:ext cx="937891" cy="677950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0" name="Shape 810"/>
          <p:cNvSpPr/>
          <p:nvPr/>
        </p:nvSpPr>
        <p:spPr>
          <a:xfrm>
            <a:off x="10012081" y="1835136"/>
            <a:ext cx="628016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11" name="Shape 811"/>
          <p:cNvSpPr/>
          <p:nvPr/>
        </p:nvSpPr>
        <p:spPr>
          <a:xfrm>
            <a:off x="10015662" y="4231358"/>
            <a:ext cx="628015" cy="647701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12" name="Shape 812"/>
          <p:cNvSpPr/>
          <p:nvPr/>
        </p:nvSpPr>
        <p:spPr>
          <a:xfrm flipV="1">
            <a:off x="7979528" y="1671371"/>
            <a:ext cx="1014327" cy="470575"/>
          </a:xfrm>
          <a:prstGeom prst="line">
            <a:avLst/>
          </a:prstGeom>
          <a:ln w="25400">
            <a:solidFill/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13" name="Shape 813"/>
          <p:cNvSpPr/>
          <p:nvPr/>
        </p:nvSpPr>
        <p:spPr>
          <a:xfrm>
            <a:off x="9087003" y="1212973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rgbClr val="00882B"/>
                </a:solidFill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00882B"/>
                </a:solidFill>
              </a:rPr>
              <a:t>C</a:t>
            </a:r>
          </a:p>
        </p:txBody>
      </p:sp>
      <p:sp>
        <p:nvSpPr>
          <p:cNvPr id="814" name="Shape 814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5" name="Group 825"/>
          <p:cNvGrpSpPr/>
          <p:nvPr/>
        </p:nvGrpSpPr>
        <p:grpSpPr>
          <a:xfrm>
            <a:off x="3267622" y="5259133"/>
            <a:ext cx="2901223" cy="4045595"/>
            <a:chOff x="0" y="0"/>
            <a:chExt cx="2901222" cy="4045593"/>
          </a:xfrm>
        </p:grpSpPr>
        <p:grpSp>
          <p:nvGrpSpPr>
            <p:cNvPr id="823" name="Group 823"/>
            <p:cNvGrpSpPr/>
            <p:nvPr/>
          </p:nvGrpSpPr>
          <p:grpSpPr>
            <a:xfrm>
              <a:off x="0" y="0"/>
              <a:ext cx="2901223" cy="4045594"/>
              <a:chOff x="0" y="0"/>
              <a:chExt cx="2901222" cy="4045593"/>
            </a:xfrm>
          </p:grpSpPr>
          <p:pic>
            <p:nvPicPr>
              <p:cNvPr id="816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2901223" cy="40455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17" name="Shape 817"/>
              <p:cNvSpPr/>
              <p:nvPr/>
            </p:nvSpPr>
            <p:spPr>
              <a:xfrm>
                <a:off x="1293651" y="2291020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647990" y="1973265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365C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9" name="Shape 819"/>
              <p:cNvSpPr/>
              <p:nvPr/>
            </p:nvSpPr>
            <p:spPr>
              <a:xfrm>
                <a:off x="1939312" y="1984292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882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0" name="Shape 820"/>
              <p:cNvSpPr/>
              <p:nvPr/>
            </p:nvSpPr>
            <p:spPr>
              <a:xfrm>
                <a:off x="1293651" y="2985408"/>
                <a:ext cx="413465" cy="413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5F327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1" name="Shape 821"/>
              <p:cNvSpPr/>
              <p:nvPr/>
            </p:nvSpPr>
            <p:spPr>
              <a:xfrm>
                <a:off x="2297749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822" name="Shape 822"/>
              <p:cNvSpPr/>
              <p:nvPr/>
            </p:nvSpPr>
            <p:spPr>
              <a:xfrm>
                <a:off x="455758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sp>
          <p:nvSpPr>
            <p:cNvPr id="824" name="Shape 824"/>
            <p:cNvSpPr/>
            <p:nvPr/>
          </p:nvSpPr>
          <p:spPr>
            <a:xfrm>
              <a:off x="1300701" y="3477415"/>
              <a:ext cx="399365" cy="411883"/>
            </a:xfrm>
            <a:prstGeom prst="rect">
              <a:avLst/>
            </a:prstGeom>
            <a:solidFill>
              <a:srgbClr val="4F8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1</a:t>
              </a:r>
            </a:p>
          </p:txBody>
        </p:sp>
      </p:grpSp>
      <p:pic>
        <p:nvPicPr>
          <p:cNvPr id="82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42415" y="1447722"/>
            <a:ext cx="2555811" cy="3563937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Shape 827"/>
          <p:cNvSpPr/>
          <p:nvPr>
            <p:ph type="sldNum" sz="quarter" idx="4294967295"/>
          </p:nvPr>
        </p:nvSpPr>
        <p:spPr>
          <a:xfrm>
            <a:off x="6318148" y="9216435"/>
            <a:ext cx="368504" cy="381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28" name="Shape 828"/>
          <p:cNvSpPr/>
          <p:nvPr/>
        </p:nvSpPr>
        <p:spPr>
          <a:xfrm>
            <a:off x="6347543" y="3430139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29" name="Shape 829"/>
          <p:cNvSpPr/>
          <p:nvPr/>
        </p:nvSpPr>
        <p:spPr>
          <a:xfrm>
            <a:off x="6358766" y="4064966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0" name="Shape 830"/>
          <p:cNvSpPr/>
          <p:nvPr/>
        </p:nvSpPr>
        <p:spPr>
          <a:xfrm>
            <a:off x="6347543" y="3430139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1" name="Shape 831"/>
          <p:cNvSpPr/>
          <p:nvPr/>
        </p:nvSpPr>
        <p:spPr>
          <a:xfrm>
            <a:off x="6909123" y="3098948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2" name="Shape 832"/>
          <p:cNvSpPr/>
          <p:nvPr/>
        </p:nvSpPr>
        <p:spPr>
          <a:xfrm>
            <a:off x="5785963" y="3098948"/>
            <a:ext cx="413466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33" name="Shape 833"/>
          <p:cNvSpPr/>
          <p:nvPr/>
        </p:nvSpPr>
        <p:spPr>
          <a:xfrm>
            <a:off x="6365816" y="4754561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34" name="Shape 834"/>
          <p:cNvSpPr/>
          <p:nvPr/>
        </p:nvSpPr>
        <p:spPr>
          <a:xfrm>
            <a:off x="4769515" y="3277817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7835920" y="3277817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36" name="Shape 836"/>
          <p:cNvSpPr/>
          <p:nvPr/>
        </p:nvSpPr>
        <p:spPr>
          <a:xfrm flipH="1">
            <a:off x="5067466" y="5097717"/>
            <a:ext cx="769262" cy="769262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37" name="Shape 837"/>
          <p:cNvSpPr/>
          <p:nvPr/>
        </p:nvSpPr>
        <p:spPr>
          <a:xfrm>
            <a:off x="7098620" y="5027854"/>
            <a:ext cx="908988" cy="908988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38" name="Shape 838"/>
          <p:cNvSpPr/>
          <p:nvPr/>
        </p:nvSpPr>
        <p:spPr>
          <a:xfrm flipV="1">
            <a:off x="6555508" y="5789619"/>
            <a:ext cx="1" cy="2803641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39" name="Shape 839"/>
          <p:cNvSpPr/>
          <p:nvPr/>
        </p:nvSpPr>
        <p:spPr>
          <a:xfrm>
            <a:off x="466417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R</a:t>
            </a:r>
          </a:p>
        </p:txBody>
      </p:sp>
      <p:sp>
        <p:nvSpPr>
          <p:cNvPr id="840" name="Shape 840"/>
          <p:cNvSpPr/>
          <p:nvPr/>
        </p:nvSpPr>
        <p:spPr>
          <a:xfrm>
            <a:off x="8468265" y="7257520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8991351" y="6931397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7906685" y="6984706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8468265" y="7905899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5F327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44" name="Shape 844"/>
          <p:cNvSpPr/>
          <p:nvPr/>
        </p:nvSpPr>
        <p:spPr>
          <a:xfrm>
            <a:off x="8487614" y="8397906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45" name="Shape 845"/>
          <p:cNvSpPr/>
          <p:nvPr/>
        </p:nvSpPr>
        <p:spPr>
          <a:xfrm>
            <a:off x="7374066" y="698549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46" name="Shape 846"/>
          <p:cNvSpPr/>
          <p:nvPr/>
        </p:nvSpPr>
        <p:spPr>
          <a:xfrm>
            <a:off x="9576565" y="693218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47" name="Shape 847"/>
          <p:cNvSpPr/>
          <p:nvPr/>
        </p:nvSpPr>
        <p:spPr>
          <a:xfrm>
            <a:off x="6876360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S</a:t>
            </a:r>
          </a:p>
        </p:txBody>
      </p:sp>
      <p:pic>
        <p:nvPicPr>
          <p:cNvPr id="848" name="pasted-image.tif"/>
          <p:cNvPicPr/>
          <p:nvPr/>
        </p:nvPicPr>
        <p:blipFill>
          <a:blip r:embed="rId4">
            <a:extLst/>
          </a:blip>
          <a:srcRect l="0" t="0" r="60822" b="4012"/>
          <a:stretch>
            <a:fillRect/>
          </a:stretch>
        </p:blipFill>
        <p:spPr>
          <a:xfrm>
            <a:off x="214935" y="5703360"/>
            <a:ext cx="1368084" cy="315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asted-image.tif"/>
          <p:cNvPicPr/>
          <p:nvPr/>
        </p:nvPicPr>
        <p:blipFill>
          <a:blip r:embed="rId4">
            <a:extLst/>
          </a:blip>
          <a:srcRect l="61803" t="0" r="0" b="4590"/>
          <a:stretch>
            <a:fillRect/>
          </a:stretch>
        </p:blipFill>
        <p:spPr>
          <a:xfrm>
            <a:off x="7929469" y="5437005"/>
            <a:ext cx="1368026" cy="3218750"/>
          </a:xfrm>
          <a:prstGeom prst="rect">
            <a:avLst/>
          </a:prstGeom>
          <a:ln w="12700">
            <a:miter lim="400000"/>
          </a:ln>
        </p:spPr>
      </p:pic>
      <p:sp>
        <p:nvSpPr>
          <p:cNvPr id="850" name="Shape 850"/>
          <p:cNvSpPr/>
          <p:nvPr/>
        </p:nvSpPr>
        <p:spPr>
          <a:xfrm>
            <a:off x="2217266" y="7140402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=</a:t>
            </a:r>
          </a:p>
        </p:txBody>
      </p:sp>
      <p:sp>
        <p:nvSpPr>
          <p:cNvPr id="851" name="Shape 851"/>
          <p:cNvSpPr/>
          <p:nvPr/>
        </p:nvSpPr>
        <p:spPr>
          <a:xfrm>
            <a:off x="592837" y="8194411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773F9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2" name="Shape 852"/>
          <p:cNvSpPr/>
          <p:nvPr/>
        </p:nvSpPr>
        <p:spPr>
          <a:xfrm>
            <a:off x="630937" y="7489466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3" name="Shape 853"/>
          <p:cNvSpPr/>
          <p:nvPr/>
        </p:nvSpPr>
        <p:spPr>
          <a:xfrm>
            <a:off x="1141717" y="7158275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-6842" y="7158275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55" name="Shape 855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257" y="2278048"/>
            <a:ext cx="3453252" cy="224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4367" y="2115505"/>
            <a:ext cx="3735780" cy="2573538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Shape 859"/>
          <p:cNvSpPr/>
          <p:nvPr>
            <p:ph type="sldNum" sz="quarter" idx="4294967295"/>
          </p:nvPr>
        </p:nvSpPr>
        <p:spPr>
          <a:xfrm>
            <a:off x="6502400" y="9216435"/>
            <a:ext cx="283816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l" defTabSz="457200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grpSp>
        <p:nvGrpSpPr>
          <p:cNvPr id="869" name="Group 869"/>
          <p:cNvGrpSpPr/>
          <p:nvPr/>
        </p:nvGrpSpPr>
        <p:grpSpPr>
          <a:xfrm>
            <a:off x="3267622" y="5259133"/>
            <a:ext cx="2901223" cy="4045595"/>
            <a:chOff x="0" y="0"/>
            <a:chExt cx="2901222" cy="4045593"/>
          </a:xfrm>
        </p:grpSpPr>
        <p:grpSp>
          <p:nvGrpSpPr>
            <p:cNvPr id="867" name="Group 867"/>
            <p:cNvGrpSpPr/>
            <p:nvPr/>
          </p:nvGrpSpPr>
          <p:grpSpPr>
            <a:xfrm>
              <a:off x="0" y="0"/>
              <a:ext cx="2901223" cy="4045594"/>
              <a:chOff x="0" y="0"/>
              <a:chExt cx="2901222" cy="4045593"/>
            </a:xfrm>
          </p:grpSpPr>
          <p:pic>
            <p:nvPicPr>
              <p:cNvPr id="860" name="pasted-image.png"/>
              <p:cNvPicPr/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2901223" cy="404559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61" name="Shape 861"/>
              <p:cNvSpPr/>
              <p:nvPr/>
            </p:nvSpPr>
            <p:spPr>
              <a:xfrm>
                <a:off x="1293651" y="2291020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C82506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2" name="Shape 862"/>
              <p:cNvSpPr/>
              <p:nvPr/>
            </p:nvSpPr>
            <p:spPr>
              <a:xfrm>
                <a:off x="647990" y="1973265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365C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3" name="Shape 863"/>
              <p:cNvSpPr/>
              <p:nvPr/>
            </p:nvSpPr>
            <p:spPr>
              <a:xfrm>
                <a:off x="1939312" y="1984292"/>
                <a:ext cx="413465" cy="413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00882B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1293651" y="2985408"/>
                <a:ext cx="413465" cy="4134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fill="norm" stroke="1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25400" cap="flat">
                <a:solidFill>
                  <a:srgbClr val="5F327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2297749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3</a:t>
                </a:r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455758" y="2476098"/>
                <a:ext cx="399365" cy="411883"/>
              </a:xfrm>
              <a:prstGeom prst="rect">
                <a:avLst/>
              </a:prstGeom>
              <a:solidFill>
                <a:srgbClr val="4F8F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200">
                    <a:solidFill>
                      <a:srgbClr val="FFFFFF"/>
                    </a:solidFill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200">
                    <a:solidFill>
                      <a:srgbClr val="FFFFFF"/>
                    </a:solidFill>
                  </a:rPr>
                  <a:t>2</a:t>
                </a:r>
              </a:p>
            </p:txBody>
          </p:sp>
        </p:grpSp>
        <p:sp>
          <p:nvSpPr>
            <p:cNvPr id="868" name="Shape 868"/>
            <p:cNvSpPr/>
            <p:nvPr/>
          </p:nvSpPr>
          <p:spPr>
            <a:xfrm>
              <a:off x="1300701" y="3477415"/>
              <a:ext cx="399365" cy="411883"/>
            </a:xfrm>
            <a:prstGeom prst="rect">
              <a:avLst/>
            </a:prstGeom>
            <a:solidFill>
              <a:srgbClr val="4F8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2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70" name="Shape 870"/>
          <p:cNvSpPr/>
          <p:nvPr/>
        </p:nvSpPr>
        <p:spPr>
          <a:xfrm flipV="1">
            <a:off x="6555508" y="5789619"/>
            <a:ext cx="1" cy="2803641"/>
          </a:xfrm>
          <a:prstGeom prst="line">
            <a:avLst/>
          </a:prstGeom>
          <a:ln w="25400">
            <a:solidFill>
              <a:srgbClr val="51A7F9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871" name="Shape 871"/>
          <p:cNvSpPr/>
          <p:nvPr/>
        </p:nvSpPr>
        <p:spPr>
          <a:xfrm>
            <a:off x="466417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R</a:t>
            </a:r>
          </a:p>
        </p:txBody>
      </p:sp>
      <p:sp>
        <p:nvSpPr>
          <p:cNvPr id="872" name="Shape 872"/>
          <p:cNvSpPr/>
          <p:nvPr/>
        </p:nvSpPr>
        <p:spPr>
          <a:xfrm>
            <a:off x="8468265" y="7257520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8991351" y="6931397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4" name="Shape 874"/>
          <p:cNvSpPr/>
          <p:nvPr/>
        </p:nvSpPr>
        <p:spPr>
          <a:xfrm>
            <a:off x="7906685" y="6984706"/>
            <a:ext cx="413465" cy="413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82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5" name="Shape 875"/>
          <p:cNvSpPr/>
          <p:nvPr/>
        </p:nvSpPr>
        <p:spPr>
          <a:xfrm>
            <a:off x="8468265" y="7905899"/>
            <a:ext cx="413465" cy="4134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5F327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8487614" y="8397906"/>
            <a:ext cx="399365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77" name="Shape 877"/>
          <p:cNvSpPr/>
          <p:nvPr/>
        </p:nvSpPr>
        <p:spPr>
          <a:xfrm>
            <a:off x="7374066" y="698549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78" name="Shape 878"/>
          <p:cNvSpPr/>
          <p:nvPr/>
        </p:nvSpPr>
        <p:spPr>
          <a:xfrm>
            <a:off x="9576565" y="6932188"/>
            <a:ext cx="399364" cy="411883"/>
          </a:xfrm>
          <a:prstGeom prst="rect">
            <a:avLst/>
          </a:prstGeom>
          <a:solidFill>
            <a:srgbClr val="4F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79" name="Shape 879"/>
          <p:cNvSpPr/>
          <p:nvPr/>
        </p:nvSpPr>
        <p:spPr>
          <a:xfrm>
            <a:off x="6876360" y="8886656"/>
            <a:ext cx="472043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Configuration S</a:t>
            </a:r>
          </a:p>
        </p:txBody>
      </p:sp>
      <p:pic>
        <p:nvPicPr>
          <p:cNvPr id="880" name="pasted-image.tif"/>
          <p:cNvPicPr/>
          <p:nvPr/>
        </p:nvPicPr>
        <p:blipFill>
          <a:blip r:embed="rId5">
            <a:extLst/>
          </a:blip>
          <a:srcRect l="0" t="0" r="60822" b="4012"/>
          <a:stretch>
            <a:fillRect/>
          </a:stretch>
        </p:blipFill>
        <p:spPr>
          <a:xfrm>
            <a:off x="214935" y="5703360"/>
            <a:ext cx="1368084" cy="3157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pasted-image.tif"/>
          <p:cNvPicPr/>
          <p:nvPr/>
        </p:nvPicPr>
        <p:blipFill>
          <a:blip r:embed="rId5">
            <a:extLst/>
          </a:blip>
          <a:srcRect l="61803" t="0" r="0" b="4590"/>
          <a:stretch>
            <a:fillRect/>
          </a:stretch>
        </p:blipFill>
        <p:spPr>
          <a:xfrm>
            <a:off x="7929469" y="5437005"/>
            <a:ext cx="1368026" cy="3218750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Shape 882"/>
          <p:cNvSpPr/>
          <p:nvPr/>
        </p:nvSpPr>
        <p:spPr>
          <a:xfrm>
            <a:off x="2217266" y="7140402"/>
            <a:ext cx="4160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=</a:t>
            </a:r>
          </a:p>
        </p:txBody>
      </p:sp>
      <p:sp>
        <p:nvSpPr>
          <p:cNvPr id="883" name="Shape 883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27000" y="1413933"/>
            <a:ext cx="12557191" cy="3687168"/>
          </a:xfrm>
          <a:prstGeom prst="rect">
            <a:avLst/>
          </a:prstGeom>
          <a:solidFill>
            <a:srgbClr val="EBEBEB"/>
          </a:solidFill>
          <a:ln w="25400">
            <a:solidFill>
              <a:srgbClr val="0096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" name="Shape 65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  <p:sp>
        <p:nvSpPr>
          <p:cNvPr id="66" name="Shape 6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7" name="Shape 67"/>
          <p:cNvSpPr/>
          <p:nvPr/>
        </p:nvSpPr>
        <p:spPr>
          <a:xfrm>
            <a:off x="237918" y="1738911"/>
            <a:ext cx="57556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 u="none"/>
            </a:pPr>
            <a:r>
              <a:rPr sz="3600" u="sng"/>
              <a:t>D’après la théorie VSEPR : </a:t>
            </a:r>
          </a:p>
        </p:txBody>
      </p:sp>
      <p:sp>
        <p:nvSpPr>
          <p:cNvPr id="68" name="Shape 68"/>
          <p:cNvSpPr/>
          <p:nvPr/>
        </p:nvSpPr>
        <p:spPr>
          <a:xfrm>
            <a:off x="3028962" y="3339111"/>
            <a:ext cx="44447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69" name="Shape 69"/>
          <p:cNvSpPr/>
          <p:nvPr/>
        </p:nvSpPr>
        <p:spPr>
          <a:xfrm flipV="1">
            <a:off x="3251200" y="3064933"/>
            <a:ext cx="0" cy="27940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0" name="Shape 70"/>
          <p:cNvSpPr/>
          <p:nvPr/>
        </p:nvSpPr>
        <p:spPr>
          <a:xfrm>
            <a:off x="2266962" y="3339111"/>
            <a:ext cx="44447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71" name="Shape 71"/>
          <p:cNvSpPr/>
          <p:nvPr/>
        </p:nvSpPr>
        <p:spPr>
          <a:xfrm>
            <a:off x="3028962" y="4181545"/>
            <a:ext cx="444476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72" name="Shape 72"/>
          <p:cNvSpPr/>
          <p:nvPr/>
        </p:nvSpPr>
        <p:spPr>
          <a:xfrm>
            <a:off x="3790962" y="3339112"/>
            <a:ext cx="444476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73" name="Shape 73"/>
          <p:cNvSpPr/>
          <p:nvPr/>
        </p:nvSpPr>
        <p:spPr>
          <a:xfrm>
            <a:off x="3028962" y="2471278"/>
            <a:ext cx="44447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74" name="Shape 74"/>
          <p:cNvSpPr/>
          <p:nvPr/>
        </p:nvSpPr>
        <p:spPr>
          <a:xfrm flipV="1">
            <a:off x="3251200" y="3921640"/>
            <a:ext cx="0" cy="27940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5" name="Shape 75"/>
          <p:cNvSpPr/>
          <p:nvPr/>
        </p:nvSpPr>
        <p:spPr>
          <a:xfrm>
            <a:off x="3492500" y="3649133"/>
            <a:ext cx="279400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6" name="Shape 76"/>
          <p:cNvSpPr/>
          <p:nvPr/>
        </p:nvSpPr>
        <p:spPr>
          <a:xfrm>
            <a:off x="2730500" y="3649133"/>
            <a:ext cx="279400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7" name="Shape 77"/>
          <p:cNvSpPr/>
          <p:nvPr/>
        </p:nvSpPr>
        <p:spPr>
          <a:xfrm>
            <a:off x="2923050" y="3319958"/>
            <a:ext cx="656300" cy="65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5691943" y="3325060"/>
            <a:ext cx="6396113" cy="64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AX₄E₀ : géométrie tétraèdrique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127000" y="1413933"/>
            <a:ext cx="12557191" cy="3687168"/>
          </a:xfrm>
          <a:prstGeom prst="rect">
            <a:avLst/>
          </a:prstGeom>
          <a:solidFill>
            <a:srgbClr val="EBEBEB"/>
          </a:solidFill>
          <a:ln w="25400">
            <a:solidFill>
              <a:srgbClr val="0096FF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1" name="Shape 81"/>
          <p:cNvSpPr/>
          <p:nvPr/>
        </p:nvSpPr>
        <p:spPr>
          <a:xfrm>
            <a:off x="2149347" y="360375"/>
            <a:ext cx="87061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Carbone asymétrique</a:t>
            </a:r>
          </a:p>
        </p:txBody>
      </p:sp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3" name="Shape 83"/>
          <p:cNvSpPr/>
          <p:nvPr/>
        </p:nvSpPr>
        <p:spPr>
          <a:xfrm>
            <a:off x="237918" y="1738911"/>
            <a:ext cx="5755631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u="sng">
                <a:latin typeface="Arial"/>
                <a:ea typeface="Arial"/>
                <a:cs typeface="Arial"/>
                <a:sym typeface="Arial"/>
              </a:rPr>
              <a:t>D’après la théorie VSEPR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: </a:t>
            </a:r>
          </a:p>
        </p:txBody>
      </p:sp>
      <p:sp>
        <p:nvSpPr>
          <p:cNvPr id="84" name="Shape 84"/>
          <p:cNvSpPr/>
          <p:nvPr/>
        </p:nvSpPr>
        <p:spPr>
          <a:xfrm>
            <a:off x="3028962" y="3339111"/>
            <a:ext cx="44447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C</a:t>
            </a:r>
          </a:p>
        </p:txBody>
      </p:sp>
      <p:sp>
        <p:nvSpPr>
          <p:cNvPr id="85" name="Shape 85"/>
          <p:cNvSpPr/>
          <p:nvPr/>
        </p:nvSpPr>
        <p:spPr>
          <a:xfrm flipV="1">
            <a:off x="3251200" y="3064933"/>
            <a:ext cx="0" cy="27940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86" name="Shape 86"/>
          <p:cNvSpPr/>
          <p:nvPr/>
        </p:nvSpPr>
        <p:spPr>
          <a:xfrm>
            <a:off x="2266962" y="3339111"/>
            <a:ext cx="44447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87" name="Shape 87"/>
          <p:cNvSpPr/>
          <p:nvPr/>
        </p:nvSpPr>
        <p:spPr>
          <a:xfrm>
            <a:off x="3028962" y="4181545"/>
            <a:ext cx="444476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88" name="Shape 88"/>
          <p:cNvSpPr/>
          <p:nvPr/>
        </p:nvSpPr>
        <p:spPr>
          <a:xfrm>
            <a:off x="3790962" y="3339112"/>
            <a:ext cx="444476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89" name="Shape 89"/>
          <p:cNvSpPr/>
          <p:nvPr/>
        </p:nvSpPr>
        <p:spPr>
          <a:xfrm>
            <a:off x="3028962" y="2471278"/>
            <a:ext cx="44447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H</a:t>
            </a:r>
          </a:p>
        </p:txBody>
      </p:sp>
      <p:sp>
        <p:nvSpPr>
          <p:cNvPr id="90" name="Shape 90"/>
          <p:cNvSpPr/>
          <p:nvPr/>
        </p:nvSpPr>
        <p:spPr>
          <a:xfrm flipV="1">
            <a:off x="3251200" y="3921640"/>
            <a:ext cx="0" cy="27940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1" name="Shape 91"/>
          <p:cNvSpPr/>
          <p:nvPr/>
        </p:nvSpPr>
        <p:spPr>
          <a:xfrm>
            <a:off x="3492500" y="3649133"/>
            <a:ext cx="279400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2" name="Shape 92"/>
          <p:cNvSpPr/>
          <p:nvPr/>
        </p:nvSpPr>
        <p:spPr>
          <a:xfrm>
            <a:off x="2730500" y="3649133"/>
            <a:ext cx="279400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93" name="Shape 93"/>
          <p:cNvSpPr/>
          <p:nvPr/>
        </p:nvSpPr>
        <p:spPr>
          <a:xfrm>
            <a:off x="2923050" y="3319958"/>
            <a:ext cx="656300" cy="658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" name="Shape 94"/>
          <p:cNvSpPr/>
          <p:nvPr/>
        </p:nvSpPr>
        <p:spPr>
          <a:xfrm>
            <a:off x="5691943" y="3325060"/>
            <a:ext cx="6396113" cy="64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AX₄E₀ : géométrie tétraèdrique</a:t>
            </a:r>
          </a:p>
        </p:txBody>
      </p:sp>
      <p:sp>
        <p:nvSpPr>
          <p:cNvPr id="95" name="Shape 95"/>
          <p:cNvSpPr/>
          <p:nvPr/>
        </p:nvSpPr>
        <p:spPr>
          <a:xfrm>
            <a:off x="195535" y="5418666"/>
            <a:ext cx="5349330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u="sng">
                <a:latin typeface="Arial"/>
                <a:ea typeface="Arial"/>
                <a:cs typeface="Arial"/>
                <a:sym typeface="Arial"/>
              </a:rPr>
              <a:t>Représentation de Cram</a:t>
            </a:r>
            <a:r>
              <a:rPr sz="36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grpSp>
        <p:nvGrpSpPr>
          <p:cNvPr id="98" name="Group 98"/>
          <p:cNvGrpSpPr/>
          <p:nvPr/>
        </p:nvGrpSpPr>
        <p:grpSpPr>
          <a:xfrm>
            <a:off x="27689" y="7942721"/>
            <a:ext cx="1094567" cy="1040902"/>
            <a:chOff x="0" y="0"/>
            <a:chExt cx="1094566" cy="1040901"/>
          </a:xfrm>
        </p:grpSpPr>
        <p:pic>
          <p:nvPicPr>
            <p:cNvPr id="96" name="pasted-image-filtered.png"/>
            <p:cNvPicPr/>
            <p:nvPr/>
          </p:nvPicPr>
          <p:blipFill>
            <a:blip r:embed="rId2">
              <a:extLst/>
            </a:blip>
            <a:srcRect l="22426" t="51448" r="51572" b="21834"/>
            <a:stretch>
              <a:fillRect/>
            </a:stretch>
          </p:blipFill>
          <p:spPr>
            <a:xfrm rot="15348695">
              <a:off x="126265" y="62390"/>
              <a:ext cx="842037" cy="916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" name="Shape 97"/>
            <p:cNvSpPr/>
            <p:nvPr/>
          </p:nvSpPr>
          <p:spPr>
            <a:xfrm>
              <a:off x="32257" y="379890"/>
              <a:ext cx="837473" cy="573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-13971" y="6432475"/>
            <a:ext cx="1177887" cy="1182372"/>
            <a:chOff x="0" y="0"/>
            <a:chExt cx="1177885" cy="1182371"/>
          </a:xfrm>
        </p:grpSpPr>
        <p:pic>
          <p:nvPicPr>
            <p:cNvPr id="99" name="pasted-image-filtered.png"/>
            <p:cNvPicPr/>
            <p:nvPr/>
          </p:nvPicPr>
          <p:blipFill>
            <a:blip r:embed="rId2">
              <a:extLst/>
            </a:blip>
            <a:srcRect l="22426" t="51448" r="51572" b="21834"/>
            <a:stretch>
              <a:fillRect/>
            </a:stretch>
          </p:blipFill>
          <p:spPr>
            <a:xfrm rot="12266010">
              <a:off x="184083" y="133125"/>
              <a:ext cx="842038" cy="9161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Shape 100"/>
            <p:cNvSpPr/>
            <p:nvPr/>
          </p:nvSpPr>
          <p:spPr>
            <a:xfrm>
              <a:off x="0" y="74955"/>
              <a:ext cx="837473" cy="6481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pic>
        <p:nvPicPr>
          <p:cNvPr id="102" name="pasted-image-filtered.png"/>
          <p:cNvPicPr/>
          <p:nvPr/>
        </p:nvPicPr>
        <p:blipFill>
          <a:blip r:embed="rId2">
            <a:extLst/>
          </a:blip>
          <a:srcRect l="43474" t="23533" r="38811" b="56288"/>
          <a:stretch>
            <a:fillRect/>
          </a:stretch>
        </p:blipFill>
        <p:spPr>
          <a:xfrm rot="16200000">
            <a:off x="288197" y="6343575"/>
            <a:ext cx="573684" cy="691886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978400" y="6447170"/>
            <a:ext cx="4795466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Liaison dans le plan de la feuille</a:t>
            </a:r>
          </a:p>
        </p:txBody>
      </p:sp>
      <p:sp>
        <p:nvSpPr>
          <p:cNvPr id="104" name="Shape 104"/>
          <p:cNvSpPr/>
          <p:nvPr/>
        </p:nvSpPr>
        <p:spPr>
          <a:xfrm>
            <a:off x="1000155" y="6980018"/>
            <a:ext cx="6000690" cy="8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just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Liaison entre un atome dans le plan de la feuille et un atome vers l’arrière</a:t>
            </a:r>
          </a:p>
        </p:txBody>
      </p:sp>
      <p:sp>
        <p:nvSpPr>
          <p:cNvPr id="105" name="Shape 105"/>
          <p:cNvSpPr/>
          <p:nvPr/>
        </p:nvSpPr>
        <p:spPr>
          <a:xfrm>
            <a:off x="1012855" y="8008612"/>
            <a:ext cx="6000690" cy="8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just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600"/>
              <a:t>Liaison entre un atome dans le plan de la feuille et un atome vers l’avant</a:t>
            </a:r>
          </a:p>
        </p:txBody>
      </p:sp>
      <p:grpSp>
        <p:nvGrpSpPr>
          <p:cNvPr id="109" name="Group 109"/>
          <p:cNvGrpSpPr/>
          <p:nvPr/>
        </p:nvGrpSpPr>
        <p:grpSpPr>
          <a:xfrm>
            <a:off x="8845549" y="5361043"/>
            <a:ext cx="3238501" cy="2995036"/>
            <a:chOff x="0" y="0"/>
            <a:chExt cx="3238500" cy="2995034"/>
          </a:xfrm>
        </p:grpSpPr>
        <p:pic>
          <p:nvPicPr>
            <p:cNvPr id="106" name="pasted-image-filtered.png"/>
            <p:cNvPicPr/>
            <p:nvPr/>
          </p:nvPicPr>
          <p:blipFill>
            <a:blip r:embed="rId2">
              <a:extLst/>
            </a:blip>
            <a:srcRect l="0" t="22106" r="0" b="22106"/>
            <a:stretch>
              <a:fillRect/>
            </a:stretch>
          </p:blipFill>
          <p:spPr>
            <a:xfrm>
              <a:off x="0" y="458208"/>
              <a:ext cx="3238500" cy="1912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" name="pasted-image-filtered.png"/>
            <p:cNvPicPr/>
            <p:nvPr/>
          </p:nvPicPr>
          <p:blipFill>
            <a:blip r:embed="rId2">
              <a:extLst/>
            </a:blip>
            <a:srcRect l="9058" t="57228" r="77020" b="20536"/>
            <a:stretch>
              <a:fillRect/>
            </a:stretch>
          </p:blipFill>
          <p:spPr>
            <a:xfrm>
              <a:off x="996090" y="2232571"/>
              <a:ext cx="450851" cy="762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" name="pasted-image-filtered.png"/>
            <p:cNvPicPr/>
            <p:nvPr/>
          </p:nvPicPr>
          <p:blipFill>
            <a:blip r:embed="rId2">
              <a:extLst/>
            </a:blip>
            <a:srcRect l="9058" t="57228" r="77020" b="20536"/>
            <a:stretch>
              <a:fillRect/>
            </a:stretch>
          </p:blipFill>
          <p:spPr>
            <a:xfrm>
              <a:off x="1470024" y="0"/>
              <a:ext cx="450851" cy="7624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0" name="Shape 110"/>
          <p:cNvSpPr/>
          <p:nvPr/>
        </p:nvSpPr>
        <p:spPr>
          <a:xfrm>
            <a:off x="8073025" y="8360313"/>
            <a:ext cx="4783551" cy="1178844"/>
          </a:xfrm>
          <a:prstGeom prst="rect">
            <a:avLst/>
          </a:prstGeom>
          <a:ln w="25400">
            <a:solidFill>
              <a:srgbClr val="FF26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Doit respecter la géométrie tétraèdrique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5442" y="2212144"/>
            <a:ext cx="7526124" cy="574786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4" name="Shape 114"/>
          <p:cNvSpPr/>
          <p:nvPr/>
        </p:nvSpPr>
        <p:spPr>
          <a:xfrm>
            <a:off x="1797891" y="3135793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R,R</a:t>
            </a:r>
          </a:p>
        </p:txBody>
      </p:sp>
      <p:sp>
        <p:nvSpPr>
          <p:cNvPr id="115" name="Shape 115"/>
          <p:cNvSpPr/>
          <p:nvPr/>
        </p:nvSpPr>
        <p:spPr>
          <a:xfrm>
            <a:off x="10116302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S,R</a:t>
            </a:r>
          </a:p>
        </p:txBody>
      </p:sp>
      <p:sp>
        <p:nvSpPr>
          <p:cNvPr id="116" name="Shape 116"/>
          <p:cNvSpPr/>
          <p:nvPr/>
        </p:nvSpPr>
        <p:spPr>
          <a:xfrm>
            <a:off x="10129104" y="3135793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S,S</a:t>
            </a:r>
          </a:p>
        </p:txBody>
      </p:sp>
      <p:sp>
        <p:nvSpPr>
          <p:cNvPr id="117" name="Shape 117"/>
          <p:cNvSpPr/>
          <p:nvPr/>
        </p:nvSpPr>
        <p:spPr>
          <a:xfrm>
            <a:off x="1937693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R,S</a:t>
            </a:r>
          </a:p>
        </p:txBody>
      </p:sp>
      <p:sp>
        <p:nvSpPr>
          <p:cNvPr id="118" name="Shape 118"/>
          <p:cNvSpPr/>
          <p:nvPr/>
        </p:nvSpPr>
        <p:spPr>
          <a:xfrm>
            <a:off x="3610101" y="360375"/>
            <a:ext cx="5784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Énantiomérie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5442" y="2212144"/>
            <a:ext cx="7526124" cy="5747867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2" name="Shape 122"/>
          <p:cNvSpPr/>
          <p:nvPr/>
        </p:nvSpPr>
        <p:spPr>
          <a:xfrm flipV="1">
            <a:off x="5460744" y="3459643"/>
            <a:ext cx="2083311" cy="1"/>
          </a:xfrm>
          <a:prstGeom prst="line">
            <a:avLst/>
          </a:prstGeom>
          <a:ln w="88900">
            <a:solidFill>
              <a:srgbClr val="011993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3" name="Shape 123"/>
          <p:cNvSpPr/>
          <p:nvPr/>
        </p:nvSpPr>
        <p:spPr>
          <a:xfrm>
            <a:off x="5460744" y="6822623"/>
            <a:ext cx="2083312" cy="1"/>
          </a:xfrm>
          <a:prstGeom prst="line">
            <a:avLst/>
          </a:prstGeom>
          <a:ln w="88900">
            <a:solidFill>
              <a:srgbClr val="011993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24" name="Shape 124"/>
          <p:cNvSpPr/>
          <p:nvPr/>
        </p:nvSpPr>
        <p:spPr>
          <a:xfrm>
            <a:off x="1797891" y="3135793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R,R</a:t>
            </a:r>
          </a:p>
        </p:txBody>
      </p:sp>
      <p:sp>
        <p:nvSpPr>
          <p:cNvPr id="125" name="Shape 125"/>
          <p:cNvSpPr/>
          <p:nvPr/>
        </p:nvSpPr>
        <p:spPr>
          <a:xfrm>
            <a:off x="10116302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S,R</a:t>
            </a:r>
          </a:p>
        </p:txBody>
      </p:sp>
      <p:sp>
        <p:nvSpPr>
          <p:cNvPr id="126" name="Shape 126"/>
          <p:cNvSpPr/>
          <p:nvPr/>
        </p:nvSpPr>
        <p:spPr>
          <a:xfrm>
            <a:off x="10129104" y="3135793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S,S</a:t>
            </a:r>
          </a:p>
        </p:txBody>
      </p:sp>
      <p:sp>
        <p:nvSpPr>
          <p:cNvPr id="127" name="Shape 127"/>
          <p:cNvSpPr/>
          <p:nvPr/>
        </p:nvSpPr>
        <p:spPr>
          <a:xfrm>
            <a:off x="1937693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R,S</a:t>
            </a:r>
          </a:p>
        </p:txBody>
      </p:sp>
      <p:sp>
        <p:nvSpPr>
          <p:cNvPr id="128" name="Shape 128"/>
          <p:cNvSpPr/>
          <p:nvPr/>
        </p:nvSpPr>
        <p:spPr>
          <a:xfrm>
            <a:off x="5409691" y="2800606"/>
            <a:ext cx="21854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11993"/>
                </a:solidFill>
              </a:rPr>
              <a:t>énantiomères</a:t>
            </a:r>
          </a:p>
        </p:txBody>
      </p:sp>
      <p:sp>
        <p:nvSpPr>
          <p:cNvPr id="129" name="Shape 129"/>
          <p:cNvSpPr/>
          <p:nvPr/>
        </p:nvSpPr>
        <p:spPr>
          <a:xfrm>
            <a:off x="5347141" y="6863549"/>
            <a:ext cx="21854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11993"/>
                </a:solidFill>
              </a:rPr>
              <a:t>énantiomères</a:t>
            </a:r>
          </a:p>
        </p:txBody>
      </p:sp>
      <p:sp>
        <p:nvSpPr>
          <p:cNvPr id="130" name="Shape 130"/>
          <p:cNvSpPr/>
          <p:nvPr/>
        </p:nvSpPr>
        <p:spPr>
          <a:xfrm>
            <a:off x="3610101" y="360375"/>
            <a:ext cx="5784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Énantiomérie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5442" y="2212144"/>
            <a:ext cx="7526124" cy="574786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 flipV="1">
            <a:off x="5460744" y="3459643"/>
            <a:ext cx="2083311" cy="1"/>
          </a:xfrm>
          <a:prstGeom prst="line">
            <a:avLst/>
          </a:prstGeom>
          <a:ln w="88900">
            <a:solidFill>
              <a:srgbClr val="011993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5" name="Shape 135"/>
          <p:cNvSpPr/>
          <p:nvPr/>
        </p:nvSpPr>
        <p:spPr>
          <a:xfrm>
            <a:off x="5460744" y="6822623"/>
            <a:ext cx="2083312" cy="1"/>
          </a:xfrm>
          <a:prstGeom prst="line">
            <a:avLst/>
          </a:prstGeom>
          <a:ln w="88900">
            <a:solidFill>
              <a:srgbClr val="011993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 flipV="1">
            <a:off x="3899521" y="4044422"/>
            <a:ext cx="1" cy="2083311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 flipV="1">
            <a:off x="8857486" y="4044422"/>
            <a:ext cx="1" cy="2083311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 flipH="1" flipV="1">
            <a:off x="5339094" y="4046668"/>
            <a:ext cx="2078820" cy="2078819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 flipV="1">
            <a:off x="5339094" y="4046668"/>
            <a:ext cx="2078820" cy="2078819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40" name="Shape 140"/>
          <p:cNvSpPr/>
          <p:nvPr/>
        </p:nvSpPr>
        <p:spPr>
          <a:xfrm>
            <a:off x="1797891" y="3135793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R,R</a:t>
            </a:r>
          </a:p>
        </p:txBody>
      </p:sp>
      <p:sp>
        <p:nvSpPr>
          <p:cNvPr id="141" name="Shape 141"/>
          <p:cNvSpPr/>
          <p:nvPr/>
        </p:nvSpPr>
        <p:spPr>
          <a:xfrm>
            <a:off x="10116302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S,R</a:t>
            </a:r>
          </a:p>
        </p:txBody>
      </p:sp>
      <p:sp>
        <p:nvSpPr>
          <p:cNvPr id="142" name="Shape 142"/>
          <p:cNvSpPr/>
          <p:nvPr/>
        </p:nvSpPr>
        <p:spPr>
          <a:xfrm>
            <a:off x="10129104" y="3135793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S,S</a:t>
            </a:r>
          </a:p>
        </p:txBody>
      </p:sp>
      <p:sp>
        <p:nvSpPr>
          <p:cNvPr id="143" name="Shape 143"/>
          <p:cNvSpPr/>
          <p:nvPr/>
        </p:nvSpPr>
        <p:spPr>
          <a:xfrm>
            <a:off x="1937693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R,S</a:t>
            </a:r>
          </a:p>
        </p:txBody>
      </p:sp>
      <p:sp>
        <p:nvSpPr>
          <p:cNvPr id="144" name="Shape 144"/>
          <p:cNvSpPr/>
          <p:nvPr/>
        </p:nvSpPr>
        <p:spPr>
          <a:xfrm>
            <a:off x="5409691" y="2800606"/>
            <a:ext cx="21854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11993"/>
                </a:solidFill>
              </a:rPr>
              <a:t>énantiomères</a:t>
            </a:r>
          </a:p>
        </p:txBody>
      </p:sp>
      <p:sp>
        <p:nvSpPr>
          <p:cNvPr id="145" name="Shape 145"/>
          <p:cNvSpPr/>
          <p:nvPr/>
        </p:nvSpPr>
        <p:spPr>
          <a:xfrm>
            <a:off x="5347141" y="6863549"/>
            <a:ext cx="21854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11993"/>
                </a:solidFill>
              </a:rPr>
              <a:t>énantiomères</a:t>
            </a:r>
          </a:p>
        </p:txBody>
      </p:sp>
      <p:sp>
        <p:nvSpPr>
          <p:cNvPr id="146" name="Shape 146"/>
          <p:cNvSpPr/>
          <p:nvPr/>
        </p:nvSpPr>
        <p:spPr>
          <a:xfrm>
            <a:off x="3610101" y="360375"/>
            <a:ext cx="5784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Énantiomérie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5442" y="2212144"/>
            <a:ext cx="7526124" cy="574786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hape 149"/>
          <p:cNvSpPr/>
          <p:nvPr>
            <p:ph type="sldNum" sz="quarter" idx="4294967295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t"/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0" name="Shape 150"/>
          <p:cNvSpPr/>
          <p:nvPr/>
        </p:nvSpPr>
        <p:spPr>
          <a:xfrm flipV="1">
            <a:off x="5460744" y="3459643"/>
            <a:ext cx="2083311" cy="1"/>
          </a:xfrm>
          <a:prstGeom prst="line">
            <a:avLst/>
          </a:prstGeom>
          <a:ln w="88900">
            <a:solidFill>
              <a:srgbClr val="011993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1" name="Shape 151"/>
          <p:cNvSpPr/>
          <p:nvPr/>
        </p:nvSpPr>
        <p:spPr>
          <a:xfrm>
            <a:off x="5460744" y="6822623"/>
            <a:ext cx="2083312" cy="1"/>
          </a:xfrm>
          <a:prstGeom prst="line">
            <a:avLst/>
          </a:prstGeom>
          <a:ln w="88900">
            <a:solidFill>
              <a:srgbClr val="011993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2" name="Shape 152"/>
          <p:cNvSpPr/>
          <p:nvPr/>
        </p:nvSpPr>
        <p:spPr>
          <a:xfrm flipV="1">
            <a:off x="3899521" y="4044422"/>
            <a:ext cx="1" cy="2083311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3" name="Shape 153"/>
          <p:cNvSpPr/>
          <p:nvPr/>
        </p:nvSpPr>
        <p:spPr>
          <a:xfrm flipV="1">
            <a:off x="8857486" y="4044422"/>
            <a:ext cx="1" cy="2083311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4" name="Shape 154"/>
          <p:cNvSpPr/>
          <p:nvPr/>
        </p:nvSpPr>
        <p:spPr>
          <a:xfrm flipH="1" flipV="1">
            <a:off x="5339094" y="4046668"/>
            <a:ext cx="2078820" cy="2078819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5" name="Shape 155"/>
          <p:cNvSpPr/>
          <p:nvPr/>
        </p:nvSpPr>
        <p:spPr>
          <a:xfrm flipV="1">
            <a:off x="5339094" y="4046668"/>
            <a:ext cx="2078820" cy="2078819"/>
          </a:xfrm>
          <a:prstGeom prst="line">
            <a:avLst/>
          </a:prstGeom>
          <a:ln w="88900">
            <a:solidFill>
              <a:srgbClr val="FF9300"/>
            </a:solidFill>
            <a:prstDash val="sysDot"/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>
            <a:off x="1797891" y="3135793"/>
            <a:ext cx="85130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R,R</a:t>
            </a:r>
          </a:p>
        </p:txBody>
      </p:sp>
      <p:sp>
        <p:nvSpPr>
          <p:cNvPr id="157" name="Shape 157"/>
          <p:cNvSpPr/>
          <p:nvPr/>
        </p:nvSpPr>
        <p:spPr>
          <a:xfrm>
            <a:off x="10116302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S,R</a:t>
            </a:r>
          </a:p>
        </p:txBody>
      </p:sp>
      <p:sp>
        <p:nvSpPr>
          <p:cNvPr id="158" name="Shape 158"/>
          <p:cNvSpPr/>
          <p:nvPr/>
        </p:nvSpPr>
        <p:spPr>
          <a:xfrm>
            <a:off x="10129104" y="3135793"/>
            <a:ext cx="800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S,S</a:t>
            </a:r>
          </a:p>
        </p:txBody>
      </p:sp>
      <p:sp>
        <p:nvSpPr>
          <p:cNvPr id="159" name="Shape 159"/>
          <p:cNvSpPr/>
          <p:nvPr/>
        </p:nvSpPr>
        <p:spPr>
          <a:xfrm>
            <a:off x="1937693" y="6498773"/>
            <a:ext cx="8257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91919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919191"/>
                </a:solidFill>
              </a:rPr>
              <a:t>R,S</a:t>
            </a:r>
          </a:p>
        </p:txBody>
      </p:sp>
      <p:sp>
        <p:nvSpPr>
          <p:cNvPr id="160" name="Shape 160"/>
          <p:cNvSpPr/>
          <p:nvPr/>
        </p:nvSpPr>
        <p:spPr>
          <a:xfrm>
            <a:off x="5409691" y="2800606"/>
            <a:ext cx="21854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11993"/>
                </a:solidFill>
              </a:rPr>
              <a:t>énantiomères</a:t>
            </a:r>
          </a:p>
        </p:txBody>
      </p:sp>
      <p:sp>
        <p:nvSpPr>
          <p:cNvPr id="161" name="Shape 161"/>
          <p:cNvSpPr/>
          <p:nvPr/>
        </p:nvSpPr>
        <p:spPr>
          <a:xfrm>
            <a:off x="5347141" y="6863549"/>
            <a:ext cx="218541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01199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011993"/>
                </a:solidFill>
              </a:rPr>
              <a:t>énantiomères</a:t>
            </a:r>
          </a:p>
        </p:txBody>
      </p:sp>
      <p:sp>
        <p:nvSpPr>
          <p:cNvPr id="162" name="Shape 162"/>
          <p:cNvSpPr/>
          <p:nvPr/>
        </p:nvSpPr>
        <p:spPr>
          <a:xfrm>
            <a:off x="762562" y="4832077"/>
            <a:ext cx="292196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9300"/>
                </a:solidFill>
              </a:rPr>
              <a:t>diastéréoisomères</a:t>
            </a:r>
          </a:p>
        </p:txBody>
      </p:sp>
      <p:sp>
        <p:nvSpPr>
          <p:cNvPr id="163" name="Shape 163"/>
          <p:cNvSpPr/>
          <p:nvPr/>
        </p:nvSpPr>
        <p:spPr>
          <a:xfrm>
            <a:off x="9324581" y="4832077"/>
            <a:ext cx="292196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700">
                <a:solidFill>
                  <a:srgbClr val="FF93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FF9300"/>
                </a:solidFill>
              </a:rPr>
              <a:t>diastéréoisomères</a:t>
            </a:r>
          </a:p>
        </p:txBody>
      </p:sp>
      <p:sp>
        <p:nvSpPr>
          <p:cNvPr id="164" name="Shape 164"/>
          <p:cNvSpPr/>
          <p:nvPr/>
        </p:nvSpPr>
        <p:spPr>
          <a:xfrm>
            <a:off x="3610101" y="360375"/>
            <a:ext cx="5784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Énantiomérie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