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://iStock.fr" TargetMode="External"/><Relationship Id="rId4" Type="http://schemas.openxmlformats.org/officeDocument/2006/relationships/hyperlink" Target="http://onatera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18</a:t>
            </a:r>
            <a:r>
              <a:rPr sz="5900"/>
              <a:t> : </a:t>
            </a:r>
            <a:r>
              <a:rPr sz="5900"/>
              <a:t>Corps purs et mélanges binaires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CPGE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893190" y="360375"/>
            <a:ext cx="112184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Courbe d’analyse thermique</a:t>
            </a:r>
          </a:p>
        </p:txBody>
      </p:sp>
      <p:sp>
        <p:nvSpPr>
          <p:cNvPr id="96" name="Shape 9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9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" y="2238585"/>
            <a:ext cx="12161341" cy="5276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" y="2238585"/>
            <a:ext cx="12161341" cy="527643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121237" y="8654508"/>
            <a:ext cx="6293793" cy="596901"/>
          </a:xfrm>
          <a:prstGeom prst="rect">
            <a:avLst/>
          </a:prstGeom>
          <a:ln w="381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Construction du diagramme binaire :</a:t>
            </a:r>
          </a:p>
        </p:txBody>
      </p:sp>
      <p:pic>
        <p:nvPicPr>
          <p:cNvPr id="10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116" y="2207552"/>
            <a:ext cx="12161341" cy="527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274236" y="9165635"/>
            <a:ext cx="404046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HPrépa, PC PC*, A. Durupthy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893190" y="360375"/>
            <a:ext cx="112184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Courbe d’analyse thermique</a:t>
            </a:r>
          </a:p>
        </p:txBody>
      </p:sp>
      <p:sp>
        <p:nvSpPr>
          <p:cNvPr id="104" name="Shape 10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" y="2238585"/>
            <a:ext cx="12161341" cy="5276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" y="2238585"/>
            <a:ext cx="12161341" cy="527643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121237" y="8654508"/>
            <a:ext cx="6293793" cy="596901"/>
          </a:xfrm>
          <a:prstGeom prst="rect">
            <a:avLst/>
          </a:prstGeom>
          <a:ln w="381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Construction du diagramme binaire :</a:t>
            </a:r>
          </a:p>
        </p:txBody>
      </p:sp>
      <p:pic>
        <p:nvPicPr>
          <p:cNvPr id="10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116" y="2207552"/>
            <a:ext cx="12161341" cy="5276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116" y="2238585"/>
            <a:ext cx="12161341" cy="527643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274236" y="9165635"/>
            <a:ext cx="404046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HPrépa, PC PC*, A. Durupthy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78637" y="360375"/>
            <a:ext cx="124475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Lecture d’un diagramme binaire</a:t>
            </a:r>
          </a:p>
        </p:txBody>
      </p:sp>
      <p:sp>
        <p:nvSpPr>
          <p:cNvPr id="113" name="Shape 11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4" name="Shape 114"/>
          <p:cNvSpPr/>
          <p:nvPr/>
        </p:nvSpPr>
        <p:spPr>
          <a:xfrm>
            <a:off x="224982" y="8705850"/>
            <a:ext cx="5679902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Théorème de l’horizontale :</a:t>
            </a:r>
          </a:p>
        </p:txBody>
      </p:sp>
      <p:pic>
        <p:nvPicPr>
          <p:cNvPr id="115" name="Document 19062021_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2052" y="1526226"/>
            <a:ext cx="5420696" cy="693452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8808636" y="9165635"/>
            <a:ext cx="40404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HPrépa, PC PC*, A. Durupthy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374518" y="360375"/>
            <a:ext cx="82557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Tracé expérimental</a:t>
            </a:r>
          </a:p>
        </p:txBody>
      </p:sp>
      <p:sp>
        <p:nvSpPr>
          <p:cNvPr id="119" name="Shape 11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0" name="Shape 120"/>
          <p:cNvSpPr/>
          <p:nvPr/>
        </p:nvSpPr>
        <p:spPr>
          <a:xfrm>
            <a:off x="241717" y="8638116"/>
            <a:ext cx="5883499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2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288700"/>
            <a:ext cx="13004801" cy="517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2374518" y="360375"/>
            <a:ext cx="82557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Tracé expérimental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5" name="Shape 125"/>
          <p:cNvSpPr/>
          <p:nvPr/>
        </p:nvSpPr>
        <p:spPr>
          <a:xfrm>
            <a:off x="241717" y="8638116"/>
            <a:ext cx="5883499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2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0" y="2346831"/>
            <a:ext cx="12712700" cy="5059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374518" y="360375"/>
            <a:ext cx="82557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Tracé expérimental</a:t>
            </a:r>
          </a:p>
        </p:txBody>
      </p:sp>
      <p:sp>
        <p:nvSpPr>
          <p:cNvPr id="129" name="Shape 12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0" name="Shape 130"/>
          <p:cNvSpPr/>
          <p:nvPr/>
        </p:nvSpPr>
        <p:spPr>
          <a:xfrm>
            <a:off x="241717" y="8638116"/>
            <a:ext cx="5883499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570214" y="1591733"/>
            <a:ext cx="11864372" cy="6570134"/>
            <a:chOff x="0" y="0"/>
            <a:chExt cx="11864370" cy="6570133"/>
          </a:xfrm>
        </p:grpSpPr>
        <p:pic>
          <p:nvPicPr>
            <p:cNvPr id="131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864371" cy="65701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Shape 132"/>
            <p:cNvSpPr/>
            <p:nvPr/>
          </p:nvSpPr>
          <p:spPr>
            <a:xfrm>
              <a:off x="2308451" y="287866"/>
              <a:ext cx="6394518" cy="14904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374518" y="360375"/>
            <a:ext cx="82557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Tracé expérimental</a:t>
            </a:r>
          </a:p>
        </p:txBody>
      </p:sp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12393031" y="85560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8639" y="1369754"/>
            <a:ext cx="8607522" cy="7179734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269335" y="9025935"/>
            <a:ext cx="1246613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Tunable hydrophobic eutectic solvents based on terpenes and monocarboxylic acids, Mónia Andreia Rodrigues Martins et al. ACS Sustainable Chem. Eng</a:t>
            </a:r>
          </a:p>
        </p:txBody>
      </p:sp>
      <p:sp>
        <p:nvSpPr>
          <p:cNvPr id="139" name="Shape 139"/>
          <p:cNvSpPr/>
          <p:nvPr/>
        </p:nvSpPr>
        <p:spPr>
          <a:xfrm>
            <a:off x="152544" y="8147050"/>
            <a:ext cx="8906645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Diagramme binaire thymol/acide palmitique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374518" y="360375"/>
            <a:ext cx="82557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Tracé expérimental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12393031" y="85560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3" name="Shape 143"/>
          <p:cNvSpPr/>
          <p:nvPr/>
        </p:nvSpPr>
        <p:spPr>
          <a:xfrm>
            <a:off x="152544" y="8147050"/>
            <a:ext cx="8906645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Diagramme binaire thymol/acide palmitique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83" y="2220355"/>
            <a:ext cx="12628034" cy="60695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10976729" y="9165635"/>
            <a:ext cx="18548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iStock.fr</a:t>
            </a:r>
          </a:p>
        </p:txBody>
      </p:sp>
      <p:sp>
        <p:nvSpPr>
          <p:cNvPr id="48" name="Shape 48"/>
          <p:cNvSpPr/>
          <p:nvPr/>
        </p:nvSpPr>
        <p:spPr>
          <a:xfrm>
            <a:off x="306345" y="9216435"/>
            <a:ext cx="229984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onatera.com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51" name="Shape 5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2" name="Shape 52"/>
          <p:cNvSpPr/>
          <p:nvPr/>
        </p:nvSpPr>
        <p:spPr>
          <a:xfrm>
            <a:off x="5187391" y="4552950"/>
            <a:ext cx="26300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FD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0FDFF"/>
                </a:solidFill>
              </a:rPr>
              <a:t>Spectres IR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08533" y="360375"/>
            <a:ext cx="1258773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Mélanges binaires de corps purs</a:t>
            </a:r>
          </a:p>
        </p:txBody>
      </p:sp>
      <p:sp>
        <p:nvSpPr>
          <p:cNvPr id="55" name="Shape 5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6" name="Shape 56"/>
          <p:cNvSpPr/>
          <p:nvPr/>
        </p:nvSpPr>
        <p:spPr>
          <a:xfrm>
            <a:off x="301263" y="2690415"/>
            <a:ext cx="2337942" cy="6858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Notations :</a:t>
            </a:r>
          </a:p>
        </p:txBody>
      </p:sp>
      <p:pic>
        <p:nvPicPr>
          <p:cNvPr id="57" name="pasted-image.png"/>
          <p:cNvPicPr/>
          <p:nvPr/>
        </p:nvPicPr>
        <p:blipFill>
          <a:blip r:embed="rId2">
            <a:extLst/>
          </a:blip>
          <a:srcRect l="0" t="1059" r="0" b="61462"/>
          <a:stretch>
            <a:fillRect/>
          </a:stretch>
        </p:blipFill>
        <p:spPr>
          <a:xfrm>
            <a:off x="1115561" y="3574959"/>
            <a:ext cx="10191878" cy="3360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0" name="Shape 60"/>
          <p:cNvSpPr/>
          <p:nvPr/>
        </p:nvSpPr>
        <p:spPr>
          <a:xfrm>
            <a:off x="301263" y="2690415"/>
            <a:ext cx="2337942" cy="6858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Notations :</a:t>
            </a:r>
          </a:p>
        </p:txBody>
      </p:sp>
      <p:pic>
        <p:nvPicPr>
          <p:cNvPr id="61" name="pasted-image.png"/>
          <p:cNvPicPr/>
          <p:nvPr/>
        </p:nvPicPr>
        <p:blipFill>
          <a:blip r:embed="rId2">
            <a:extLst/>
          </a:blip>
          <a:srcRect l="0" t="75888" r="0" b="7036"/>
          <a:stretch>
            <a:fillRect/>
          </a:stretch>
        </p:blipFill>
        <p:spPr>
          <a:xfrm>
            <a:off x="2842056" y="7175329"/>
            <a:ext cx="9638843" cy="144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asted-image.png"/>
          <p:cNvPicPr/>
          <p:nvPr/>
        </p:nvPicPr>
        <p:blipFill>
          <a:blip r:embed="rId2">
            <a:extLst/>
          </a:blip>
          <a:srcRect l="0" t="45730" r="0" b="31406"/>
          <a:stretch>
            <a:fillRect/>
          </a:stretch>
        </p:blipFill>
        <p:spPr>
          <a:xfrm>
            <a:off x="2842056" y="3265210"/>
            <a:ext cx="9638843" cy="1938623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269126" y="6157868"/>
            <a:ext cx="45608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Fractions massiques :</a:t>
            </a:r>
          </a:p>
        </p:txBody>
      </p:sp>
      <p:sp>
        <p:nvSpPr>
          <p:cNvPr id="64" name="Shape 64"/>
          <p:cNvSpPr/>
          <p:nvPr/>
        </p:nvSpPr>
        <p:spPr>
          <a:xfrm>
            <a:off x="208533" y="360375"/>
            <a:ext cx="1258773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Mélanges binaires de corps purs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893190" y="360375"/>
            <a:ext cx="112184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Courbe d’analyse thermique</a:t>
            </a:r>
          </a:p>
        </p:txBody>
      </p:sp>
      <p:sp>
        <p:nvSpPr>
          <p:cNvPr id="67" name="Shape 6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73" name="Group 73"/>
          <p:cNvGrpSpPr/>
          <p:nvPr/>
        </p:nvGrpSpPr>
        <p:grpSpPr>
          <a:xfrm>
            <a:off x="465931" y="2354626"/>
            <a:ext cx="5511999" cy="4574893"/>
            <a:chOff x="0" y="0"/>
            <a:chExt cx="5511998" cy="4574892"/>
          </a:xfrm>
        </p:grpSpPr>
        <p:pic>
          <p:nvPicPr>
            <p:cNvPr id="68" name="pasted-image.png"/>
            <p:cNvPicPr/>
            <p:nvPr/>
          </p:nvPicPr>
          <p:blipFill>
            <a:blip r:embed="rId2">
              <a:extLst/>
            </a:blip>
            <a:srcRect l="2477" t="7226" r="53894" b="9676"/>
            <a:stretch>
              <a:fillRect/>
            </a:stretch>
          </p:blipFill>
          <p:spPr>
            <a:xfrm>
              <a:off x="214113" y="469337"/>
              <a:ext cx="4968073" cy="4105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" name="Shape 69"/>
            <p:cNvSpPr/>
            <p:nvPr/>
          </p:nvSpPr>
          <p:spPr>
            <a:xfrm>
              <a:off x="2184135" y="601133"/>
              <a:ext cx="3327864" cy="29623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12068" y="0"/>
              <a:ext cx="3327864" cy="29623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905668" y="46831"/>
              <a:ext cx="1783293" cy="160317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1280715"/>
              <a:ext cx="597694" cy="16031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74" name="Shape 74"/>
          <p:cNvSpPr/>
          <p:nvPr/>
        </p:nvSpPr>
        <p:spPr>
          <a:xfrm>
            <a:off x="274236" y="9165635"/>
            <a:ext cx="404046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HPrépa, PC PC*, A. Durupthy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893190" y="360375"/>
            <a:ext cx="112184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Courbe d’analyse thermique</a:t>
            </a:r>
          </a:p>
        </p:txBody>
      </p:sp>
      <p:sp>
        <p:nvSpPr>
          <p:cNvPr id="77" name="Shape 7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8" name="pasted-image.png"/>
          <p:cNvPicPr/>
          <p:nvPr/>
        </p:nvPicPr>
        <p:blipFill>
          <a:blip r:embed="rId2">
            <a:extLst/>
          </a:blip>
          <a:srcRect l="0" t="0" r="52583" b="0"/>
          <a:stretch>
            <a:fillRect/>
          </a:stretch>
        </p:blipFill>
        <p:spPr>
          <a:xfrm>
            <a:off x="120650" y="2238585"/>
            <a:ext cx="5766494" cy="527643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274236" y="9165635"/>
            <a:ext cx="404046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HPrépa, PC PC*, A. Durupthy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893190" y="360375"/>
            <a:ext cx="112184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Courbe d’analyse thermique</a:t>
            </a:r>
          </a:p>
        </p:txBody>
      </p:sp>
      <p:sp>
        <p:nvSpPr>
          <p:cNvPr id="82" name="Shape 8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" y="2238585"/>
            <a:ext cx="12161341" cy="527643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5417640" y="4546600"/>
            <a:ext cx="1872160" cy="0"/>
          </a:xfrm>
          <a:prstGeom prst="line">
            <a:avLst/>
          </a:prstGeom>
          <a:ln w="63500">
            <a:solidFill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5" name="Shape 85"/>
          <p:cNvSpPr/>
          <p:nvPr/>
        </p:nvSpPr>
        <p:spPr>
          <a:xfrm>
            <a:off x="121237" y="8654508"/>
            <a:ext cx="6293793" cy="596901"/>
          </a:xfrm>
          <a:prstGeom prst="rect">
            <a:avLst/>
          </a:prstGeom>
          <a:ln w="381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Construction du diagramme binaire :</a:t>
            </a:r>
          </a:p>
        </p:txBody>
      </p:sp>
      <p:sp>
        <p:nvSpPr>
          <p:cNvPr id="86" name="Shape 86"/>
          <p:cNvSpPr/>
          <p:nvPr/>
        </p:nvSpPr>
        <p:spPr>
          <a:xfrm>
            <a:off x="274236" y="9165635"/>
            <a:ext cx="404046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HPrépa, PC PC*, A. Durupthy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893190" y="360375"/>
            <a:ext cx="112184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Courbe d’analyse thermique</a:t>
            </a:r>
          </a:p>
        </p:txBody>
      </p:sp>
      <p:sp>
        <p:nvSpPr>
          <p:cNvPr id="89" name="Shape 8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" y="2238585"/>
            <a:ext cx="12161341" cy="5276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" y="2238585"/>
            <a:ext cx="12161341" cy="527643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21237" y="8654508"/>
            <a:ext cx="6293793" cy="596901"/>
          </a:xfrm>
          <a:prstGeom prst="rect">
            <a:avLst/>
          </a:prstGeom>
          <a:ln w="381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Construction du diagramme binaire :</a:t>
            </a:r>
          </a:p>
        </p:txBody>
      </p:sp>
      <p:sp>
        <p:nvSpPr>
          <p:cNvPr id="93" name="Shape 93"/>
          <p:cNvSpPr/>
          <p:nvPr/>
        </p:nvSpPr>
        <p:spPr>
          <a:xfrm>
            <a:off x="274236" y="9165635"/>
            <a:ext cx="404046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HPrépa, PC PC*, A. Durupthy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