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13004800" cy="9753600"/>
  <p:notesSz cx="6858000" cy="9144000"/>
  <p:defaultTextStyle>
    <a:lvl1pPr algn="ctr" defTabSz="584200">
      <a:defRPr sz="3600">
        <a:latin typeface="+mj-lt"/>
        <a:ea typeface="+mj-ea"/>
        <a:cs typeface="+mj-cs"/>
        <a:sym typeface="Helvetica"/>
      </a:defRPr>
    </a:lvl1pPr>
    <a:lvl2pPr algn="ctr" defTabSz="584200">
      <a:defRPr sz="3600">
        <a:latin typeface="+mj-lt"/>
        <a:ea typeface="+mj-ea"/>
        <a:cs typeface="+mj-cs"/>
        <a:sym typeface="Helvetica"/>
      </a:defRPr>
    </a:lvl2pPr>
    <a:lvl3pPr algn="ctr" defTabSz="584200">
      <a:defRPr sz="3600">
        <a:latin typeface="+mj-lt"/>
        <a:ea typeface="+mj-ea"/>
        <a:cs typeface="+mj-cs"/>
        <a:sym typeface="Helvetica"/>
      </a:defRPr>
    </a:lvl3pPr>
    <a:lvl4pPr algn="ctr" defTabSz="584200">
      <a:defRPr sz="3600">
        <a:latin typeface="+mj-lt"/>
        <a:ea typeface="+mj-ea"/>
        <a:cs typeface="+mj-cs"/>
        <a:sym typeface="Helvetica"/>
      </a:defRPr>
    </a:lvl4pPr>
    <a:lvl5pPr algn="ctr" defTabSz="584200">
      <a:defRPr sz="3600">
        <a:latin typeface="+mj-lt"/>
        <a:ea typeface="+mj-ea"/>
        <a:cs typeface="+mj-cs"/>
        <a:sym typeface="Helvetica"/>
      </a:defRPr>
    </a:lvl5pPr>
    <a:lvl6pPr algn="ctr" defTabSz="584200">
      <a:defRPr sz="3600">
        <a:latin typeface="+mj-lt"/>
        <a:ea typeface="+mj-ea"/>
        <a:cs typeface="+mj-cs"/>
        <a:sym typeface="Helvetica"/>
      </a:defRPr>
    </a:lvl6pPr>
    <a:lvl7pPr algn="ctr" defTabSz="584200">
      <a:defRPr sz="3600">
        <a:latin typeface="+mj-lt"/>
        <a:ea typeface="+mj-ea"/>
        <a:cs typeface="+mj-cs"/>
        <a:sym typeface="Helvetica"/>
      </a:defRPr>
    </a:lvl7pPr>
    <a:lvl8pPr algn="ctr" defTabSz="584200">
      <a:defRPr sz="3600">
        <a:latin typeface="+mj-lt"/>
        <a:ea typeface="+mj-ea"/>
        <a:cs typeface="+mj-cs"/>
        <a:sym typeface="Helvetica"/>
      </a:defRPr>
    </a:lvl8pPr>
    <a:lvl9pPr algn="ctr" defTabSz="584200">
      <a:defRPr sz="3600"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4" name="Shape 4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Texte du titre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2286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4572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6858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9144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sldNum" sz="quarter" idx="2"/>
          </p:nvPr>
        </p:nvSpPr>
        <p:spPr>
          <a:xfrm>
            <a:off x="9320107" y="9114112"/>
            <a:ext cx="3034454" cy="371349"/>
          </a:xfrm>
          <a:prstGeom prst="rect">
            <a:avLst/>
          </a:prstGeom>
        </p:spPr>
        <p:txBody>
          <a:bodyPr lIns="65023" tIns="65023" rIns="65023" bIns="65023"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Num" sz="quarter" idx="2"/>
          </p:nvPr>
        </p:nvSpPr>
        <p:spPr>
          <a:xfrm>
            <a:off x="9320107" y="9114112"/>
            <a:ext cx="3034454" cy="371349"/>
          </a:xfrm>
          <a:prstGeom prst="rect">
            <a:avLst/>
          </a:prstGeom>
        </p:spPr>
        <p:txBody>
          <a:bodyPr lIns="65023" tIns="65023" rIns="65023" bIns="65023"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sldNum" sz="quarter" idx="2"/>
          </p:nvPr>
        </p:nvSpPr>
        <p:spPr>
          <a:xfrm>
            <a:off x="9320107" y="9114112"/>
            <a:ext cx="3034454" cy="371349"/>
          </a:xfrm>
          <a:prstGeom prst="rect">
            <a:avLst/>
          </a:prstGeom>
        </p:spPr>
        <p:txBody>
          <a:bodyPr lIns="65023" tIns="65023" rIns="65023" bIns="65023"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xfrm>
            <a:off x="1270000" y="4279900"/>
            <a:ext cx="10464800" cy="38608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6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6000"/>
              <a:t>Texte du titre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952500" y="93506"/>
            <a:ext cx="11099800" cy="2860988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3429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1pPr>
            <a:lvl2pPr marL="6858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2pPr>
            <a:lvl3pPr marL="10287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3pPr>
            <a:lvl4pPr marL="13716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4pPr>
            <a:lvl5pPr marL="17145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94079" y="1464733"/>
            <a:ext cx="11216642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 anchor="ctr">
            <a:normAutofit fontScale="100000" lnSpcReduction="0"/>
          </a:bodyPr>
          <a:lstStyle/>
          <a:p>
            <a:pPr lvl="0">
              <a:defRPr sz="1800"/>
            </a:pPr>
            <a:r>
              <a:rPr sz="6200"/>
              <a:t>Texte du titre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94079" y="3166533"/>
            <a:ext cx="11216642" cy="5367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normAutofit fontScale="100000" lnSpcReduction="0"/>
          </a:bodyPr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9184640" y="8024622"/>
            <a:ext cx="2926081" cy="338837"/>
          </a:xfrm>
          <a:prstGeom prst="rect">
            <a:avLst/>
          </a:prstGeom>
          <a:ln w="12700">
            <a:miter lim="400000"/>
          </a:ln>
        </p:spPr>
        <p:txBody>
          <a:bodyPr lIns="48767" tIns="48767" rIns="48767" bIns="48767" anchor="ctr">
            <a:spAutoFit/>
          </a:bodyPr>
          <a:lstStyle>
            <a:lvl1pPr algn="r" defTabSz="91440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spd="med" advClick="1"/>
  <p:txStyles>
    <p:titleStyle>
      <a:lvl1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1pPr>
      <a:lvl2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2pPr>
      <a:lvl3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3pPr>
      <a:lvl4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4pPr>
      <a:lvl5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5pPr>
      <a:lvl6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6pPr>
      <a:lvl7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7pPr>
      <a:lvl8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8pPr>
      <a:lvl9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310242" indent="-310242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1pPr>
      <a:lvl2pPr marL="819150" indent="-36195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2pPr>
      <a:lvl3pPr marL="1348739" indent="-434339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3pPr>
      <a:lvl4pPr marL="18542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4pPr>
      <a:lvl5pPr marL="23114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5pPr>
      <a:lvl6pPr marL="27686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6pPr>
      <a:lvl7pPr marL="32258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7pPr>
      <a:lvl8pPr marL="36830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8pPr>
      <a:lvl9pPr marL="41402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hyperlink" Target="http://xn--wikipdia-f1a.fr" TargetMode="Externa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hyperlink" Target="http://xn--wikipdia-f1a.fr" TargetMode="Externa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hyperlink" Target="http://xn--wikipdia-f1a.fr" TargetMode="Externa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hyperlink" Target="http://xn--wikipdia-f1a.fr" TargetMode="Externa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hyperlink" Target="http://xn--wikipdia-f1a.fr" TargetMode="Externa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hyperlink" Target="http://xn--wikipdia-f1a.fr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hyperlink" Target="http://xn--wikipdia-f1a.fr" TargetMode="Externa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2.tif"/><Relationship Id="rId4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hyperlink" Target="http://garrett-gardner.com" TargetMode="Externa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hyperlink" Target="http://dlecorgnechimie.fr" TargetMode="Externa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chimie.ens.fr" TargetMode="External"/><Relationship Id="rId3" Type="http://schemas.openxmlformats.org/officeDocument/2006/relationships/image" Target="../media/image5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chimie.ens.fr" TargetMode="External"/><Relationship Id="rId3" Type="http://schemas.openxmlformats.org/officeDocument/2006/relationships/image" Target="../media/image5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dlecorgnechimie.fr" TargetMode="External"/><Relationship Id="rId3" Type="http://schemas.openxmlformats.org/officeDocument/2006/relationships/image" Target="../media/image6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jpe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jpe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jpe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hyperlink" Target="http://garrett-gardner.com" TargetMode="Externa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hyperlink" Target="http://dlecorgnechimie.fr" TargetMode="Externa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hyperlink" Target="http://garrett-gardner.com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hyperlink" Target="http://garrett-gardner.com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>
            <a:off x="715389" y="935818"/>
            <a:ext cx="11574023" cy="2621530"/>
          </a:xfrm>
          <a:prstGeom prst="rect">
            <a:avLst/>
          </a:prstGeom>
          <a:ln w="25400">
            <a:solidFill/>
          </a:ln>
        </p:spPr>
        <p:txBody>
          <a:bodyPr anchor="ctr"/>
          <a:lstStyle/>
          <a:p>
            <a:pPr lvl="0">
              <a:defRPr sz="1800"/>
            </a:pPr>
            <a:r>
              <a:rPr sz="5900"/>
              <a:t>LC</a:t>
            </a:r>
            <a:r>
              <a:rPr sz="5900"/>
              <a:t>11</a:t>
            </a:r>
            <a:r>
              <a:rPr sz="5900"/>
              <a:t> : </a:t>
            </a:r>
            <a:r>
              <a:rPr sz="5900"/>
              <a:t>Distillation et diagrammes binaires</a:t>
            </a:r>
          </a:p>
        </p:txBody>
      </p:sp>
      <p:sp>
        <p:nvSpPr>
          <p:cNvPr id="47" name="Shape 47"/>
          <p:cNvSpPr/>
          <p:nvPr>
            <p:ph type="sldNum" sz="quarter" idx="4294967295"/>
          </p:nvPr>
        </p:nvSpPr>
        <p:spPr>
          <a:xfrm>
            <a:off x="6375348" y="9251950"/>
            <a:ext cx="241403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8" name="Shape 48"/>
          <p:cNvSpPr/>
          <p:nvPr/>
        </p:nvSpPr>
        <p:spPr>
          <a:xfrm>
            <a:off x="1078143" y="4347548"/>
            <a:ext cx="10835814" cy="4126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just" defTabSz="356362">
              <a:defRPr sz="1800"/>
            </a:pPr>
            <a:r>
              <a:rPr b="1" sz="3660" u="sng"/>
              <a:t>Niveau </a:t>
            </a:r>
            <a:r>
              <a:rPr sz="3660"/>
              <a:t>: Lycée </a:t>
            </a:r>
            <a:endParaRPr sz="3660"/>
          </a:p>
          <a:p>
            <a:pPr lvl="0" algn="just" defTabSz="356362">
              <a:defRPr sz="1800"/>
            </a:pPr>
            <a:r>
              <a:rPr b="1" sz="3660" u="sng"/>
              <a:t>Prérequis</a:t>
            </a:r>
            <a:r>
              <a:rPr sz="3660"/>
              <a:t> : </a:t>
            </a:r>
            <a:endParaRPr sz="3660"/>
          </a:p>
          <a:p>
            <a:pPr lvl="5" indent="697230" algn="just" defTabSz="356362">
              <a:defRPr sz="1800"/>
            </a:pPr>
            <a:r>
              <a:rPr sz="3660"/>
              <a:t>-Notion de phase, changement d’état</a:t>
            </a:r>
            <a:endParaRPr sz="3660"/>
          </a:p>
          <a:p>
            <a:pPr lvl="5" indent="697230" algn="just" defTabSz="356362">
              <a:defRPr sz="1800"/>
            </a:pPr>
            <a:r>
              <a:rPr sz="3660"/>
              <a:t>-Mélange, corps pur</a:t>
            </a:r>
            <a:endParaRPr sz="3660"/>
          </a:p>
          <a:p>
            <a:pPr lvl="5" indent="697230" algn="just" defTabSz="356362">
              <a:defRPr sz="1800"/>
            </a:pPr>
            <a:r>
              <a:rPr sz="3660"/>
              <a:t>-Fraction molaire, fraction massique</a:t>
            </a:r>
            <a:endParaRPr sz="3660"/>
          </a:p>
          <a:p>
            <a:pPr lvl="5" indent="697230" algn="just" defTabSz="356362">
              <a:defRPr sz="1800"/>
            </a:pPr>
            <a:r>
              <a:rPr sz="3660"/>
              <a:t>-Température d’ébullition</a:t>
            </a:r>
            <a:endParaRPr sz="3660"/>
          </a:p>
          <a:p>
            <a:pPr lvl="5" indent="697230" algn="just" defTabSz="356362">
              <a:defRPr sz="1800"/>
            </a:pPr>
            <a:r>
              <a:rPr sz="3660"/>
              <a:t>-Principe de la réfractométrie 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03" name="Shape 103"/>
          <p:cNvSpPr/>
          <p:nvPr/>
        </p:nvSpPr>
        <p:spPr>
          <a:xfrm>
            <a:off x="210385" y="1580577"/>
            <a:ext cx="2153097" cy="631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800" u="sng">
                <a:latin typeface="Arial"/>
                <a:ea typeface="Arial"/>
                <a:cs typeface="Arial"/>
                <a:sym typeface="Arial"/>
              </a:rPr>
              <a:t>Rappels</a:t>
            </a:r>
            <a:r>
              <a:rPr sz="3800">
                <a:latin typeface="Arial"/>
                <a:ea typeface="Arial"/>
                <a:cs typeface="Arial"/>
                <a:sym typeface="Arial"/>
              </a:rPr>
              <a:t> :</a:t>
            </a:r>
          </a:p>
        </p:txBody>
      </p:sp>
      <p:pic>
        <p:nvPicPr>
          <p:cNvPr id="104" name="pasted-image.png"/>
          <p:cNvPicPr/>
          <p:nvPr/>
        </p:nvPicPr>
        <p:blipFill>
          <a:blip r:embed="rId2">
            <a:extLst/>
          </a:blip>
          <a:srcRect l="38033" t="0" r="20913" b="83801"/>
          <a:stretch>
            <a:fillRect/>
          </a:stretch>
        </p:blipFill>
        <p:spPr>
          <a:xfrm>
            <a:off x="734629" y="3908614"/>
            <a:ext cx="4390034" cy="9833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pasted-image.png"/>
          <p:cNvPicPr/>
          <p:nvPr/>
        </p:nvPicPr>
        <p:blipFill>
          <a:blip r:embed="rId2">
            <a:extLst/>
          </a:blip>
          <a:srcRect l="0" t="14645" r="70306" b="73197"/>
          <a:stretch>
            <a:fillRect/>
          </a:stretch>
        </p:blipFill>
        <p:spPr>
          <a:xfrm>
            <a:off x="2142820" y="5555577"/>
            <a:ext cx="3175199" cy="7379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pasted-image.png"/>
          <p:cNvPicPr/>
          <p:nvPr/>
        </p:nvPicPr>
        <p:blipFill>
          <a:blip r:embed="rId2">
            <a:extLst/>
          </a:blip>
          <a:srcRect l="43529" t="31490" r="16032" b="49540"/>
          <a:stretch>
            <a:fillRect/>
          </a:stretch>
        </p:blipFill>
        <p:spPr>
          <a:xfrm>
            <a:off x="7705988" y="3797790"/>
            <a:ext cx="4324285" cy="11515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pasted-image.png"/>
          <p:cNvPicPr/>
          <p:nvPr/>
        </p:nvPicPr>
        <p:blipFill>
          <a:blip r:embed="rId2">
            <a:extLst/>
          </a:blip>
          <a:srcRect l="0" t="46853" r="68965" b="40966"/>
          <a:stretch>
            <a:fillRect/>
          </a:stretch>
        </p:blipFill>
        <p:spPr>
          <a:xfrm>
            <a:off x="8932805" y="5528096"/>
            <a:ext cx="3318669" cy="739445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Shape 108"/>
          <p:cNvSpPr/>
          <p:nvPr/>
        </p:nvSpPr>
        <p:spPr>
          <a:xfrm>
            <a:off x="1130028" y="2791190"/>
            <a:ext cx="3599434" cy="657313"/>
          </a:xfrm>
          <a:prstGeom prst="rect">
            <a:avLst/>
          </a:prstGeom>
          <a:ln w="25400"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800"/>
              <a:t>Fraction molaire</a:t>
            </a:r>
          </a:p>
        </p:txBody>
      </p:sp>
      <p:sp>
        <p:nvSpPr>
          <p:cNvPr id="109" name="Shape 109"/>
          <p:cNvSpPr/>
          <p:nvPr/>
        </p:nvSpPr>
        <p:spPr>
          <a:xfrm>
            <a:off x="506334" y="5664005"/>
            <a:ext cx="1596443" cy="520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000"/>
              <a:t>avec ici :</a:t>
            </a:r>
          </a:p>
        </p:txBody>
      </p:sp>
      <p:sp>
        <p:nvSpPr>
          <p:cNvPr id="110" name="Shape 110"/>
          <p:cNvSpPr/>
          <p:nvPr/>
        </p:nvSpPr>
        <p:spPr>
          <a:xfrm>
            <a:off x="7826911" y="2764503"/>
            <a:ext cx="4082505" cy="657313"/>
          </a:xfrm>
          <a:prstGeom prst="rect">
            <a:avLst/>
          </a:prstGeom>
          <a:ln w="25400"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800"/>
              <a:t>Fraction massique</a:t>
            </a:r>
          </a:p>
        </p:txBody>
      </p:sp>
      <p:sp>
        <p:nvSpPr>
          <p:cNvPr id="111" name="Shape 111"/>
          <p:cNvSpPr/>
          <p:nvPr/>
        </p:nvSpPr>
        <p:spPr>
          <a:xfrm>
            <a:off x="7267260" y="5637318"/>
            <a:ext cx="1596443" cy="520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000"/>
              <a:t>avec ici :</a:t>
            </a:r>
          </a:p>
        </p:txBody>
      </p:sp>
      <p:sp>
        <p:nvSpPr>
          <p:cNvPr id="112" name="Shape 112"/>
          <p:cNvSpPr/>
          <p:nvPr/>
        </p:nvSpPr>
        <p:spPr>
          <a:xfrm>
            <a:off x="527994" y="2565176"/>
            <a:ext cx="5160289" cy="4030497"/>
          </a:xfrm>
          <a:prstGeom prst="rect">
            <a:avLst/>
          </a:prstGeom>
          <a:ln w="50800">
            <a:solidFill>
              <a:srgbClr val="7A81FF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3" name="Shape 113"/>
          <p:cNvSpPr/>
          <p:nvPr/>
        </p:nvSpPr>
        <p:spPr>
          <a:xfrm>
            <a:off x="7288020" y="2538490"/>
            <a:ext cx="5160288" cy="4030497"/>
          </a:xfrm>
          <a:prstGeom prst="rect">
            <a:avLst/>
          </a:prstGeom>
          <a:ln w="50800">
            <a:solidFill>
              <a:srgbClr val="94175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4" name="Shape 114"/>
          <p:cNvSpPr/>
          <p:nvPr/>
        </p:nvSpPr>
        <p:spPr>
          <a:xfrm>
            <a:off x="1577848" y="395619"/>
            <a:ext cx="984910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I) Composition d’un mélange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17" name="Shape 117"/>
          <p:cNvSpPr/>
          <p:nvPr/>
        </p:nvSpPr>
        <p:spPr>
          <a:xfrm>
            <a:off x="210385" y="1580577"/>
            <a:ext cx="2153097" cy="631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800" u="sng">
                <a:latin typeface="Arial"/>
                <a:ea typeface="Arial"/>
                <a:cs typeface="Arial"/>
                <a:sym typeface="Arial"/>
              </a:rPr>
              <a:t>Rappels</a:t>
            </a:r>
            <a:r>
              <a:rPr sz="3800">
                <a:latin typeface="Arial"/>
                <a:ea typeface="Arial"/>
                <a:cs typeface="Arial"/>
                <a:sym typeface="Arial"/>
              </a:rPr>
              <a:t> :</a:t>
            </a:r>
          </a:p>
        </p:txBody>
      </p:sp>
      <p:pic>
        <p:nvPicPr>
          <p:cNvPr id="118" name="pasted-image.png"/>
          <p:cNvPicPr/>
          <p:nvPr/>
        </p:nvPicPr>
        <p:blipFill>
          <a:blip r:embed="rId2">
            <a:extLst/>
          </a:blip>
          <a:srcRect l="38033" t="0" r="20913" b="83801"/>
          <a:stretch>
            <a:fillRect/>
          </a:stretch>
        </p:blipFill>
        <p:spPr>
          <a:xfrm>
            <a:off x="734629" y="3908614"/>
            <a:ext cx="4390034" cy="9833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pasted-image.png"/>
          <p:cNvPicPr/>
          <p:nvPr/>
        </p:nvPicPr>
        <p:blipFill>
          <a:blip r:embed="rId2">
            <a:extLst/>
          </a:blip>
          <a:srcRect l="0" t="14645" r="70306" b="73197"/>
          <a:stretch>
            <a:fillRect/>
          </a:stretch>
        </p:blipFill>
        <p:spPr>
          <a:xfrm>
            <a:off x="2142820" y="5555577"/>
            <a:ext cx="3175199" cy="7379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pasted-image.png"/>
          <p:cNvPicPr/>
          <p:nvPr/>
        </p:nvPicPr>
        <p:blipFill>
          <a:blip r:embed="rId2">
            <a:extLst/>
          </a:blip>
          <a:srcRect l="43529" t="31490" r="16032" b="49540"/>
          <a:stretch>
            <a:fillRect/>
          </a:stretch>
        </p:blipFill>
        <p:spPr>
          <a:xfrm>
            <a:off x="7705988" y="3797790"/>
            <a:ext cx="4324285" cy="11515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pasted-image.png"/>
          <p:cNvPicPr/>
          <p:nvPr/>
        </p:nvPicPr>
        <p:blipFill>
          <a:blip r:embed="rId2">
            <a:extLst/>
          </a:blip>
          <a:srcRect l="0" t="46853" r="68965" b="40966"/>
          <a:stretch>
            <a:fillRect/>
          </a:stretch>
        </p:blipFill>
        <p:spPr>
          <a:xfrm>
            <a:off x="8932805" y="5528096"/>
            <a:ext cx="3318669" cy="739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pasted-image.png"/>
          <p:cNvPicPr/>
          <p:nvPr/>
        </p:nvPicPr>
        <p:blipFill>
          <a:blip r:embed="rId2">
            <a:extLst/>
          </a:blip>
          <a:srcRect l="0" t="78715" r="28112" b="0"/>
          <a:stretch>
            <a:fillRect/>
          </a:stretch>
        </p:blipFill>
        <p:spPr>
          <a:xfrm>
            <a:off x="2658665" y="7831780"/>
            <a:ext cx="7687271" cy="1292094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1130028" y="2791190"/>
            <a:ext cx="3599434" cy="657313"/>
          </a:xfrm>
          <a:prstGeom prst="rect">
            <a:avLst/>
          </a:prstGeom>
          <a:ln w="25400"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800"/>
              <a:t>Fraction molaire</a:t>
            </a:r>
          </a:p>
        </p:txBody>
      </p:sp>
      <p:sp>
        <p:nvSpPr>
          <p:cNvPr id="124" name="Shape 124"/>
          <p:cNvSpPr/>
          <p:nvPr/>
        </p:nvSpPr>
        <p:spPr>
          <a:xfrm>
            <a:off x="506334" y="5664005"/>
            <a:ext cx="1596443" cy="520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000"/>
              <a:t>avec ici :</a:t>
            </a:r>
          </a:p>
        </p:txBody>
      </p:sp>
      <p:sp>
        <p:nvSpPr>
          <p:cNvPr id="125" name="Shape 125"/>
          <p:cNvSpPr/>
          <p:nvPr/>
        </p:nvSpPr>
        <p:spPr>
          <a:xfrm>
            <a:off x="7826911" y="2764503"/>
            <a:ext cx="4082505" cy="657313"/>
          </a:xfrm>
          <a:prstGeom prst="rect">
            <a:avLst/>
          </a:prstGeom>
          <a:ln w="25400"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800"/>
              <a:t>Fraction massique</a:t>
            </a:r>
          </a:p>
        </p:txBody>
      </p:sp>
      <p:sp>
        <p:nvSpPr>
          <p:cNvPr id="126" name="Shape 126"/>
          <p:cNvSpPr/>
          <p:nvPr/>
        </p:nvSpPr>
        <p:spPr>
          <a:xfrm>
            <a:off x="7267260" y="5637318"/>
            <a:ext cx="1596443" cy="520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000"/>
              <a:t>avec ici :</a:t>
            </a:r>
          </a:p>
        </p:txBody>
      </p:sp>
      <p:sp>
        <p:nvSpPr>
          <p:cNvPr id="127" name="Shape 127"/>
          <p:cNvSpPr/>
          <p:nvPr/>
        </p:nvSpPr>
        <p:spPr>
          <a:xfrm>
            <a:off x="527994" y="2565176"/>
            <a:ext cx="5160289" cy="4030497"/>
          </a:xfrm>
          <a:prstGeom prst="rect">
            <a:avLst/>
          </a:prstGeom>
          <a:ln w="50800">
            <a:solidFill>
              <a:srgbClr val="7A81FF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28" name="Shape 128"/>
          <p:cNvSpPr/>
          <p:nvPr/>
        </p:nvSpPr>
        <p:spPr>
          <a:xfrm>
            <a:off x="7288020" y="2538490"/>
            <a:ext cx="5160288" cy="4030497"/>
          </a:xfrm>
          <a:prstGeom prst="rect">
            <a:avLst/>
          </a:prstGeom>
          <a:ln w="50800">
            <a:solidFill>
              <a:srgbClr val="94175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29" name="Shape 129"/>
          <p:cNvSpPr/>
          <p:nvPr/>
        </p:nvSpPr>
        <p:spPr>
          <a:xfrm>
            <a:off x="1510406" y="6969574"/>
            <a:ext cx="9983987" cy="657313"/>
          </a:xfrm>
          <a:prstGeom prst="rect">
            <a:avLst/>
          </a:prstGeom>
          <a:ln w="25400"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800"/>
              <a:t>Conversion entre fraction molaire et massique</a:t>
            </a:r>
          </a:p>
        </p:txBody>
      </p:sp>
      <p:sp>
        <p:nvSpPr>
          <p:cNvPr id="130" name="Shape 130"/>
          <p:cNvSpPr/>
          <p:nvPr/>
        </p:nvSpPr>
        <p:spPr>
          <a:xfrm>
            <a:off x="1577848" y="395619"/>
            <a:ext cx="984910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I) Composition d’un mélange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33" name="Shape 133"/>
          <p:cNvSpPr/>
          <p:nvPr/>
        </p:nvSpPr>
        <p:spPr>
          <a:xfrm>
            <a:off x="136906" y="395619"/>
            <a:ext cx="12730989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Mélange idéal : benzène-toluène</a:t>
            </a:r>
          </a:p>
        </p:txBody>
      </p:sp>
      <p:pic>
        <p:nvPicPr>
          <p:cNvPr id="134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8750" y="1951702"/>
            <a:ext cx="10147300" cy="6642101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/>
        </p:nvSpPr>
        <p:spPr>
          <a:xfrm>
            <a:off x="10499592" y="9165635"/>
            <a:ext cx="223610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t>Source 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wikipédia.fr</a:t>
            </a:r>
            <a:r>
              <a:t> </a:t>
            </a:r>
          </a:p>
        </p:txBody>
      </p:sp>
      <p:pic>
        <p:nvPicPr>
          <p:cNvPr id="136" name="pasted-image.tif"/>
          <p:cNvPicPr/>
          <p:nvPr/>
        </p:nvPicPr>
        <p:blipFill>
          <a:blip r:embed="rId2">
            <a:extLst/>
          </a:blip>
          <a:srcRect l="10079" t="24356" r="58029" b="64116"/>
          <a:stretch>
            <a:fillRect/>
          </a:stretch>
        </p:blipFill>
        <p:spPr>
          <a:xfrm>
            <a:off x="3358141" y="2143573"/>
            <a:ext cx="3236114" cy="765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asted-image.tif"/>
          <p:cNvPicPr/>
          <p:nvPr/>
        </p:nvPicPr>
        <p:blipFill>
          <a:blip r:embed="rId2">
            <a:extLst/>
          </a:blip>
          <a:srcRect l="10079" t="24356" r="58029" b="64116"/>
          <a:stretch>
            <a:fillRect/>
          </a:stretch>
        </p:blipFill>
        <p:spPr>
          <a:xfrm>
            <a:off x="6109346" y="2143573"/>
            <a:ext cx="3236115" cy="765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pasted-image.tif"/>
          <p:cNvPicPr/>
          <p:nvPr/>
        </p:nvPicPr>
        <p:blipFill>
          <a:blip r:embed="rId2">
            <a:extLst/>
          </a:blip>
          <a:srcRect l="10079" t="24356" r="63711" b="64116"/>
          <a:stretch>
            <a:fillRect/>
          </a:stretch>
        </p:blipFill>
        <p:spPr>
          <a:xfrm>
            <a:off x="7018883" y="2143573"/>
            <a:ext cx="2659516" cy="765571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/>
          <p:nvPr/>
        </p:nvSpPr>
        <p:spPr>
          <a:xfrm rot="20342164">
            <a:off x="8257716" y="2957439"/>
            <a:ext cx="2318484" cy="3294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40" name="Shape 140"/>
          <p:cNvSpPr/>
          <p:nvPr/>
        </p:nvSpPr>
        <p:spPr>
          <a:xfrm rot="20342164">
            <a:off x="2917717" y="6554795"/>
            <a:ext cx="2318483" cy="3294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41" name="Shape 141"/>
          <p:cNvSpPr/>
          <p:nvPr/>
        </p:nvSpPr>
        <p:spPr>
          <a:xfrm>
            <a:off x="2192368" y="6963109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lvl="0" defTabSz="914400">
              <a:def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2" name="Shape 142"/>
          <p:cNvSpPr/>
          <p:nvPr/>
        </p:nvSpPr>
        <p:spPr>
          <a:xfrm>
            <a:off x="11309643" y="2627719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00B050"/>
            </a:solidFill>
          </a:ln>
        </p:spPr>
        <p:txBody>
          <a:bodyPr lIns="45719" rIns="45719" anchor="ctr"/>
          <a:lstStyle/>
          <a:p>
            <a:pPr lvl="0" defTabSz="914400">
              <a:def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3" name="Shape 143"/>
          <p:cNvSpPr/>
          <p:nvPr/>
        </p:nvSpPr>
        <p:spPr>
          <a:xfrm>
            <a:off x="42035" y="6795901"/>
            <a:ext cx="194426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2600"/>
                </a:solidFill>
              </a:rPr>
              <a:t>Teb(B)=80°C</a:t>
            </a:r>
          </a:p>
        </p:txBody>
      </p:sp>
      <p:sp>
        <p:nvSpPr>
          <p:cNvPr id="144" name="Shape 144"/>
          <p:cNvSpPr/>
          <p:nvPr/>
        </p:nvSpPr>
        <p:spPr>
          <a:xfrm>
            <a:off x="10881442" y="1951701"/>
            <a:ext cx="205619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500">
                <a:solidFill>
                  <a:srgbClr val="008F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8F00"/>
                </a:solidFill>
              </a:rPr>
              <a:t>Teb(T)=111°C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47" name="Shape 147"/>
          <p:cNvSpPr/>
          <p:nvPr/>
        </p:nvSpPr>
        <p:spPr>
          <a:xfrm>
            <a:off x="136906" y="395619"/>
            <a:ext cx="12730989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Mélange idéal : benzène-toluène</a:t>
            </a:r>
          </a:p>
        </p:txBody>
      </p:sp>
      <p:pic>
        <p:nvPicPr>
          <p:cNvPr id="148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8750" y="1951702"/>
            <a:ext cx="10147300" cy="664210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/>
          <p:nvPr/>
        </p:nvSpPr>
        <p:spPr>
          <a:xfrm>
            <a:off x="10499592" y="9165635"/>
            <a:ext cx="223610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t>Source 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wikipédia.fr</a:t>
            </a:r>
            <a:r>
              <a:t> </a:t>
            </a:r>
          </a:p>
        </p:txBody>
      </p:sp>
      <p:sp>
        <p:nvSpPr>
          <p:cNvPr id="150" name="Shape 150"/>
          <p:cNvSpPr/>
          <p:nvPr/>
        </p:nvSpPr>
        <p:spPr>
          <a:xfrm flipH="1">
            <a:off x="6820786" y="3442510"/>
            <a:ext cx="1" cy="4104457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51" name="Shape 151"/>
          <p:cNvSpPr/>
          <p:nvPr/>
        </p:nvSpPr>
        <p:spPr>
          <a:xfrm flipV="1">
            <a:off x="6820786" y="6394838"/>
            <a:ext cx="1" cy="144017"/>
          </a:xfrm>
          <a:prstGeom prst="line">
            <a:avLst/>
          </a:prstGeom>
          <a:ln w="38100">
            <a:solidFill>
              <a:srgbClr val="FFC000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52" name="Shape 152"/>
          <p:cNvSpPr/>
          <p:nvPr/>
        </p:nvSpPr>
        <p:spPr>
          <a:xfrm flipV="1">
            <a:off x="6820786" y="4234598"/>
            <a:ext cx="1" cy="144017"/>
          </a:xfrm>
          <a:prstGeom prst="line">
            <a:avLst/>
          </a:prstGeom>
          <a:ln w="38100">
            <a:solidFill>
              <a:srgbClr val="FFC000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53" name="Shape 153"/>
          <p:cNvSpPr/>
          <p:nvPr/>
        </p:nvSpPr>
        <p:spPr>
          <a:xfrm flipV="1">
            <a:off x="6820786" y="5386726"/>
            <a:ext cx="1" cy="144017"/>
          </a:xfrm>
          <a:prstGeom prst="line">
            <a:avLst/>
          </a:prstGeom>
          <a:ln w="38100">
            <a:solidFill>
              <a:srgbClr val="FFC000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54" name="Shape 154"/>
          <p:cNvSpPr/>
          <p:nvPr/>
        </p:nvSpPr>
        <p:spPr>
          <a:xfrm flipV="1">
            <a:off x="6820786" y="4810662"/>
            <a:ext cx="1" cy="144017"/>
          </a:xfrm>
          <a:prstGeom prst="line">
            <a:avLst/>
          </a:prstGeom>
          <a:ln w="38100">
            <a:solidFill>
              <a:srgbClr val="FFC000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pic>
        <p:nvPicPr>
          <p:cNvPr id="155" name="pasted-image.tif"/>
          <p:cNvPicPr/>
          <p:nvPr/>
        </p:nvPicPr>
        <p:blipFill>
          <a:blip r:embed="rId2">
            <a:extLst/>
          </a:blip>
          <a:srcRect l="10079" t="24356" r="58029" b="64116"/>
          <a:stretch>
            <a:fillRect/>
          </a:stretch>
        </p:blipFill>
        <p:spPr>
          <a:xfrm>
            <a:off x="3358141" y="2143573"/>
            <a:ext cx="3236114" cy="765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asted-image.tif"/>
          <p:cNvPicPr/>
          <p:nvPr/>
        </p:nvPicPr>
        <p:blipFill>
          <a:blip r:embed="rId2">
            <a:extLst/>
          </a:blip>
          <a:srcRect l="10079" t="24356" r="58029" b="64116"/>
          <a:stretch>
            <a:fillRect/>
          </a:stretch>
        </p:blipFill>
        <p:spPr>
          <a:xfrm>
            <a:off x="6109346" y="2143573"/>
            <a:ext cx="3236115" cy="765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pasted-image.tif"/>
          <p:cNvPicPr/>
          <p:nvPr/>
        </p:nvPicPr>
        <p:blipFill>
          <a:blip r:embed="rId2">
            <a:extLst/>
          </a:blip>
          <a:srcRect l="10079" t="24356" r="63711" b="64116"/>
          <a:stretch>
            <a:fillRect/>
          </a:stretch>
        </p:blipFill>
        <p:spPr>
          <a:xfrm>
            <a:off x="7018883" y="2143573"/>
            <a:ext cx="2659516" cy="765571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hape 158"/>
          <p:cNvSpPr/>
          <p:nvPr/>
        </p:nvSpPr>
        <p:spPr>
          <a:xfrm rot="20342164">
            <a:off x="8257716" y="2957439"/>
            <a:ext cx="2318484" cy="3294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59" name="Shape 159"/>
          <p:cNvSpPr/>
          <p:nvPr/>
        </p:nvSpPr>
        <p:spPr>
          <a:xfrm rot="20342164">
            <a:off x="2917717" y="6554795"/>
            <a:ext cx="2318483" cy="3294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60" name="Shape 160"/>
          <p:cNvSpPr/>
          <p:nvPr/>
        </p:nvSpPr>
        <p:spPr>
          <a:xfrm>
            <a:off x="6590947" y="7819041"/>
            <a:ext cx="459679" cy="355601"/>
          </a:xfrm>
          <a:prstGeom prst="rect">
            <a:avLst/>
          </a:prstGeom>
          <a:ln w="25400">
            <a:solidFill>
              <a:srgbClr val="FF930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61" name="Shape 161"/>
          <p:cNvSpPr/>
          <p:nvPr/>
        </p:nvSpPr>
        <p:spPr>
          <a:xfrm>
            <a:off x="2192368" y="6963109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lvl="0" defTabSz="914400">
              <a:def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2" name="Shape 162"/>
          <p:cNvSpPr/>
          <p:nvPr/>
        </p:nvSpPr>
        <p:spPr>
          <a:xfrm>
            <a:off x="11309643" y="2627719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00B050"/>
            </a:solidFill>
          </a:ln>
        </p:spPr>
        <p:txBody>
          <a:bodyPr lIns="45719" rIns="45719" anchor="ctr"/>
          <a:lstStyle/>
          <a:p>
            <a:pPr lvl="0" defTabSz="914400">
              <a:def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3" name="Shape 163"/>
          <p:cNvSpPr/>
          <p:nvPr/>
        </p:nvSpPr>
        <p:spPr>
          <a:xfrm>
            <a:off x="42035" y="6795901"/>
            <a:ext cx="194426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5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2600"/>
                </a:solidFill>
              </a:rPr>
              <a:t>Teb(B)=80°C</a:t>
            </a:r>
          </a:p>
        </p:txBody>
      </p:sp>
      <p:sp>
        <p:nvSpPr>
          <p:cNvPr id="164" name="Shape 164"/>
          <p:cNvSpPr/>
          <p:nvPr/>
        </p:nvSpPr>
        <p:spPr>
          <a:xfrm>
            <a:off x="10881442" y="1951701"/>
            <a:ext cx="205619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500">
                <a:solidFill>
                  <a:srgbClr val="008F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8F00"/>
                </a:solidFill>
              </a:rPr>
              <a:t>Teb(T)=111°C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67" name="Shape 167"/>
          <p:cNvSpPr/>
          <p:nvPr/>
        </p:nvSpPr>
        <p:spPr>
          <a:xfrm>
            <a:off x="136906" y="395619"/>
            <a:ext cx="12730989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Mélange idéal : benzène-toluène</a:t>
            </a:r>
          </a:p>
        </p:txBody>
      </p:sp>
      <p:pic>
        <p:nvPicPr>
          <p:cNvPr id="168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8750" y="1951702"/>
            <a:ext cx="10147300" cy="664210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10499592" y="9165635"/>
            <a:ext cx="223610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t>Source 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wikipédia.fr</a:t>
            </a:r>
            <a:r>
              <a:t> </a:t>
            </a:r>
          </a:p>
        </p:txBody>
      </p:sp>
      <p:sp>
        <p:nvSpPr>
          <p:cNvPr id="170" name="Shape 170"/>
          <p:cNvSpPr/>
          <p:nvPr/>
        </p:nvSpPr>
        <p:spPr>
          <a:xfrm flipH="1">
            <a:off x="6820786" y="3442510"/>
            <a:ext cx="1" cy="4104457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71" name="Shape 171"/>
          <p:cNvSpPr/>
          <p:nvPr/>
        </p:nvSpPr>
        <p:spPr>
          <a:xfrm flipV="1">
            <a:off x="6820786" y="6394838"/>
            <a:ext cx="1" cy="144017"/>
          </a:xfrm>
          <a:prstGeom prst="line">
            <a:avLst/>
          </a:prstGeom>
          <a:ln w="38100">
            <a:solidFill>
              <a:srgbClr val="FFC000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72" name="Shape 172"/>
          <p:cNvSpPr/>
          <p:nvPr/>
        </p:nvSpPr>
        <p:spPr>
          <a:xfrm flipV="1">
            <a:off x="6820786" y="4234598"/>
            <a:ext cx="1" cy="144017"/>
          </a:xfrm>
          <a:prstGeom prst="line">
            <a:avLst/>
          </a:prstGeom>
          <a:ln w="38100">
            <a:solidFill>
              <a:srgbClr val="FFC000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73" name="Shape 173"/>
          <p:cNvSpPr/>
          <p:nvPr/>
        </p:nvSpPr>
        <p:spPr>
          <a:xfrm flipV="1">
            <a:off x="6820786" y="5386726"/>
            <a:ext cx="1" cy="144017"/>
          </a:xfrm>
          <a:prstGeom prst="line">
            <a:avLst/>
          </a:prstGeom>
          <a:ln w="38100">
            <a:solidFill>
              <a:srgbClr val="FFC000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74" name="Shape 174"/>
          <p:cNvSpPr/>
          <p:nvPr/>
        </p:nvSpPr>
        <p:spPr>
          <a:xfrm flipV="1">
            <a:off x="6820786" y="4810662"/>
            <a:ext cx="1" cy="144017"/>
          </a:xfrm>
          <a:prstGeom prst="line">
            <a:avLst/>
          </a:prstGeom>
          <a:ln w="38100">
            <a:solidFill>
              <a:srgbClr val="FFC000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pic>
        <p:nvPicPr>
          <p:cNvPr id="175" name="pasted-image.tif"/>
          <p:cNvPicPr/>
          <p:nvPr/>
        </p:nvPicPr>
        <p:blipFill>
          <a:blip r:embed="rId2">
            <a:extLst/>
          </a:blip>
          <a:srcRect l="10079" t="24356" r="58029" b="64116"/>
          <a:stretch>
            <a:fillRect/>
          </a:stretch>
        </p:blipFill>
        <p:spPr>
          <a:xfrm>
            <a:off x="3358141" y="2143573"/>
            <a:ext cx="3236114" cy="765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pasted-image.tif"/>
          <p:cNvPicPr/>
          <p:nvPr/>
        </p:nvPicPr>
        <p:blipFill>
          <a:blip r:embed="rId2">
            <a:extLst/>
          </a:blip>
          <a:srcRect l="10079" t="24356" r="58029" b="64116"/>
          <a:stretch>
            <a:fillRect/>
          </a:stretch>
        </p:blipFill>
        <p:spPr>
          <a:xfrm>
            <a:off x="6109346" y="2143573"/>
            <a:ext cx="3236115" cy="765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pasted-image.tif"/>
          <p:cNvPicPr/>
          <p:nvPr/>
        </p:nvPicPr>
        <p:blipFill>
          <a:blip r:embed="rId2">
            <a:extLst/>
          </a:blip>
          <a:srcRect l="10079" t="24356" r="63711" b="64116"/>
          <a:stretch>
            <a:fillRect/>
          </a:stretch>
        </p:blipFill>
        <p:spPr>
          <a:xfrm>
            <a:off x="7018883" y="2143573"/>
            <a:ext cx="2659516" cy="765571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hape 178"/>
          <p:cNvSpPr/>
          <p:nvPr/>
        </p:nvSpPr>
        <p:spPr>
          <a:xfrm rot="20342164">
            <a:off x="8257716" y="2957439"/>
            <a:ext cx="2318484" cy="3294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79" name="Shape 179"/>
          <p:cNvSpPr/>
          <p:nvPr/>
        </p:nvSpPr>
        <p:spPr>
          <a:xfrm rot="20342164">
            <a:off x="2917717" y="6554795"/>
            <a:ext cx="2318483" cy="3294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80" name="Shape 180"/>
          <p:cNvSpPr/>
          <p:nvPr/>
        </p:nvSpPr>
        <p:spPr>
          <a:xfrm>
            <a:off x="6590947" y="7819041"/>
            <a:ext cx="459679" cy="355601"/>
          </a:xfrm>
          <a:prstGeom prst="rect">
            <a:avLst/>
          </a:prstGeom>
          <a:ln w="25400">
            <a:solidFill>
              <a:srgbClr val="FF930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81" name="Shape 181"/>
          <p:cNvSpPr/>
          <p:nvPr/>
        </p:nvSpPr>
        <p:spPr>
          <a:xfrm flipV="1">
            <a:off x="6316730" y="5404206"/>
            <a:ext cx="432049" cy="576066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82" name="Shape 182"/>
          <p:cNvSpPr/>
          <p:nvPr/>
        </p:nvSpPr>
        <p:spPr>
          <a:xfrm>
            <a:off x="6748778" y="5260190"/>
            <a:ext cx="144017" cy="144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lvl="0" defTabSz="9144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3" name="Shape 183"/>
          <p:cNvSpPr/>
          <p:nvPr/>
        </p:nvSpPr>
        <p:spPr>
          <a:xfrm>
            <a:off x="5164602" y="5908263"/>
            <a:ext cx="1512170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0000"/>
                </a:solidFill>
              </a:rPr>
              <a:t>Apparition de la première bulle de vapeur</a:t>
            </a:r>
          </a:p>
        </p:txBody>
      </p:sp>
      <p:sp>
        <p:nvSpPr>
          <p:cNvPr id="184" name="Shape 184"/>
          <p:cNvSpPr/>
          <p:nvPr/>
        </p:nvSpPr>
        <p:spPr>
          <a:xfrm>
            <a:off x="2192368" y="6963109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lvl="0" defTabSz="914400">
              <a:def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5" name="Shape 185"/>
          <p:cNvSpPr/>
          <p:nvPr/>
        </p:nvSpPr>
        <p:spPr>
          <a:xfrm>
            <a:off x="11309643" y="2627719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00B050"/>
            </a:solidFill>
          </a:ln>
        </p:spPr>
        <p:txBody>
          <a:bodyPr lIns="45719" rIns="45719" anchor="ctr"/>
          <a:lstStyle/>
          <a:p>
            <a:pPr lvl="0" defTabSz="914400">
              <a:def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6" name="Shape 186"/>
          <p:cNvSpPr/>
          <p:nvPr/>
        </p:nvSpPr>
        <p:spPr>
          <a:xfrm>
            <a:off x="42035" y="6795901"/>
            <a:ext cx="194426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5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2600"/>
                </a:solidFill>
              </a:rPr>
              <a:t>Teb(B)=80°C</a:t>
            </a:r>
          </a:p>
        </p:txBody>
      </p:sp>
      <p:sp>
        <p:nvSpPr>
          <p:cNvPr id="187" name="Shape 187"/>
          <p:cNvSpPr/>
          <p:nvPr/>
        </p:nvSpPr>
        <p:spPr>
          <a:xfrm>
            <a:off x="10881442" y="1951701"/>
            <a:ext cx="205619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500">
                <a:solidFill>
                  <a:srgbClr val="008F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8F00"/>
                </a:solidFill>
              </a:rPr>
              <a:t>Teb(T)=111°C</a:t>
            </a:r>
          </a:p>
        </p:txBody>
      </p:sp>
      <p:sp>
        <p:nvSpPr>
          <p:cNvPr id="188" name="Shape 188"/>
          <p:cNvSpPr/>
          <p:nvPr/>
        </p:nvSpPr>
        <p:spPr>
          <a:xfrm flipH="1" flipV="1">
            <a:off x="2259717" y="5354976"/>
            <a:ext cx="4564569" cy="1"/>
          </a:xfrm>
          <a:prstGeom prst="line">
            <a:avLst/>
          </a:prstGeom>
          <a:ln w="12700">
            <a:solidFill/>
            <a:prstDash val="sysDash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91" name="Shape 191"/>
          <p:cNvSpPr/>
          <p:nvPr/>
        </p:nvSpPr>
        <p:spPr>
          <a:xfrm>
            <a:off x="136906" y="395619"/>
            <a:ext cx="12730989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Mélange idéal : benzène-toluène</a:t>
            </a:r>
          </a:p>
        </p:txBody>
      </p:sp>
      <p:pic>
        <p:nvPicPr>
          <p:cNvPr id="192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8750" y="1951702"/>
            <a:ext cx="10147300" cy="6642101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hape 193"/>
          <p:cNvSpPr/>
          <p:nvPr/>
        </p:nvSpPr>
        <p:spPr>
          <a:xfrm>
            <a:off x="10499592" y="9165635"/>
            <a:ext cx="223610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t>Source 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wikipédia.fr</a:t>
            </a:r>
            <a:r>
              <a:t> </a:t>
            </a:r>
          </a:p>
        </p:txBody>
      </p:sp>
      <p:sp>
        <p:nvSpPr>
          <p:cNvPr id="194" name="Shape 194"/>
          <p:cNvSpPr/>
          <p:nvPr/>
        </p:nvSpPr>
        <p:spPr>
          <a:xfrm flipH="1">
            <a:off x="6820786" y="3442510"/>
            <a:ext cx="1" cy="4104457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95" name="Shape 195"/>
          <p:cNvSpPr/>
          <p:nvPr/>
        </p:nvSpPr>
        <p:spPr>
          <a:xfrm flipV="1">
            <a:off x="6820786" y="6394838"/>
            <a:ext cx="1" cy="144017"/>
          </a:xfrm>
          <a:prstGeom prst="line">
            <a:avLst/>
          </a:prstGeom>
          <a:ln w="38100">
            <a:solidFill>
              <a:srgbClr val="FFC000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96" name="Shape 196"/>
          <p:cNvSpPr/>
          <p:nvPr/>
        </p:nvSpPr>
        <p:spPr>
          <a:xfrm flipV="1">
            <a:off x="6820786" y="4234598"/>
            <a:ext cx="1" cy="144017"/>
          </a:xfrm>
          <a:prstGeom prst="line">
            <a:avLst/>
          </a:prstGeom>
          <a:ln w="38100">
            <a:solidFill>
              <a:srgbClr val="FFC000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97" name="Shape 197"/>
          <p:cNvSpPr/>
          <p:nvPr/>
        </p:nvSpPr>
        <p:spPr>
          <a:xfrm flipV="1">
            <a:off x="6820786" y="5386726"/>
            <a:ext cx="1" cy="144017"/>
          </a:xfrm>
          <a:prstGeom prst="line">
            <a:avLst/>
          </a:prstGeom>
          <a:ln w="38100">
            <a:solidFill>
              <a:srgbClr val="FFC000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98" name="Shape 198"/>
          <p:cNvSpPr/>
          <p:nvPr/>
        </p:nvSpPr>
        <p:spPr>
          <a:xfrm flipV="1">
            <a:off x="6820786" y="4810662"/>
            <a:ext cx="1" cy="144017"/>
          </a:xfrm>
          <a:prstGeom prst="line">
            <a:avLst/>
          </a:prstGeom>
          <a:ln w="38100">
            <a:solidFill>
              <a:srgbClr val="FFC000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pic>
        <p:nvPicPr>
          <p:cNvPr id="199" name="pasted-image.tif"/>
          <p:cNvPicPr/>
          <p:nvPr/>
        </p:nvPicPr>
        <p:blipFill>
          <a:blip r:embed="rId2">
            <a:extLst/>
          </a:blip>
          <a:srcRect l="10079" t="24356" r="58029" b="64116"/>
          <a:stretch>
            <a:fillRect/>
          </a:stretch>
        </p:blipFill>
        <p:spPr>
          <a:xfrm>
            <a:off x="3358141" y="2143573"/>
            <a:ext cx="3236114" cy="765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pasted-image.tif"/>
          <p:cNvPicPr/>
          <p:nvPr/>
        </p:nvPicPr>
        <p:blipFill>
          <a:blip r:embed="rId2">
            <a:extLst/>
          </a:blip>
          <a:srcRect l="10079" t="24356" r="58029" b="64116"/>
          <a:stretch>
            <a:fillRect/>
          </a:stretch>
        </p:blipFill>
        <p:spPr>
          <a:xfrm>
            <a:off x="6109346" y="2143573"/>
            <a:ext cx="3236115" cy="765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pasted-image.tif"/>
          <p:cNvPicPr/>
          <p:nvPr/>
        </p:nvPicPr>
        <p:blipFill>
          <a:blip r:embed="rId2">
            <a:extLst/>
          </a:blip>
          <a:srcRect l="10079" t="24356" r="63711" b="64116"/>
          <a:stretch>
            <a:fillRect/>
          </a:stretch>
        </p:blipFill>
        <p:spPr>
          <a:xfrm>
            <a:off x="7018883" y="2143573"/>
            <a:ext cx="2659516" cy="765571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Shape 202"/>
          <p:cNvSpPr/>
          <p:nvPr/>
        </p:nvSpPr>
        <p:spPr>
          <a:xfrm rot="20342164">
            <a:off x="8257716" y="2957439"/>
            <a:ext cx="2318484" cy="3294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03" name="Shape 203"/>
          <p:cNvSpPr/>
          <p:nvPr/>
        </p:nvSpPr>
        <p:spPr>
          <a:xfrm>
            <a:off x="6590947" y="7819041"/>
            <a:ext cx="459679" cy="355601"/>
          </a:xfrm>
          <a:prstGeom prst="rect">
            <a:avLst/>
          </a:prstGeom>
          <a:ln w="25400">
            <a:solidFill>
              <a:srgbClr val="FF930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04" name="Shape 204"/>
          <p:cNvSpPr/>
          <p:nvPr/>
        </p:nvSpPr>
        <p:spPr>
          <a:xfrm flipV="1">
            <a:off x="6316730" y="5404206"/>
            <a:ext cx="432049" cy="576066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05" name="Shape 205"/>
          <p:cNvSpPr/>
          <p:nvPr/>
        </p:nvSpPr>
        <p:spPr>
          <a:xfrm>
            <a:off x="6748778" y="5260190"/>
            <a:ext cx="144017" cy="144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lvl="0" defTabSz="9144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6" name="Shape 206"/>
          <p:cNvSpPr/>
          <p:nvPr/>
        </p:nvSpPr>
        <p:spPr>
          <a:xfrm>
            <a:off x="5164602" y="5908263"/>
            <a:ext cx="1512170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0000"/>
                </a:solidFill>
              </a:rPr>
              <a:t>Apparition de la première bulle de vapeur</a:t>
            </a:r>
          </a:p>
        </p:txBody>
      </p:sp>
      <p:sp>
        <p:nvSpPr>
          <p:cNvPr id="207" name="Shape 207"/>
          <p:cNvSpPr/>
          <p:nvPr/>
        </p:nvSpPr>
        <p:spPr>
          <a:xfrm>
            <a:off x="2192368" y="6963109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lvl="0" defTabSz="914400">
              <a:def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8" name="Shape 208"/>
          <p:cNvSpPr/>
          <p:nvPr/>
        </p:nvSpPr>
        <p:spPr>
          <a:xfrm>
            <a:off x="11309643" y="2627719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00B050"/>
            </a:solidFill>
          </a:ln>
        </p:spPr>
        <p:txBody>
          <a:bodyPr lIns="45719" rIns="45719" anchor="ctr"/>
          <a:lstStyle/>
          <a:p>
            <a:pPr lvl="0" defTabSz="914400">
              <a:def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9" name="Shape 209"/>
          <p:cNvSpPr/>
          <p:nvPr/>
        </p:nvSpPr>
        <p:spPr>
          <a:xfrm>
            <a:off x="42035" y="6795901"/>
            <a:ext cx="194426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5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2600"/>
                </a:solidFill>
              </a:rPr>
              <a:t>Teb(B)=80°C</a:t>
            </a:r>
          </a:p>
        </p:txBody>
      </p:sp>
      <p:sp>
        <p:nvSpPr>
          <p:cNvPr id="210" name="Shape 210"/>
          <p:cNvSpPr/>
          <p:nvPr/>
        </p:nvSpPr>
        <p:spPr>
          <a:xfrm>
            <a:off x="10881442" y="1951701"/>
            <a:ext cx="205619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500">
                <a:solidFill>
                  <a:srgbClr val="008F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8F00"/>
                </a:solidFill>
              </a:rPr>
              <a:t>Teb(T)=111°C</a:t>
            </a:r>
          </a:p>
        </p:txBody>
      </p:sp>
      <p:sp>
        <p:nvSpPr>
          <p:cNvPr id="211" name="Shape 211"/>
          <p:cNvSpPr/>
          <p:nvPr/>
        </p:nvSpPr>
        <p:spPr>
          <a:xfrm flipH="1" flipV="1">
            <a:off x="2259717" y="5354976"/>
            <a:ext cx="4564569" cy="1"/>
          </a:xfrm>
          <a:prstGeom prst="line">
            <a:avLst/>
          </a:prstGeom>
          <a:ln w="12700">
            <a:solidFill/>
            <a:prstDash val="sysDash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14" name="Shape 214"/>
          <p:cNvSpPr/>
          <p:nvPr/>
        </p:nvSpPr>
        <p:spPr>
          <a:xfrm>
            <a:off x="136906" y="395619"/>
            <a:ext cx="12730989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Mélange idéal : benzène-toluène</a:t>
            </a:r>
          </a:p>
        </p:txBody>
      </p:sp>
      <p:pic>
        <p:nvPicPr>
          <p:cNvPr id="215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8750" y="1951702"/>
            <a:ext cx="10147300" cy="6642101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Shape 216"/>
          <p:cNvSpPr/>
          <p:nvPr/>
        </p:nvSpPr>
        <p:spPr>
          <a:xfrm>
            <a:off x="10499592" y="9165635"/>
            <a:ext cx="223610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t>Source 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wikipédia.fr</a:t>
            </a:r>
            <a:r>
              <a:t> </a:t>
            </a:r>
          </a:p>
        </p:txBody>
      </p:sp>
      <p:sp>
        <p:nvSpPr>
          <p:cNvPr id="217" name="Shape 217"/>
          <p:cNvSpPr/>
          <p:nvPr/>
        </p:nvSpPr>
        <p:spPr>
          <a:xfrm flipH="1">
            <a:off x="6820786" y="3442510"/>
            <a:ext cx="1" cy="4104457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18" name="Shape 218"/>
          <p:cNvSpPr/>
          <p:nvPr/>
        </p:nvSpPr>
        <p:spPr>
          <a:xfrm flipV="1">
            <a:off x="6820786" y="6394838"/>
            <a:ext cx="1" cy="144017"/>
          </a:xfrm>
          <a:prstGeom prst="line">
            <a:avLst/>
          </a:prstGeom>
          <a:ln w="38100">
            <a:solidFill>
              <a:srgbClr val="FFC000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19" name="Shape 219"/>
          <p:cNvSpPr/>
          <p:nvPr/>
        </p:nvSpPr>
        <p:spPr>
          <a:xfrm flipV="1">
            <a:off x="6820786" y="4234598"/>
            <a:ext cx="1" cy="144017"/>
          </a:xfrm>
          <a:prstGeom prst="line">
            <a:avLst/>
          </a:prstGeom>
          <a:ln w="38100">
            <a:solidFill>
              <a:srgbClr val="FFC000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20" name="Shape 220"/>
          <p:cNvSpPr/>
          <p:nvPr/>
        </p:nvSpPr>
        <p:spPr>
          <a:xfrm flipV="1">
            <a:off x="6820786" y="5386726"/>
            <a:ext cx="1" cy="144017"/>
          </a:xfrm>
          <a:prstGeom prst="line">
            <a:avLst/>
          </a:prstGeom>
          <a:ln w="38100">
            <a:solidFill>
              <a:srgbClr val="FFC000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21" name="Shape 221"/>
          <p:cNvSpPr/>
          <p:nvPr/>
        </p:nvSpPr>
        <p:spPr>
          <a:xfrm flipV="1">
            <a:off x="6820786" y="4810662"/>
            <a:ext cx="1" cy="144017"/>
          </a:xfrm>
          <a:prstGeom prst="line">
            <a:avLst/>
          </a:prstGeom>
          <a:ln w="38100">
            <a:solidFill>
              <a:srgbClr val="FFC000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pic>
        <p:nvPicPr>
          <p:cNvPr id="222" name="pasted-image.tif"/>
          <p:cNvPicPr/>
          <p:nvPr/>
        </p:nvPicPr>
        <p:blipFill>
          <a:blip r:embed="rId2">
            <a:extLst/>
          </a:blip>
          <a:srcRect l="10079" t="24356" r="58029" b="64116"/>
          <a:stretch>
            <a:fillRect/>
          </a:stretch>
        </p:blipFill>
        <p:spPr>
          <a:xfrm>
            <a:off x="3358141" y="2143573"/>
            <a:ext cx="3236114" cy="765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pasted-image.tif"/>
          <p:cNvPicPr/>
          <p:nvPr/>
        </p:nvPicPr>
        <p:blipFill>
          <a:blip r:embed="rId2">
            <a:extLst/>
          </a:blip>
          <a:srcRect l="10079" t="24356" r="58029" b="64116"/>
          <a:stretch>
            <a:fillRect/>
          </a:stretch>
        </p:blipFill>
        <p:spPr>
          <a:xfrm>
            <a:off x="6109346" y="2143573"/>
            <a:ext cx="3236115" cy="765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pasted-image.tif"/>
          <p:cNvPicPr/>
          <p:nvPr/>
        </p:nvPicPr>
        <p:blipFill>
          <a:blip r:embed="rId2">
            <a:extLst/>
          </a:blip>
          <a:srcRect l="10079" t="24356" r="63711" b="64116"/>
          <a:stretch>
            <a:fillRect/>
          </a:stretch>
        </p:blipFill>
        <p:spPr>
          <a:xfrm>
            <a:off x="7018883" y="2143573"/>
            <a:ext cx="2659516" cy="765571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hape 225"/>
          <p:cNvSpPr/>
          <p:nvPr/>
        </p:nvSpPr>
        <p:spPr>
          <a:xfrm rot="20342164">
            <a:off x="8257716" y="2957439"/>
            <a:ext cx="2318484" cy="3294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26" name="Shape 226"/>
          <p:cNvSpPr/>
          <p:nvPr/>
        </p:nvSpPr>
        <p:spPr>
          <a:xfrm>
            <a:off x="6590947" y="7819041"/>
            <a:ext cx="459679" cy="355601"/>
          </a:xfrm>
          <a:prstGeom prst="rect">
            <a:avLst/>
          </a:prstGeom>
          <a:ln w="25400">
            <a:solidFill>
              <a:srgbClr val="FF930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27" name="Shape 227"/>
          <p:cNvSpPr/>
          <p:nvPr/>
        </p:nvSpPr>
        <p:spPr>
          <a:xfrm flipV="1">
            <a:off x="6316730" y="5404206"/>
            <a:ext cx="432049" cy="576066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28" name="Shape 228"/>
          <p:cNvSpPr/>
          <p:nvPr/>
        </p:nvSpPr>
        <p:spPr>
          <a:xfrm>
            <a:off x="6748778" y="5260190"/>
            <a:ext cx="144017" cy="144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lvl="0" defTabSz="9144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9" name="Shape 229"/>
          <p:cNvSpPr/>
          <p:nvPr/>
        </p:nvSpPr>
        <p:spPr>
          <a:xfrm>
            <a:off x="5164602" y="5908263"/>
            <a:ext cx="1512170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0000"/>
                </a:solidFill>
              </a:rPr>
              <a:t>Apparition de la première bulle de vapeur</a:t>
            </a:r>
          </a:p>
        </p:txBody>
      </p:sp>
      <p:sp>
        <p:nvSpPr>
          <p:cNvPr id="230" name="Shape 230"/>
          <p:cNvSpPr/>
          <p:nvPr/>
        </p:nvSpPr>
        <p:spPr>
          <a:xfrm flipH="1">
            <a:off x="6905725" y="3762172"/>
            <a:ext cx="432049" cy="576065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31" name="Shape 231"/>
          <p:cNvSpPr/>
          <p:nvPr/>
        </p:nvSpPr>
        <p:spPr>
          <a:xfrm>
            <a:off x="6977733" y="2682052"/>
            <a:ext cx="1512169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0000"/>
                </a:solidFill>
              </a:rPr>
              <a:t>Disparition de la dernière goutte de liquide</a:t>
            </a:r>
          </a:p>
        </p:txBody>
      </p:sp>
      <p:sp>
        <p:nvSpPr>
          <p:cNvPr id="232" name="Shape 232"/>
          <p:cNvSpPr/>
          <p:nvPr/>
        </p:nvSpPr>
        <p:spPr>
          <a:xfrm>
            <a:off x="6761709" y="4338236"/>
            <a:ext cx="144017" cy="144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lvl="0" defTabSz="9144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3" name="Shape 233"/>
          <p:cNvSpPr/>
          <p:nvPr/>
        </p:nvSpPr>
        <p:spPr>
          <a:xfrm>
            <a:off x="2192368" y="6963109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lvl="0" defTabSz="914400">
              <a:def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4" name="Shape 234"/>
          <p:cNvSpPr/>
          <p:nvPr/>
        </p:nvSpPr>
        <p:spPr>
          <a:xfrm>
            <a:off x="11309643" y="2627719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00B050"/>
            </a:solidFill>
          </a:ln>
        </p:spPr>
        <p:txBody>
          <a:bodyPr lIns="45719" rIns="45719" anchor="ctr"/>
          <a:lstStyle/>
          <a:p>
            <a:pPr lvl="0" defTabSz="914400">
              <a:def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5" name="Shape 235"/>
          <p:cNvSpPr/>
          <p:nvPr/>
        </p:nvSpPr>
        <p:spPr>
          <a:xfrm>
            <a:off x="42035" y="6795901"/>
            <a:ext cx="194426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5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2600"/>
                </a:solidFill>
              </a:rPr>
              <a:t>Teb(B)=80°C</a:t>
            </a:r>
          </a:p>
        </p:txBody>
      </p:sp>
      <p:sp>
        <p:nvSpPr>
          <p:cNvPr id="236" name="Shape 236"/>
          <p:cNvSpPr/>
          <p:nvPr/>
        </p:nvSpPr>
        <p:spPr>
          <a:xfrm>
            <a:off x="10881442" y="1951701"/>
            <a:ext cx="205619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500">
                <a:solidFill>
                  <a:srgbClr val="008F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8F00"/>
                </a:solidFill>
              </a:rPr>
              <a:t>Teb(T)=111°C</a:t>
            </a:r>
          </a:p>
        </p:txBody>
      </p:sp>
      <p:sp>
        <p:nvSpPr>
          <p:cNvPr id="237" name="Shape 237"/>
          <p:cNvSpPr/>
          <p:nvPr/>
        </p:nvSpPr>
        <p:spPr>
          <a:xfrm flipH="1" flipV="1">
            <a:off x="2259717" y="5354976"/>
            <a:ext cx="4564569" cy="1"/>
          </a:xfrm>
          <a:prstGeom prst="line">
            <a:avLst/>
          </a:prstGeom>
          <a:ln w="12700">
            <a:solidFill/>
            <a:prstDash val="sysDash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38" name="Shape 238"/>
          <p:cNvSpPr/>
          <p:nvPr/>
        </p:nvSpPr>
        <p:spPr>
          <a:xfrm flipH="1" flipV="1">
            <a:off x="2302322" y="4408704"/>
            <a:ext cx="4479359" cy="1"/>
          </a:xfrm>
          <a:prstGeom prst="line">
            <a:avLst/>
          </a:prstGeom>
          <a:ln w="12700">
            <a:solidFill/>
            <a:prstDash val="sysDash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41" name="Shape 241"/>
          <p:cNvSpPr/>
          <p:nvPr/>
        </p:nvSpPr>
        <p:spPr>
          <a:xfrm>
            <a:off x="136906" y="395619"/>
            <a:ext cx="12730989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Mélange idéal : benzène-toluène</a:t>
            </a:r>
          </a:p>
        </p:txBody>
      </p:sp>
      <p:pic>
        <p:nvPicPr>
          <p:cNvPr id="242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8750" y="1951702"/>
            <a:ext cx="10147300" cy="6642101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Shape 243"/>
          <p:cNvSpPr/>
          <p:nvPr/>
        </p:nvSpPr>
        <p:spPr>
          <a:xfrm>
            <a:off x="10499592" y="9165635"/>
            <a:ext cx="223610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t>Source 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wikipédia.fr</a:t>
            </a:r>
            <a:r>
              <a:t> </a:t>
            </a:r>
          </a:p>
        </p:txBody>
      </p:sp>
      <p:sp>
        <p:nvSpPr>
          <p:cNvPr id="244" name="Shape 244"/>
          <p:cNvSpPr/>
          <p:nvPr/>
        </p:nvSpPr>
        <p:spPr>
          <a:xfrm flipH="1">
            <a:off x="6820786" y="3442510"/>
            <a:ext cx="1" cy="4104457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45" name="Shape 245"/>
          <p:cNvSpPr/>
          <p:nvPr/>
        </p:nvSpPr>
        <p:spPr>
          <a:xfrm flipV="1">
            <a:off x="6820786" y="6394838"/>
            <a:ext cx="1" cy="144017"/>
          </a:xfrm>
          <a:prstGeom prst="line">
            <a:avLst/>
          </a:prstGeom>
          <a:ln w="38100">
            <a:solidFill>
              <a:srgbClr val="FFC000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46" name="Shape 246"/>
          <p:cNvSpPr/>
          <p:nvPr/>
        </p:nvSpPr>
        <p:spPr>
          <a:xfrm flipV="1">
            <a:off x="6820786" y="4234598"/>
            <a:ext cx="1" cy="144017"/>
          </a:xfrm>
          <a:prstGeom prst="line">
            <a:avLst/>
          </a:prstGeom>
          <a:ln w="38100">
            <a:solidFill>
              <a:srgbClr val="FFC000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47" name="Shape 247"/>
          <p:cNvSpPr/>
          <p:nvPr/>
        </p:nvSpPr>
        <p:spPr>
          <a:xfrm flipV="1">
            <a:off x="6820786" y="5386726"/>
            <a:ext cx="1" cy="144017"/>
          </a:xfrm>
          <a:prstGeom prst="line">
            <a:avLst/>
          </a:prstGeom>
          <a:ln w="38100">
            <a:solidFill>
              <a:srgbClr val="FFC000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48" name="Shape 248"/>
          <p:cNvSpPr/>
          <p:nvPr/>
        </p:nvSpPr>
        <p:spPr>
          <a:xfrm flipV="1">
            <a:off x="6820786" y="4810662"/>
            <a:ext cx="1" cy="144017"/>
          </a:xfrm>
          <a:prstGeom prst="line">
            <a:avLst/>
          </a:prstGeom>
          <a:ln w="38100">
            <a:solidFill>
              <a:srgbClr val="FFC000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pic>
        <p:nvPicPr>
          <p:cNvPr id="249" name="pasted-image.tif"/>
          <p:cNvPicPr/>
          <p:nvPr/>
        </p:nvPicPr>
        <p:blipFill>
          <a:blip r:embed="rId2">
            <a:extLst/>
          </a:blip>
          <a:srcRect l="10079" t="24356" r="58029" b="64116"/>
          <a:stretch>
            <a:fillRect/>
          </a:stretch>
        </p:blipFill>
        <p:spPr>
          <a:xfrm>
            <a:off x="3358141" y="2143573"/>
            <a:ext cx="3236114" cy="765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pasted-image.tif"/>
          <p:cNvPicPr/>
          <p:nvPr/>
        </p:nvPicPr>
        <p:blipFill>
          <a:blip r:embed="rId2">
            <a:extLst/>
          </a:blip>
          <a:srcRect l="10079" t="24356" r="58029" b="64116"/>
          <a:stretch>
            <a:fillRect/>
          </a:stretch>
        </p:blipFill>
        <p:spPr>
          <a:xfrm>
            <a:off x="6109346" y="2143573"/>
            <a:ext cx="3236115" cy="765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pasted-image.tif"/>
          <p:cNvPicPr/>
          <p:nvPr/>
        </p:nvPicPr>
        <p:blipFill>
          <a:blip r:embed="rId2">
            <a:extLst/>
          </a:blip>
          <a:srcRect l="10079" t="24356" r="63711" b="64116"/>
          <a:stretch>
            <a:fillRect/>
          </a:stretch>
        </p:blipFill>
        <p:spPr>
          <a:xfrm>
            <a:off x="7018883" y="2143573"/>
            <a:ext cx="2659516" cy="765571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Shape 252"/>
          <p:cNvSpPr/>
          <p:nvPr/>
        </p:nvSpPr>
        <p:spPr>
          <a:xfrm>
            <a:off x="6590947" y="7819041"/>
            <a:ext cx="459679" cy="355601"/>
          </a:xfrm>
          <a:prstGeom prst="rect">
            <a:avLst/>
          </a:prstGeom>
          <a:ln w="25400">
            <a:solidFill>
              <a:srgbClr val="FF930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53" name="Shape 253"/>
          <p:cNvSpPr/>
          <p:nvPr/>
        </p:nvSpPr>
        <p:spPr>
          <a:xfrm flipV="1">
            <a:off x="6316730" y="5404206"/>
            <a:ext cx="432049" cy="576066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54" name="Shape 254"/>
          <p:cNvSpPr/>
          <p:nvPr/>
        </p:nvSpPr>
        <p:spPr>
          <a:xfrm>
            <a:off x="6748778" y="5260190"/>
            <a:ext cx="144017" cy="144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lvl="0" defTabSz="9144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5" name="Shape 255"/>
          <p:cNvSpPr/>
          <p:nvPr/>
        </p:nvSpPr>
        <p:spPr>
          <a:xfrm>
            <a:off x="5164602" y="5908263"/>
            <a:ext cx="1512170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0000"/>
                </a:solidFill>
              </a:rPr>
              <a:t>Apparition de la première bulle de vapeur</a:t>
            </a:r>
          </a:p>
        </p:txBody>
      </p:sp>
      <p:sp>
        <p:nvSpPr>
          <p:cNvPr id="256" name="Shape 256"/>
          <p:cNvSpPr/>
          <p:nvPr/>
        </p:nvSpPr>
        <p:spPr>
          <a:xfrm flipH="1">
            <a:off x="6905725" y="3762172"/>
            <a:ext cx="432049" cy="576065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57" name="Shape 257"/>
          <p:cNvSpPr/>
          <p:nvPr/>
        </p:nvSpPr>
        <p:spPr>
          <a:xfrm>
            <a:off x="6977733" y="2682052"/>
            <a:ext cx="1512169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0000"/>
                </a:solidFill>
              </a:rPr>
              <a:t>Disparition de la dernière goutte de liquide</a:t>
            </a:r>
          </a:p>
        </p:txBody>
      </p:sp>
      <p:sp>
        <p:nvSpPr>
          <p:cNvPr id="258" name="Shape 258"/>
          <p:cNvSpPr/>
          <p:nvPr/>
        </p:nvSpPr>
        <p:spPr>
          <a:xfrm>
            <a:off x="6761709" y="4338236"/>
            <a:ext cx="144017" cy="144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lvl="0" defTabSz="9144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9" name="Shape 259"/>
          <p:cNvSpPr/>
          <p:nvPr/>
        </p:nvSpPr>
        <p:spPr>
          <a:xfrm>
            <a:off x="2192368" y="6963109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lvl="0" defTabSz="914400">
              <a:def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0" name="Shape 260"/>
          <p:cNvSpPr/>
          <p:nvPr/>
        </p:nvSpPr>
        <p:spPr>
          <a:xfrm>
            <a:off x="11309643" y="2627719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00B050"/>
            </a:solidFill>
          </a:ln>
        </p:spPr>
        <p:txBody>
          <a:bodyPr lIns="45719" rIns="45719" anchor="ctr"/>
          <a:lstStyle/>
          <a:p>
            <a:pPr lvl="0" defTabSz="914400">
              <a:def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1" name="Shape 261"/>
          <p:cNvSpPr/>
          <p:nvPr/>
        </p:nvSpPr>
        <p:spPr>
          <a:xfrm>
            <a:off x="42035" y="6795901"/>
            <a:ext cx="194426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5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2600"/>
                </a:solidFill>
              </a:rPr>
              <a:t>Teb(B)=80°C</a:t>
            </a:r>
          </a:p>
        </p:txBody>
      </p:sp>
      <p:sp>
        <p:nvSpPr>
          <p:cNvPr id="262" name="Shape 262"/>
          <p:cNvSpPr/>
          <p:nvPr/>
        </p:nvSpPr>
        <p:spPr>
          <a:xfrm>
            <a:off x="10881442" y="1951701"/>
            <a:ext cx="205619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500">
                <a:solidFill>
                  <a:srgbClr val="008F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8F00"/>
                </a:solidFill>
              </a:rPr>
              <a:t>Teb(T)=111°C</a:t>
            </a:r>
          </a:p>
        </p:txBody>
      </p:sp>
      <p:sp>
        <p:nvSpPr>
          <p:cNvPr id="263" name="Shape 263"/>
          <p:cNvSpPr/>
          <p:nvPr/>
        </p:nvSpPr>
        <p:spPr>
          <a:xfrm flipH="1" flipV="1">
            <a:off x="2259717" y="5354976"/>
            <a:ext cx="4564569" cy="1"/>
          </a:xfrm>
          <a:prstGeom prst="line">
            <a:avLst/>
          </a:prstGeom>
          <a:ln w="12700">
            <a:solidFill/>
            <a:prstDash val="sysDash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64" name="Shape 264"/>
          <p:cNvSpPr/>
          <p:nvPr/>
        </p:nvSpPr>
        <p:spPr>
          <a:xfrm flipH="1" flipV="1">
            <a:off x="2302322" y="4408704"/>
            <a:ext cx="4479359" cy="1"/>
          </a:xfrm>
          <a:prstGeom prst="line">
            <a:avLst/>
          </a:prstGeom>
          <a:ln w="12700">
            <a:solidFill/>
            <a:prstDash val="sysDash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67" name="Shape 267"/>
          <p:cNvSpPr/>
          <p:nvPr/>
        </p:nvSpPr>
        <p:spPr>
          <a:xfrm>
            <a:off x="136906" y="395619"/>
            <a:ext cx="12730989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Mélange idéal : benzène-toluène</a:t>
            </a:r>
          </a:p>
        </p:txBody>
      </p:sp>
      <p:pic>
        <p:nvPicPr>
          <p:cNvPr id="268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8750" y="1951702"/>
            <a:ext cx="10147300" cy="6642101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Shape 269"/>
          <p:cNvSpPr/>
          <p:nvPr/>
        </p:nvSpPr>
        <p:spPr>
          <a:xfrm>
            <a:off x="10499592" y="9165635"/>
            <a:ext cx="223610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t>Source 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wikipédia.fr</a:t>
            </a:r>
            <a:r>
              <a:t> </a:t>
            </a:r>
          </a:p>
        </p:txBody>
      </p:sp>
      <p:sp>
        <p:nvSpPr>
          <p:cNvPr id="270" name="Shape 270"/>
          <p:cNvSpPr/>
          <p:nvPr/>
        </p:nvSpPr>
        <p:spPr>
          <a:xfrm flipH="1">
            <a:off x="6820786" y="3442510"/>
            <a:ext cx="1" cy="4104457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71" name="Shape 271"/>
          <p:cNvSpPr/>
          <p:nvPr/>
        </p:nvSpPr>
        <p:spPr>
          <a:xfrm flipV="1">
            <a:off x="6820786" y="6394838"/>
            <a:ext cx="1" cy="144017"/>
          </a:xfrm>
          <a:prstGeom prst="line">
            <a:avLst/>
          </a:prstGeom>
          <a:ln w="38100">
            <a:solidFill>
              <a:srgbClr val="FFC000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72" name="Shape 272"/>
          <p:cNvSpPr/>
          <p:nvPr/>
        </p:nvSpPr>
        <p:spPr>
          <a:xfrm flipV="1">
            <a:off x="6820786" y="4234598"/>
            <a:ext cx="1" cy="144017"/>
          </a:xfrm>
          <a:prstGeom prst="line">
            <a:avLst/>
          </a:prstGeom>
          <a:ln w="38100">
            <a:solidFill>
              <a:srgbClr val="FFC000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73" name="Shape 273"/>
          <p:cNvSpPr/>
          <p:nvPr/>
        </p:nvSpPr>
        <p:spPr>
          <a:xfrm flipV="1">
            <a:off x="6820786" y="5386726"/>
            <a:ext cx="1" cy="144017"/>
          </a:xfrm>
          <a:prstGeom prst="line">
            <a:avLst/>
          </a:prstGeom>
          <a:ln w="38100">
            <a:solidFill>
              <a:srgbClr val="FFC000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74" name="Shape 274"/>
          <p:cNvSpPr/>
          <p:nvPr/>
        </p:nvSpPr>
        <p:spPr>
          <a:xfrm flipV="1">
            <a:off x="6820786" y="4810662"/>
            <a:ext cx="1" cy="144017"/>
          </a:xfrm>
          <a:prstGeom prst="line">
            <a:avLst/>
          </a:prstGeom>
          <a:ln w="38100">
            <a:solidFill>
              <a:srgbClr val="FFC000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pic>
        <p:nvPicPr>
          <p:cNvPr id="275" name="pasted-image.tif"/>
          <p:cNvPicPr/>
          <p:nvPr/>
        </p:nvPicPr>
        <p:blipFill>
          <a:blip r:embed="rId2">
            <a:extLst/>
          </a:blip>
          <a:srcRect l="10079" t="24356" r="58029" b="64116"/>
          <a:stretch>
            <a:fillRect/>
          </a:stretch>
        </p:blipFill>
        <p:spPr>
          <a:xfrm>
            <a:off x="3358141" y="2143573"/>
            <a:ext cx="3236114" cy="765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pasted-image.tif"/>
          <p:cNvPicPr/>
          <p:nvPr/>
        </p:nvPicPr>
        <p:blipFill>
          <a:blip r:embed="rId2">
            <a:extLst/>
          </a:blip>
          <a:srcRect l="10079" t="24356" r="58029" b="64116"/>
          <a:stretch>
            <a:fillRect/>
          </a:stretch>
        </p:blipFill>
        <p:spPr>
          <a:xfrm>
            <a:off x="6109346" y="2143573"/>
            <a:ext cx="3236115" cy="765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pasted-image.tif"/>
          <p:cNvPicPr/>
          <p:nvPr/>
        </p:nvPicPr>
        <p:blipFill>
          <a:blip r:embed="rId2">
            <a:extLst/>
          </a:blip>
          <a:srcRect l="10079" t="24356" r="63711" b="64116"/>
          <a:stretch>
            <a:fillRect/>
          </a:stretch>
        </p:blipFill>
        <p:spPr>
          <a:xfrm>
            <a:off x="7018883" y="2143573"/>
            <a:ext cx="2659516" cy="765571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Shape 278"/>
          <p:cNvSpPr/>
          <p:nvPr/>
        </p:nvSpPr>
        <p:spPr>
          <a:xfrm>
            <a:off x="6590947" y="7819041"/>
            <a:ext cx="459679" cy="355601"/>
          </a:xfrm>
          <a:prstGeom prst="rect">
            <a:avLst/>
          </a:prstGeom>
          <a:ln w="25400">
            <a:solidFill>
              <a:srgbClr val="FF930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79" name="Shape 279"/>
          <p:cNvSpPr/>
          <p:nvPr/>
        </p:nvSpPr>
        <p:spPr>
          <a:xfrm flipV="1">
            <a:off x="6316730" y="5404206"/>
            <a:ext cx="432049" cy="576066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80" name="Shape 280"/>
          <p:cNvSpPr/>
          <p:nvPr/>
        </p:nvSpPr>
        <p:spPr>
          <a:xfrm>
            <a:off x="6748778" y="5260190"/>
            <a:ext cx="144017" cy="144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lvl="0" defTabSz="9144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1" name="Shape 281"/>
          <p:cNvSpPr/>
          <p:nvPr/>
        </p:nvSpPr>
        <p:spPr>
          <a:xfrm>
            <a:off x="5164602" y="5908263"/>
            <a:ext cx="1512170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0000"/>
                </a:solidFill>
              </a:rPr>
              <a:t>Apparition de la première bulle de vapeur</a:t>
            </a:r>
          </a:p>
        </p:txBody>
      </p:sp>
      <p:sp>
        <p:nvSpPr>
          <p:cNvPr id="282" name="Shape 282"/>
          <p:cNvSpPr/>
          <p:nvPr/>
        </p:nvSpPr>
        <p:spPr>
          <a:xfrm flipH="1">
            <a:off x="6905725" y="3762172"/>
            <a:ext cx="432049" cy="576065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83" name="Shape 283"/>
          <p:cNvSpPr/>
          <p:nvPr/>
        </p:nvSpPr>
        <p:spPr>
          <a:xfrm>
            <a:off x="6977733" y="2682052"/>
            <a:ext cx="1512169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0000"/>
                </a:solidFill>
              </a:rPr>
              <a:t>Disparition de la dernière goutte de liquide</a:t>
            </a:r>
          </a:p>
        </p:txBody>
      </p:sp>
      <p:sp>
        <p:nvSpPr>
          <p:cNvPr id="284" name="Shape 284"/>
          <p:cNvSpPr/>
          <p:nvPr/>
        </p:nvSpPr>
        <p:spPr>
          <a:xfrm>
            <a:off x="6761709" y="4338236"/>
            <a:ext cx="144017" cy="144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lvl="0" defTabSz="9144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5" name="Shape 285"/>
          <p:cNvSpPr/>
          <p:nvPr/>
        </p:nvSpPr>
        <p:spPr>
          <a:xfrm>
            <a:off x="2192368" y="6963109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lvl="0" defTabSz="914400">
              <a:def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6" name="Shape 286"/>
          <p:cNvSpPr/>
          <p:nvPr/>
        </p:nvSpPr>
        <p:spPr>
          <a:xfrm>
            <a:off x="11309643" y="2627719"/>
            <a:ext cx="148185" cy="14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00B050"/>
            </a:solidFill>
          </a:ln>
        </p:spPr>
        <p:txBody>
          <a:bodyPr lIns="45719" rIns="45719" anchor="ctr"/>
          <a:lstStyle/>
          <a:p>
            <a:pPr lvl="0" defTabSz="914400">
              <a:def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7" name="Shape 287"/>
          <p:cNvSpPr/>
          <p:nvPr/>
        </p:nvSpPr>
        <p:spPr>
          <a:xfrm flipH="1">
            <a:off x="4864300" y="5370443"/>
            <a:ext cx="1" cy="2367756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88" name="Shape 288"/>
          <p:cNvSpPr/>
          <p:nvPr/>
        </p:nvSpPr>
        <p:spPr>
          <a:xfrm>
            <a:off x="4540264" y="8136218"/>
            <a:ext cx="64807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B050"/>
                </a:solidFill>
              </a:rPr>
              <a:t>0.28</a:t>
            </a:r>
          </a:p>
        </p:txBody>
      </p:sp>
      <p:sp>
        <p:nvSpPr>
          <p:cNvPr id="289" name="Shape 289"/>
          <p:cNvSpPr/>
          <p:nvPr/>
        </p:nvSpPr>
        <p:spPr>
          <a:xfrm flipH="1" flipV="1">
            <a:off x="2259717" y="5357743"/>
            <a:ext cx="4564569" cy="1"/>
          </a:xfrm>
          <a:prstGeom prst="line">
            <a:avLst/>
          </a:prstGeom>
          <a:ln w="12700">
            <a:solidFill/>
            <a:prstDash val="sysDash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90" name="Shape 290"/>
          <p:cNvSpPr/>
          <p:nvPr/>
        </p:nvSpPr>
        <p:spPr>
          <a:xfrm flipH="1" flipV="1">
            <a:off x="2302322" y="4408704"/>
            <a:ext cx="4479359" cy="1"/>
          </a:xfrm>
          <a:prstGeom prst="line">
            <a:avLst/>
          </a:prstGeom>
          <a:ln w="12700">
            <a:solidFill/>
            <a:prstDash val="sysDash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91" name="Shape 291"/>
          <p:cNvSpPr/>
          <p:nvPr/>
        </p:nvSpPr>
        <p:spPr>
          <a:xfrm>
            <a:off x="42035" y="6795901"/>
            <a:ext cx="194426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5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2600"/>
                </a:solidFill>
              </a:rPr>
              <a:t>Teb(B)=80°C</a:t>
            </a:r>
          </a:p>
        </p:txBody>
      </p:sp>
      <p:sp>
        <p:nvSpPr>
          <p:cNvPr id="292" name="Shape 292"/>
          <p:cNvSpPr/>
          <p:nvPr/>
        </p:nvSpPr>
        <p:spPr>
          <a:xfrm>
            <a:off x="10881442" y="1951701"/>
            <a:ext cx="205619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500">
                <a:solidFill>
                  <a:srgbClr val="008F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8F00"/>
                </a:solidFill>
              </a:rPr>
              <a:t>Teb(T)=111°C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54131" y="9174697"/>
            <a:ext cx="13713062" cy="618635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Shape 295"/>
          <p:cNvSpPr/>
          <p:nvPr/>
        </p:nvSpPr>
        <p:spPr>
          <a:xfrm>
            <a:off x="7743519" y="8601890"/>
            <a:ext cx="4593904" cy="631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800"/>
              <a:t>Acétone-chloroforme</a:t>
            </a:r>
          </a:p>
        </p:txBody>
      </p:sp>
      <p:sp>
        <p:nvSpPr>
          <p:cNvPr id="296" name="Shape 296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97" name="Shape 297"/>
          <p:cNvSpPr/>
          <p:nvPr/>
        </p:nvSpPr>
        <p:spPr>
          <a:xfrm>
            <a:off x="3010407" y="88403"/>
            <a:ext cx="698398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II.2) Écart à l’idéalité</a:t>
            </a:r>
          </a:p>
        </p:txBody>
      </p:sp>
      <p:sp>
        <p:nvSpPr>
          <p:cNvPr id="298" name="Shape 298"/>
          <p:cNvSpPr/>
          <p:nvPr/>
        </p:nvSpPr>
        <p:spPr>
          <a:xfrm>
            <a:off x="1733694" y="8601890"/>
            <a:ext cx="2716995" cy="631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800"/>
              <a:t>Eau-éthanol</a:t>
            </a:r>
          </a:p>
        </p:txBody>
      </p:sp>
      <p:pic>
        <p:nvPicPr>
          <p:cNvPr id="299" name="pasted-image.tif"/>
          <p:cNvPicPr/>
          <p:nvPr/>
        </p:nvPicPr>
        <p:blipFill>
          <a:blip r:embed="rId3">
            <a:extLst/>
          </a:blip>
          <a:srcRect l="0" t="51329" r="0" b="0"/>
          <a:stretch>
            <a:fillRect/>
          </a:stretch>
        </p:blipFill>
        <p:spPr>
          <a:xfrm rot="16200000">
            <a:off x="6433837" y="2922990"/>
            <a:ext cx="7213196" cy="4295308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Shape 300"/>
          <p:cNvSpPr/>
          <p:nvPr/>
        </p:nvSpPr>
        <p:spPr>
          <a:xfrm>
            <a:off x="9339505" y="1770178"/>
            <a:ext cx="139128" cy="612253"/>
          </a:xfrm>
          <a:prstGeom prst="line">
            <a:avLst/>
          </a:prstGeom>
          <a:ln w="50800">
            <a:solidFill>
              <a:srgbClr val="941751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301" name="Shape 301"/>
          <p:cNvSpPr/>
          <p:nvPr/>
        </p:nvSpPr>
        <p:spPr>
          <a:xfrm>
            <a:off x="8677840" y="1145018"/>
            <a:ext cx="1735337" cy="49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800">
                <a:solidFill>
                  <a:srgbClr val="94175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41751"/>
                </a:solidFill>
              </a:rPr>
              <a:t>Azéotrope</a:t>
            </a:r>
          </a:p>
        </p:txBody>
      </p:sp>
      <p:pic>
        <p:nvPicPr>
          <p:cNvPr id="302" name="pasted-image.tif"/>
          <p:cNvPicPr/>
          <p:nvPr/>
        </p:nvPicPr>
        <p:blipFill>
          <a:blip r:embed="rId3">
            <a:extLst/>
          </a:blip>
          <a:srcRect l="0" t="2461" r="77326" b="49324"/>
          <a:stretch>
            <a:fillRect/>
          </a:stretch>
        </p:blipFill>
        <p:spPr>
          <a:xfrm rot="16200000">
            <a:off x="2465570" y="5761943"/>
            <a:ext cx="1635458" cy="4255073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Shape 303"/>
          <p:cNvSpPr/>
          <p:nvPr/>
        </p:nvSpPr>
        <p:spPr>
          <a:xfrm>
            <a:off x="61030" y="1145018"/>
            <a:ext cx="404046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Source : HPrépa, PC PC*, A. Durupthy</a:t>
            </a:r>
          </a:p>
        </p:txBody>
      </p:sp>
      <p:pic>
        <p:nvPicPr>
          <p:cNvPr id="304" name="Document 18062021_image1 3.jpg"/>
          <p:cNvPicPr/>
          <p:nvPr/>
        </p:nvPicPr>
        <p:blipFill>
          <a:blip r:embed="rId4">
            <a:extLst/>
          </a:blip>
          <a:srcRect l="0" t="0" r="0" b="2090"/>
          <a:stretch>
            <a:fillRect/>
          </a:stretch>
        </p:blipFill>
        <p:spPr>
          <a:xfrm>
            <a:off x="897794" y="1649183"/>
            <a:ext cx="4770947" cy="5543603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Shape 305"/>
          <p:cNvSpPr/>
          <p:nvPr/>
        </p:nvSpPr>
        <p:spPr>
          <a:xfrm>
            <a:off x="4665053" y="5837297"/>
            <a:ext cx="1" cy="618636"/>
          </a:xfrm>
          <a:prstGeom prst="line">
            <a:avLst/>
          </a:prstGeom>
          <a:ln w="50800">
            <a:solidFill>
              <a:srgbClr val="941751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306" name="Shape 306"/>
          <p:cNvSpPr/>
          <p:nvPr/>
        </p:nvSpPr>
        <p:spPr>
          <a:xfrm>
            <a:off x="3797385" y="5217766"/>
            <a:ext cx="1735337" cy="4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800">
                <a:solidFill>
                  <a:srgbClr val="94175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41751"/>
                </a:solidFill>
              </a:rPr>
              <a:t>Azéotrope</a:t>
            </a:r>
          </a:p>
        </p:txBody>
      </p:sp>
      <p:sp>
        <p:nvSpPr>
          <p:cNvPr id="307" name="Shape 307"/>
          <p:cNvSpPr/>
          <p:nvPr/>
        </p:nvSpPr>
        <p:spPr>
          <a:xfrm>
            <a:off x="3339217" y="3526253"/>
            <a:ext cx="273051" cy="482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v</a:t>
            </a:r>
          </a:p>
        </p:txBody>
      </p:sp>
      <p:sp>
        <p:nvSpPr>
          <p:cNvPr id="308" name="Shape 308"/>
          <p:cNvSpPr/>
          <p:nvPr/>
        </p:nvSpPr>
        <p:spPr>
          <a:xfrm>
            <a:off x="2244840" y="4822654"/>
            <a:ext cx="529004" cy="482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l+v</a:t>
            </a:r>
          </a:p>
        </p:txBody>
      </p:sp>
      <p:sp>
        <p:nvSpPr>
          <p:cNvPr id="309" name="Shape 309"/>
          <p:cNvSpPr/>
          <p:nvPr/>
        </p:nvSpPr>
        <p:spPr>
          <a:xfrm>
            <a:off x="1719682" y="5554818"/>
            <a:ext cx="273051" cy="482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l</a:t>
            </a:r>
          </a:p>
        </p:txBody>
      </p:sp>
      <p:pic>
        <p:nvPicPr>
          <p:cNvPr id="310" name="pasted-image.tif"/>
          <p:cNvPicPr/>
          <p:nvPr/>
        </p:nvPicPr>
        <p:blipFill>
          <a:blip r:embed="rId3">
            <a:extLst/>
          </a:blip>
          <a:srcRect l="91073" t="68024" r="0" b="12830"/>
          <a:stretch>
            <a:fillRect/>
          </a:stretch>
        </p:blipFill>
        <p:spPr>
          <a:xfrm rot="16200000">
            <a:off x="4343179" y="1004786"/>
            <a:ext cx="643882" cy="16896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4463541" y="360375"/>
            <a:ext cx="407771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Introduction</a:t>
            </a:r>
          </a:p>
        </p:txBody>
      </p:sp>
      <p:sp>
        <p:nvSpPr>
          <p:cNvPr id="51" name="Shape 51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52" name="image1.jpg" descr="https://metsydesrecettes.files.wordpress.com/2015/07/13121536073_98caf593f2_b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216" y="2365332"/>
            <a:ext cx="13019232" cy="5779597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/>
        </p:nvSpPr>
        <p:spPr>
          <a:xfrm>
            <a:off x="9741904" y="9038884"/>
            <a:ext cx="303676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>
                <a:solidFill>
                  <a:srgbClr val="A9A9A9"/>
                </a:solidFill>
              </a:rPr>
              <a:t>Source : </a:t>
            </a:r>
            <a:r>
              <a:rPr>
                <a:solidFill>
                  <a:srgbClr val="A9A9A9"/>
                </a:solidFill>
                <a:hlinkClick r:id="rId3" invalidUrl="" action="" tgtFrame="" tooltip="" history="1" highlightClick="0" endSnd="0"/>
              </a:rPr>
              <a:t>garrett-gardner.com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type="sldNum" sz="quarter" idx="4294967295"/>
          </p:nvPr>
        </p:nvSpPr>
        <p:spPr>
          <a:xfrm>
            <a:off x="12478841" y="9286922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313" name="Shape 313"/>
          <p:cNvSpPr/>
          <p:nvPr/>
        </p:nvSpPr>
        <p:spPr>
          <a:xfrm>
            <a:off x="2657982" y="395619"/>
            <a:ext cx="768883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III.1) Distillation simple</a:t>
            </a:r>
          </a:p>
        </p:txBody>
      </p:sp>
      <p:pic>
        <p:nvPicPr>
          <p:cNvPr id="31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800" y="1771491"/>
            <a:ext cx="12141200" cy="7022209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Shape 315"/>
          <p:cNvSpPr/>
          <p:nvPr/>
        </p:nvSpPr>
        <p:spPr>
          <a:xfrm>
            <a:off x="145435" y="9236122"/>
            <a:ext cx="289690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t>Source 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dlecorgnechimie.fr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type="sldNum" sz="quarter" idx="4294967295"/>
          </p:nvPr>
        </p:nvSpPr>
        <p:spPr>
          <a:xfrm>
            <a:off x="12478841" y="9286922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318" name="Shape 318"/>
          <p:cNvSpPr/>
          <p:nvPr/>
        </p:nvSpPr>
        <p:spPr>
          <a:xfrm>
            <a:off x="2657982" y="395619"/>
            <a:ext cx="768883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III.1) Distillation simple</a:t>
            </a:r>
          </a:p>
        </p:txBody>
      </p:sp>
      <p:sp>
        <p:nvSpPr>
          <p:cNvPr id="319" name="Shape 319"/>
          <p:cNvSpPr/>
          <p:nvPr/>
        </p:nvSpPr>
        <p:spPr>
          <a:xfrm>
            <a:off x="204522" y="131976"/>
            <a:ext cx="232495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>
                <a:solidFill>
                  <a:srgbClr val="A7A7A7"/>
                </a:solidFill>
              </a:rPr>
              <a:t>Source : </a:t>
            </a:r>
            <a:r>
              <a:rPr>
                <a:solidFill>
                  <a:srgbClr val="A7A7A7"/>
                </a:solidFill>
                <a:hlinkClick r:id="rId2" invalidUrl="" action="" tgtFrame="" tooltip="" history="1" highlightClick="0" endSnd="0"/>
              </a:rPr>
              <a:t>chimie.ens.fr</a:t>
            </a:r>
          </a:p>
        </p:txBody>
      </p:sp>
      <p:grpSp>
        <p:nvGrpSpPr>
          <p:cNvPr id="327" name="Group 327"/>
          <p:cNvGrpSpPr/>
          <p:nvPr/>
        </p:nvGrpSpPr>
        <p:grpSpPr>
          <a:xfrm>
            <a:off x="1621798" y="1359713"/>
            <a:ext cx="10479640" cy="8346310"/>
            <a:chOff x="0" y="0"/>
            <a:chExt cx="10479638" cy="8346309"/>
          </a:xfrm>
        </p:grpSpPr>
        <p:pic>
          <p:nvPicPr>
            <p:cNvPr id="320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0325100" cy="8267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1" name="pasted-image.png"/>
            <p:cNvPicPr/>
            <p:nvPr/>
          </p:nvPicPr>
          <p:blipFill>
            <a:blip r:embed="rId3">
              <a:extLst/>
            </a:blip>
            <a:srcRect l="54728" t="33900" r="29977" b="51892"/>
            <a:stretch>
              <a:fillRect/>
            </a:stretch>
          </p:blipFill>
          <p:spPr>
            <a:xfrm>
              <a:off x="4385667" y="2509696"/>
              <a:ext cx="1579044" cy="11746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2" name="pasted-image.png"/>
            <p:cNvPicPr/>
            <p:nvPr/>
          </p:nvPicPr>
          <p:blipFill>
            <a:blip r:embed="rId3">
              <a:extLst/>
            </a:blip>
            <a:srcRect l="56444" t="33900" r="29977" b="51892"/>
            <a:stretch>
              <a:fillRect/>
            </a:stretch>
          </p:blipFill>
          <p:spPr>
            <a:xfrm>
              <a:off x="2064200" y="1367926"/>
              <a:ext cx="1401862" cy="11746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3" name="pasted-image.png"/>
            <p:cNvPicPr/>
            <p:nvPr/>
          </p:nvPicPr>
          <p:blipFill>
            <a:blip r:embed="rId3">
              <a:extLst/>
            </a:blip>
            <a:srcRect l="56444" t="33900" r="29977" b="51892"/>
            <a:stretch>
              <a:fillRect/>
            </a:stretch>
          </p:blipFill>
          <p:spPr>
            <a:xfrm>
              <a:off x="2296931" y="4226305"/>
              <a:ext cx="1401862" cy="11746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4" name="pasted-image.png"/>
            <p:cNvPicPr/>
            <p:nvPr/>
          </p:nvPicPr>
          <p:blipFill>
            <a:blip r:embed="rId3">
              <a:extLst/>
            </a:blip>
            <a:srcRect l="56444" t="33900" r="29977" b="51892"/>
            <a:stretch>
              <a:fillRect/>
            </a:stretch>
          </p:blipFill>
          <p:spPr>
            <a:xfrm>
              <a:off x="785104" y="5674940"/>
              <a:ext cx="1401862" cy="11746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5" name="Shape 325"/>
            <p:cNvSpPr/>
            <p:nvPr/>
          </p:nvSpPr>
          <p:spPr>
            <a:xfrm>
              <a:off x="9361232" y="7787509"/>
              <a:ext cx="1118407" cy="558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>
                <a:defRPr sz="1800"/>
              </a:pPr>
              <a:r>
                <a:rPr sz="3000"/>
                <a:t>X</a:t>
              </a:r>
              <a:r>
                <a:t>éthanol</a:t>
              </a:r>
            </a:p>
          </p:txBody>
        </p:sp>
        <p:pic>
          <p:nvPicPr>
            <p:cNvPr id="326" name="pasted-image.png"/>
            <p:cNvPicPr/>
            <p:nvPr/>
          </p:nvPicPr>
          <p:blipFill>
            <a:blip r:embed="rId3">
              <a:extLst/>
            </a:blip>
            <a:srcRect l="54728" t="33900" r="29977" b="51892"/>
            <a:stretch>
              <a:fillRect/>
            </a:stretch>
          </p:blipFill>
          <p:spPr>
            <a:xfrm>
              <a:off x="6893063" y="5674940"/>
              <a:ext cx="1579043" cy="11746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28" name="Shape 328"/>
          <p:cNvSpPr/>
          <p:nvPr/>
        </p:nvSpPr>
        <p:spPr>
          <a:xfrm>
            <a:off x="3705145" y="3938363"/>
            <a:ext cx="2088233" cy="1"/>
          </a:xfrm>
          <a:prstGeom prst="line">
            <a:avLst/>
          </a:prstGeom>
          <a:ln w="76200">
            <a:solidFill>
              <a:srgbClr val="FFFFFF"/>
            </a:solidFill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329" name="Shape 329"/>
          <p:cNvSpPr/>
          <p:nvPr/>
        </p:nvSpPr>
        <p:spPr>
          <a:xfrm>
            <a:off x="3201089" y="3938363"/>
            <a:ext cx="432049" cy="1"/>
          </a:xfrm>
          <a:prstGeom prst="line">
            <a:avLst/>
          </a:prstGeom>
          <a:ln w="76200">
            <a:solidFill>
              <a:srgbClr val="FFFFFF"/>
            </a:solidFill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330" name="Shape 330"/>
          <p:cNvSpPr/>
          <p:nvPr/>
        </p:nvSpPr>
        <p:spPr>
          <a:xfrm>
            <a:off x="3129081" y="5882580"/>
            <a:ext cx="2664297" cy="1"/>
          </a:xfrm>
          <a:prstGeom prst="line">
            <a:avLst/>
          </a:prstGeom>
          <a:ln w="76200">
            <a:solidFill>
              <a:srgbClr val="FFFFFF"/>
            </a:solidFill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331" name="Shape 331"/>
          <p:cNvSpPr/>
          <p:nvPr/>
        </p:nvSpPr>
        <p:spPr>
          <a:xfrm>
            <a:off x="5865385" y="5882580"/>
            <a:ext cx="1800201" cy="1"/>
          </a:xfrm>
          <a:prstGeom prst="line">
            <a:avLst/>
          </a:prstGeom>
          <a:ln w="76200">
            <a:solidFill>
              <a:srgbClr val="FFFFFF"/>
            </a:solidFill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332" name="Shape 332"/>
          <p:cNvSpPr/>
          <p:nvPr/>
        </p:nvSpPr>
        <p:spPr>
          <a:xfrm flipH="1">
            <a:off x="5793377" y="3938363"/>
            <a:ext cx="1" cy="3024338"/>
          </a:xfrm>
          <a:prstGeom prst="line">
            <a:avLst/>
          </a:prstGeom>
          <a:ln w="76200">
            <a:solidFill>
              <a:srgbClr val="FFFFFF"/>
            </a:solidFill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333" name="Shape 333"/>
          <p:cNvSpPr/>
          <p:nvPr/>
        </p:nvSpPr>
        <p:spPr>
          <a:xfrm>
            <a:off x="7665585" y="5882580"/>
            <a:ext cx="1" cy="1008113"/>
          </a:xfrm>
          <a:prstGeom prst="line">
            <a:avLst/>
          </a:prstGeom>
          <a:ln w="76200">
            <a:solidFill>
              <a:srgbClr val="FFFFFF"/>
            </a:solidFill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334" name="Shape 334"/>
          <p:cNvSpPr/>
          <p:nvPr/>
        </p:nvSpPr>
        <p:spPr>
          <a:xfrm>
            <a:off x="3705145" y="4010371"/>
            <a:ext cx="1" cy="1224137"/>
          </a:xfrm>
          <a:prstGeom prst="line">
            <a:avLst/>
          </a:prstGeom>
          <a:ln w="76200">
            <a:solidFill>
              <a:srgbClr val="FFFFFF"/>
            </a:solidFill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335" name="Shape 335"/>
          <p:cNvSpPr/>
          <p:nvPr/>
        </p:nvSpPr>
        <p:spPr>
          <a:xfrm>
            <a:off x="7305545" y="6386635"/>
            <a:ext cx="1" cy="648073"/>
          </a:xfrm>
          <a:prstGeom prst="line">
            <a:avLst/>
          </a:prstGeom>
          <a:ln w="76200">
            <a:solidFill>
              <a:srgbClr val="FFFFFF"/>
            </a:solidFill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336" name="Shape 336"/>
          <p:cNvSpPr/>
          <p:nvPr/>
        </p:nvSpPr>
        <p:spPr>
          <a:xfrm>
            <a:off x="3129081" y="6314628"/>
            <a:ext cx="4032449" cy="1"/>
          </a:xfrm>
          <a:prstGeom prst="line">
            <a:avLst/>
          </a:prstGeom>
          <a:ln w="76200">
            <a:solidFill>
              <a:srgbClr val="FFFFFF"/>
            </a:solidFill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337" name="Shape 337"/>
          <p:cNvSpPr/>
          <p:nvPr/>
        </p:nvSpPr>
        <p:spPr>
          <a:xfrm flipV="1">
            <a:off x="2504717" y="4696419"/>
            <a:ext cx="1" cy="4294956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338" name="Shape 338"/>
          <p:cNvSpPr/>
          <p:nvPr/>
        </p:nvSpPr>
        <p:spPr>
          <a:xfrm>
            <a:off x="2518998" y="4692552"/>
            <a:ext cx="1969852" cy="1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339" name="Shape 339"/>
          <p:cNvSpPr/>
          <p:nvPr/>
        </p:nvSpPr>
        <p:spPr>
          <a:xfrm flipH="1">
            <a:off x="4507894" y="4721213"/>
            <a:ext cx="1" cy="4245367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340" name="Shape 340"/>
          <p:cNvSpPr/>
          <p:nvPr/>
        </p:nvSpPr>
        <p:spPr>
          <a:xfrm>
            <a:off x="5090427" y="3866536"/>
            <a:ext cx="1008113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l" defTabSz="914400">
              <a:defRPr sz="1800"/>
            </a:pPr>
            <a:r>
              <a: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30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ère</a:t>
            </a:r>
            <a:r>
              <a: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Bulle de vapeur</a:t>
            </a:r>
          </a:p>
        </p:txBody>
      </p:sp>
      <p:sp>
        <p:nvSpPr>
          <p:cNvPr id="341" name="Shape 341"/>
          <p:cNvSpPr/>
          <p:nvPr/>
        </p:nvSpPr>
        <p:spPr>
          <a:xfrm>
            <a:off x="4048169" y="9287017"/>
            <a:ext cx="1080121" cy="3581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0000"/>
                </a:solidFill>
              </a:rPr>
              <a:t>Distillat 1</a:t>
            </a:r>
          </a:p>
        </p:txBody>
      </p:sp>
      <p:sp>
        <p:nvSpPr>
          <p:cNvPr id="342" name="Shape 342"/>
          <p:cNvSpPr/>
          <p:nvPr/>
        </p:nvSpPr>
        <p:spPr>
          <a:xfrm>
            <a:off x="1820641" y="9417580"/>
            <a:ext cx="1368153" cy="3581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B050"/>
                </a:solidFill>
              </a:rPr>
              <a:t>Ballon  </a:t>
            </a:r>
          </a:p>
        </p:txBody>
      </p:sp>
      <p:sp>
        <p:nvSpPr>
          <p:cNvPr id="343" name="Shape 343"/>
          <p:cNvSpPr/>
          <p:nvPr/>
        </p:nvSpPr>
        <p:spPr>
          <a:xfrm>
            <a:off x="5272543" y="7014187"/>
            <a:ext cx="792089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1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400"/>
              <a:t>Liquide +Vapeur</a:t>
            </a:r>
          </a:p>
        </p:txBody>
      </p:sp>
      <p:sp>
        <p:nvSpPr>
          <p:cNvPr id="344" name="Shape 344"/>
          <p:cNvSpPr/>
          <p:nvPr/>
        </p:nvSpPr>
        <p:spPr>
          <a:xfrm>
            <a:off x="5547728" y="8605535"/>
            <a:ext cx="864097" cy="2946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1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400"/>
              <a:t>Liquide</a:t>
            </a:r>
          </a:p>
        </p:txBody>
      </p:sp>
      <p:sp>
        <p:nvSpPr>
          <p:cNvPr id="345" name="Shape 345"/>
          <p:cNvSpPr/>
          <p:nvPr/>
        </p:nvSpPr>
        <p:spPr>
          <a:xfrm>
            <a:off x="6492021" y="5674042"/>
            <a:ext cx="1080121" cy="2946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1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400"/>
              <a:t>Vapeur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type="sldNum" sz="quarter" idx="4294967295"/>
          </p:nvPr>
        </p:nvSpPr>
        <p:spPr>
          <a:xfrm>
            <a:off x="12478841" y="9286922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348" name="Shape 348"/>
          <p:cNvSpPr/>
          <p:nvPr/>
        </p:nvSpPr>
        <p:spPr>
          <a:xfrm>
            <a:off x="2657982" y="395619"/>
            <a:ext cx="768883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III.1) Distillation simple</a:t>
            </a:r>
          </a:p>
        </p:txBody>
      </p:sp>
      <p:sp>
        <p:nvSpPr>
          <p:cNvPr id="349" name="Shape 349"/>
          <p:cNvSpPr/>
          <p:nvPr/>
        </p:nvSpPr>
        <p:spPr>
          <a:xfrm>
            <a:off x="204522" y="131976"/>
            <a:ext cx="232495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>
                <a:solidFill>
                  <a:srgbClr val="A7A7A7"/>
                </a:solidFill>
              </a:rPr>
              <a:t>Source : </a:t>
            </a:r>
            <a:r>
              <a:rPr>
                <a:solidFill>
                  <a:srgbClr val="A7A7A7"/>
                </a:solidFill>
                <a:hlinkClick r:id="rId2" invalidUrl="" action="" tgtFrame="" tooltip="" history="1" highlightClick="0" endSnd="0"/>
              </a:rPr>
              <a:t>chimie.ens.fr</a:t>
            </a:r>
          </a:p>
        </p:txBody>
      </p:sp>
      <p:grpSp>
        <p:nvGrpSpPr>
          <p:cNvPr id="357" name="Group 357"/>
          <p:cNvGrpSpPr/>
          <p:nvPr/>
        </p:nvGrpSpPr>
        <p:grpSpPr>
          <a:xfrm>
            <a:off x="1621798" y="1359713"/>
            <a:ext cx="10479640" cy="8346310"/>
            <a:chOff x="0" y="0"/>
            <a:chExt cx="10479638" cy="8346309"/>
          </a:xfrm>
        </p:grpSpPr>
        <p:pic>
          <p:nvPicPr>
            <p:cNvPr id="350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0325100" cy="8267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1" name="pasted-image.png"/>
            <p:cNvPicPr/>
            <p:nvPr/>
          </p:nvPicPr>
          <p:blipFill>
            <a:blip r:embed="rId3">
              <a:extLst/>
            </a:blip>
            <a:srcRect l="54728" t="33900" r="29977" b="51892"/>
            <a:stretch>
              <a:fillRect/>
            </a:stretch>
          </p:blipFill>
          <p:spPr>
            <a:xfrm>
              <a:off x="4385667" y="2509696"/>
              <a:ext cx="1579044" cy="11746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2" name="pasted-image.png"/>
            <p:cNvPicPr/>
            <p:nvPr/>
          </p:nvPicPr>
          <p:blipFill>
            <a:blip r:embed="rId3">
              <a:extLst/>
            </a:blip>
            <a:srcRect l="56444" t="33900" r="29977" b="51892"/>
            <a:stretch>
              <a:fillRect/>
            </a:stretch>
          </p:blipFill>
          <p:spPr>
            <a:xfrm>
              <a:off x="2064200" y="1367926"/>
              <a:ext cx="1401862" cy="11746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3" name="pasted-image.png"/>
            <p:cNvPicPr/>
            <p:nvPr/>
          </p:nvPicPr>
          <p:blipFill>
            <a:blip r:embed="rId3">
              <a:extLst/>
            </a:blip>
            <a:srcRect l="56444" t="33900" r="29977" b="51892"/>
            <a:stretch>
              <a:fillRect/>
            </a:stretch>
          </p:blipFill>
          <p:spPr>
            <a:xfrm>
              <a:off x="2296931" y="4226305"/>
              <a:ext cx="1401862" cy="11746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4" name="pasted-image.png"/>
            <p:cNvPicPr/>
            <p:nvPr/>
          </p:nvPicPr>
          <p:blipFill>
            <a:blip r:embed="rId3">
              <a:extLst/>
            </a:blip>
            <a:srcRect l="56444" t="33900" r="29977" b="51892"/>
            <a:stretch>
              <a:fillRect/>
            </a:stretch>
          </p:blipFill>
          <p:spPr>
            <a:xfrm>
              <a:off x="785104" y="5674940"/>
              <a:ext cx="1401862" cy="11746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5" name="Shape 355"/>
            <p:cNvSpPr/>
            <p:nvPr/>
          </p:nvSpPr>
          <p:spPr>
            <a:xfrm>
              <a:off x="9361232" y="7787509"/>
              <a:ext cx="1118407" cy="558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>
                <a:defRPr sz="1800"/>
              </a:pPr>
              <a:r>
                <a:rPr sz="3000"/>
                <a:t>X</a:t>
              </a:r>
              <a:r>
                <a:t>éthanol</a:t>
              </a:r>
            </a:p>
          </p:txBody>
        </p:sp>
        <p:pic>
          <p:nvPicPr>
            <p:cNvPr id="356" name="pasted-image.png"/>
            <p:cNvPicPr/>
            <p:nvPr/>
          </p:nvPicPr>
          <p:blipFill>
            <a:blip r:embed="rId3">
              <a:extLst/>
            </a:blip>
            <a:srcRect l="54728" t="33900" r="29977" b="51892"/>
            <a:stretch>
              <a:fillRect/>
            </a:stretch>
          </p:blipFill>
          <p:spPr>
            <a:xfrm>
              <a:off x="6893063" y="5674940"/>
              <a:ext cx="1579043" cy="11746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58" name="Shape 358"/>
          <p:cNvSpPr/>
          <p:nvPr/>
        </p:nvSpPr>
        <p:spPr>
          <a:xfrm>
            <a:off x="3705145" y="3938363"/>
            <a:ext cx="2088233" cy="1"/>
          </a:xfrm>
          <a:prstGeom prst="line">
            <a:avLst/>
          </a:prstGeom>
          <a:ln w="76200">
            <a:solidFill>
              <a:srgbClr val="FFFFFF"/>
            </a:solidFill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359" name="Shape 359"/>
          <p:cNvSpPr/>
          <p:nvPr/>
        </p:nvSpPr>
        <p:spPr>
          <a:xfrm>
            <a:off x="3201089" y="3938363"/>
            <a:ext cx="432049" cy="1"/>
          </a:xfrm>
          <a:prstGeom prst="line">
            <a:avLst/>
          </a:prstGeom>
          <a:ln w="76200">
            <a:solidFill>
              <a:srgbClr val="FFFFFF"/>
            </a:solidFill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360" name="Shape 360"/>
          <p:cNvSpPr/>
          <p:nvPr/>
        </p:nvSpPr>
        <p:spPr>
          <a:xfrm>
            <a:off x="3129081" y="5882580"/>
            <a:ext cx="2664297" cy="1"/>
          </a:xfrm>
          <a:prstGeom prst="line">
            <a:avLst/>
          </a:prstGeom>
          <a:ln w="76200">
            <a:solidFill>
              <a:srgbClr val="FFFFFF"/>
            </a:solidFill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361" name="Shape 361"/>
          <p:cNvSpPr/>
          <p:nvPr/>
        </p:nvSpPr>
        <p:spPr>
          <a:xfrm>
            <a:off x="5865385" y="5882580"/>
            <a:ext cx="1800201" cy="1"/>
          </a:xfrm>
          <a:prstGeom prst="line">
            <a:avLst/>
          </a:prstGeom>
          <a:ln w="76200">
            <a:solidFill>
              <a:srgbClr val="FFFFFF"/>
            </a:solidFill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362" name="Shape 362"/>
          <p:cNvSpPr/>
          <p:nvPr/>
        </p:nvSpPr>
        <p:spPr>
          <a:xfrm flipH="1">
            <a:off x="5793377" y="3938363"/>
            <a:ext cx="1" cy="3024338"/>
          </a:xfrm>
          <a:prstGeom prst="line">
            <a:avLst/>
          </a:prstGeom>
          <a:ln w="76200">
            <a:solidFill>
              <a:srgbClr val="FFFFFF"/>
            </a:solidFill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363" name="Shape 363"/>
          <p:cNvSpPr/>
          <p:nvPr/>
        </p:nvSpPr>
        <p:spPr>
          <a:xfrm>
            <a:off x="7665585" y="5882580"/>
            <a:ext cx="1" cy="1008113"/>
          </a:xfrm>
          <a:prstGeom prst="line">
            <a:avLst/>
          </a:prstGeom>
          <a:ln w="76200">
            <a:solidFill>
              <a:srgbClr val="FFFFFF"/>
            </a:solidFill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364" name="Shape 364"/>
          <p:cNvSpPr/>
          <p:nvPr/>
        </p:nvSpPr>
        <p:spPr>
          <a:xfrm>
            <a:off x="3705145" y="4010371"/>
            <a:ext cx="1" cy="1224137"/>
          </a:xfrm>
          <a:prstGeom prst="line">
            <a:avLst/>
          </a:prstGeom>
          <a:ln w="76200">
            <a:solidFill>
              <a:srgbClr val="FFFFFF"/>
            </a:solidFill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365" name="Shape 365"/>
          <p:cNvSpPr/>
          <p:nvPr/>
        </p:nvSpPr>
        <p:spPr>
          <a:xfrm>
            <a:off x="7305545" y="6386635"/>
            <a:ext cx="1" cy="648073"/>
          </a:xfrm>
          <a:prstGeom prst="line">
            <a:avLst/>
          </a:prstGeom>
          <a:ln w="76200">
            <a:solidFill>
              <a:srgbClr val="FFFFFF"/>
            </a:solidFill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366" name="Shape 366"/>
          <p:cNvSpPr/>
          <p:nvPr/>
        </p:nvSpPr>
        <p:spPr>
          <a:xfrm>
            <a:off x="3129081" y="6314628"/>
            <a:ext cx="4032449" cy="1"/>
          </a:xfrm>
          <a:prstGeom prst="line">
            <a:avLst/>
          </a:prstGeom>
          <a:ln w="76200">
            <a:solidFill>
              <a:srgbClr val="FFFFFF"/>
            </a:solidFill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367" name="Shape 367"/>
          <p:cNvSpPr/>
          <p:nvPr/>
        </p:nvSpPr>
        <p:spPr>
          <a:xfrm flipV="1">
            <a:off x="2504717" y="4696419"/>
            <a:ext cx="1" cy="4294956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368" name="Shape 368"/>
          <p:cNvSpPr/>
          <p:nvPr/>
        </p:nvSpPr>
        <p:spPr>
          <a:xfrm>
            <a:off x="2518998" y="4692552"/>
            <a:ext cx="1969852" cy="1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369" name="Shape 369"/>
          <p:cNvSpPr/>
          <p:nvPr/>
        </p:nvSpPr>
        <p:spPr>
          <a:xfrm flipH="1">
            <a:off x="4507894" y="4721213"/>
            <a:ext cx="1" cy="4245367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370" name="Shape 370"/>
          <p:cNvSpPr/>
          <p:nvPr/>
        </p:nvSpPr>
        <p:spPr>
          <a:xfrm flipV="1">
            <a:off x="2292657" y="3593369"/>
            <a:ext cx="1" cy="5442518"/>
          </a:xfrm>
          <a:prstGeom prst="line">
            <a:avLst/>
          </a:prstGeom>
          <a:ln w="38100">
            <a:solidFill>
              <a:srgbClr val="4A7EBB"/>
            </a:solidFill>
            <a:prstDash val="sysDash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371" name="Shape 371"/>
          <p:cNvSpPr/>
          <p:nvPr/>
        </p:nvSpPr>
        <p:spPr>
          <a:xfrm flipV="1">
            <a:off x="2409001" y="3582582"/>
            <a:ext cx="1080121" cy="8385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372" name="Shape 372"/>
          <p:cNvSpPr/>
          <p:nvPr/>
        </p:nvSpPr>
        <p:spPr>
          <a:xfrm>
            <a:off x="5090427" y="3866536"/>
            <a:ext cx="1008113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l" defTabSz="914400">
              <a:defRPr sz="1800"/>
            </a:pPr>
            <a:r>
              <a: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30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ère</a:t>
            </a:r>
            <a:r>
              <a: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Bulle de vapeur</a:t>
            </a:r>
          </a:p>
        </p:txBody>
      </p:sp>
      <p:sp>
        <p:nvSpPr>
          <p:cNvPr id="373" name="Shape 373"/>
          <p:cNvSpPr/>
          <p:nvPr/>
        </p:nvSpPr>
        <p:spPr>
          <a:xfrm>
            <a:off x="3669141" y="2714284"/>
            <a:ext cx="1008113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l" defTabSz="914400">
              <a:defRPr sz="1800"/>
            </a:pPr>
            <a:r>
              <a:rPr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ème</a:t>
            </a:r>
            <a:r>
              <a:rPr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Bulle de vapeur</a:t>
            </a:r>
          </a:p>
        </p:txBody>
      </p:sp>
      <p:sp>
        <p:nvSpPr>
          <p:cNvPr id="374" name="Shape 374"/>
          <p:cNvSpPr/>
          <p:nvPr/>
        </p:nvSpPr>
        <p:spPr>
          <a:xfrm>
            <a:off x="1016256" y="8573785"/>
            <a:ext cx="1080121" cy="3581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70C0"/>
                </a:solidFill>
              </a:rPr>
              <a:t>Résidu  </a:t>
            </a:r>
          </a:p>
        </p:txBody>
      </p:sp>
      <p:sp>
        <p:nvSpPr>
          <p:cNvPr id="375" name="Shape 375"/>
          <p:cNvSpPr/>
          <p:nvPr/>
        </p:nvSpPr>
        <p:spPr>
          <a:xfrm>
            <a:off x="4048169" y="9287017"/>
            <a:ext cx="1080121" cy="3581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0000"/>
                </a:solidFill>
              </a:rPr>
              <a:t>Distillat 1</a:t>
            </a:r>
          </a:p>
        </p:txBody>
      </p:sp>
      <p:sp>
        <p:nvSpPr>
          <p:cNvPr id="376" name="Shape 376"/>
          <p:cNvSpPr/>
          <p:nvPr/>
        </p:nvSpPr>
        <p:spPr>
          <a:xfrm>
            <a:off x="1820641" y="9417580"/>
            <a:ext cx="1368153" cy="3581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B050"/>
                </a:solidFill>
              </a:rPr>
              <a:t>Ballon  </a:t>
            </a:r>
          </a:p>
        </p:txBody>
      </p:sp>
      <p:sp>
        <p:nvSpPr>
          <p:cNvPr id="377" name="Shape 377"/>
          <p:cNvSpPr/>
          <p:nvPr/>
        </p:nvSpPr>
        <p:spPr>
          <a:xfrm>
            <a:off x="2919694" y="9019240"/>
            <a:ext cx="1080121" cy="3581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030A0"/>
                </a:solidFill>
              </a:rPr>
              <a:t>Distillat 2</a:t>
            </a:r>
          </a:p>
        </p:txBody>
      </p:sp>
      <p:sp>
        <p:nvSpPr>
          <p:cNvPr id="378" name="Shape 378"/>
          <p:cNvSpPr/>
          <p:nvPr/>
        </p:nvSpPr>
        <p:spPr>
          <a:xfrm>
            <a:off x="5272543" y="7014187"/>
            <a:ext cx="792089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1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400"/>
              <a:t>Liquide +Vapeur</a:t>
            </a:r>
          </a:p>
        </p:txBody>
      </p:sp>
      <p:sp>
        <p:nvSpPr>
          <p:cNvPr id="379" name="Shape 379"/>
          <p:cNvSpPr/>
          <p:nvPr/>
        </p:nvSpPr>
        <p:spPr>
          <a:xfrm>
            <a:off x="5547728" y="8605535"/>
            <a:ext cx="864097" cy="2946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1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400"/>
              <a:t>Liquide</a:t>
            </a:r>
          </a:p>
        </p:txBody>
      </p:sp>
      <p:sp>
        <p:nvSpPr>
          <p:cNvPr id="380" name="Shape 380"/>
          <p:cNvSpPr/>
          <p:nvPr/>
        </p:nvSpPr>
        <p:spPr>
          <a:xfrm flipH="1">
            <a:off x="3448925" y="3563924"/>
            <a:ext cx="1" cy="5501408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381" name="Shape 381"/>
          <p:cNvSpPr/>
          <p:nvPr/>
        </p:nvSpPr>
        <p:spPr>
          <a:xfrm>
            <a:off x="6492021" y="5674042"/>
            <a:ext cx="1080121" cy="2946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1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400"/>
              <a:t>Vapeur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384" name="Shape 384"/>
          <p:cNvSpPr/>
          <p:nvPr/>
        </p:nvSpPr>
        <p:spPr>
          <a:xfrm>
            <a:off x="1873503" y="395619"/>
            <a:ext cx="9257793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III.2) Distillation fractionnée</a:t>
            </a:r>
          </a:p>
        </p:txBody>
      </p:sp>
      <p:sp>
        <p:nvSpPr>
          <p:cNvPr id="385" name="Shape 385"/>
          <p:cNvSpPr/>
          <p:nvPr/>
        </p:nvSpPr>
        <p:spPr>
          <a:xfrm>
            <a:off x="899591" y="2060848"/>
            <a:ext cx="646246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https://www.youtube.com/watch?v=Z6OyNB8V7Hc&amp;t=246s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type="sldNum" sz="quarter" idx="4294967295"/>
          </p:nvPr>
        </p:nvSpPr>
        <p:spPr>
          <a:xfrm>
            <a:off x="12478841" y="9286922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388" name="Shape 388"/>
          <p:cNvSpPr/>
          <p:nvPr/>
        </p:nvSpPr>
        <p:spPr>
          <a:xfrm>
            <a:off x="145435" y="9236122"/>
            <a:ext cx="289690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t>Source 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dlecorgnechimie.fr</a:t>
            </a:r>
          </a:p>
        </p:txBody>
      </p:sp>
      <p:sp>
        <p:nvSpPr>
          <p:cNvPr id="389" name="Shape 389"/>
          <p:cNvSpPr/>
          <p:nvPr/>
        </p:nvSpPr>
        <p:spPr>
          <a:xfrm>
            <a:off x="1873503" y="395619"/>
            <a:ext cx="9257793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III.2) Distillation fractionnée</a:t>
            </a:r>
          </a:p>
        </p:txBody>
      </p:sp>
      <p:pic>
        <p:nvPicPr>
          <p:cNvPr id="390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54200" y="1370995"/>
            <a:ext cx="9296400" cy="7823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/>
        </p:nvSpPr>
        <p:spPr>
          <a:xfrm>
            <a:off x="2303533" y="1517270"/>
            <a:ext cx="512058" cy="409647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93" name="Shape 393"/>
          <p:cNvSpPr/>
          <p:nvPr/>
        </p:nvSpPr>
        <p:spPr>
          <a:xfrm>
            <a:off x="2713178" y="3770321"/>
            <a:ext cx="2969931" cy="1"/>
          </a:xfrm>
          <a:prstGeom prst="line">
            <a:avLst/>
          </a:prstGeom>
          <a:ln w="101600">
            <a:solidFill>
              <a:srgbClr val="FFFFFF"/>
            </a:solidFill>
          </a:ln>
        </p:spPr>
        <p:txBody>
          <a:bodyPr lIns="65023" tIns="65023" rIns="65023" bIns="65023"/>
          <a:lstStyle/>
          <a:p>
            <a:pPr lvl="0" algn="l" defTabSz="457200">
              <a:defRPr sz="1600"/>
            </a:pPr>
          </a:p>
        </p:txBody>
      </p:sp>
      <p:sp>
        <p:nvSpPr>
          <p:cNvPr id="394" name="Shape 394"/>
          <p:cNvSpPr/>
          <p:nvPr/>
        </p:nvSpPr>
        <p:spPr>
          <a:xfrm>
            <a:off x="1996299" y="3770321"/>
            <a:ext cx="614469" cy="1"/>
          </a:xfrm>
          <a:prstGeom prst="line">
            <a:avLst/>
          </a:prstGeom>
          <a:ln w="101600">
            <a:solidFill>
              <a:srgbClr val="FFFFFF"/>
            </a:solidFill>
          </a:ln>
        </p:spPr>
        <p:txBody>
          <a:bodyPr lIns="65023" tIns="65023" rIns="65023" bIns="65023"/>
          <a:lstStyle/>
          <a:p>
            <a:pPr lvl="0" algn="l" defTabSz="457200">
              <a:defRPr sz="1600"/>
            </a:pPr>
          </a:p>
        </p:txBody>
      </p:sp>
      <p:sp>
        <p:nvSpPr>
          <p:cNvPr id="395" name="Shape 395"/>
          <p:cNvSpPr/>
          <p:nvPr/>
        </p:nvSpPr>
        <p:spPr>
          <a:xfrm>
            <a:off x="1893887" y="6535428"/>
            <a:ext cx="3789222" cy="1"/>
          </a:xfrm>
          <a:prstGeom prst="line">
            <a:avLst/>
          </a:prstGeom>
          <a:ln w="101600">
            <a:solidFill>
              <a:srgbClr val="FFFFFF"/>
            </a:solidFill>
          </a:ln>
        </p:spPr>
        <p:txBody>
          <a:bodyPr lIns="65023" tIns="65023" rIns="65023" bIns="65023"/>
          <a:lstStyle/>
          <a:p>
            <a:pPr lvl="0" algn="l" defTabSz="457200">
              <a:defRPr sz="1600"/>
            </a:pPr>
          </a:p>
        </p:txBody>
      </p:sp>
      <p:sp>
        <p:nvSpPr>
          <p:cNvPr id="396" name="Shape 396"/>
          <p:cNvSpPr/>
          <p:nvPr/>
        </p:nvSpPr>
        <p:spPr>
          <a:xfrm flipH="1">
            <a:off x="5683109" y="3770320"/>
            <a:ext cx="1" cy="4301279"/>
          </a:xfrm>
          <a:prstGeom prst="line">
            <a:avLst/>
          </a:prstGeom>
          <a:ln w="101600">
            <a:solidFill>
              <a:srgbClr val="FFFFFF"/>
            </a:solidFill>
          </a:ln>
        </p:spPr>
        <p:txBody>
          <a:bodyPr lIns="65023" tIns="65023" rIns="65023" bIns="65023"/>
          <a:lstStyle/>
          <a:p>
            <a:pPr lvl="0" algn="l" defTabSz="457200">
              <a:defRPr sz="1600"/>
            </a:pPr>
          </a:p>
        </p:txBody>
      </p:sp>
      <p:sp>
        <p:nvSpPr>
          <p:cNvPr id="397" name="Shape 397"/>
          <p:cNvSpPr/>
          <p:nvPr/>
        </p:nvSpPr>
        <p:spPr>
          <a:xfrm flipH="1">
            <a:off x="2713178" y="3872732"/>
            <a:ext cx="1" cy="1740994"/>
          </a:xfrm>
          <a:prstGeom prst="line">
            <a:avLst/>
          </a:prstGeom>
          <a:ln w="101600">
            <a:solidFill>
              <a:srgbClr val="FFFFFF"/>
            </a:solidFill>
          </a:ln>
        </p:spPr>
        <p:txBody>
          <a:bodyPr lIns="65023" tIns="65023" rIns="65023" bIns="65023"/>
          <a:lstStyle/>
          <a:p>
            <a:pPr lvl="0" algn="l" defTabSz="457200">
              <a:defRPr sz="1600"/>
            </a:pPr>
          </a:p>
        </p:txBody>
      </p:sp>
      <p:sp>
        <p:nvSpPr>
          <p:cNvPr id="398" name="Shape 398"/>
          <p:cNvSpPr/>
          <p:nvPr/>
        </p:nvSpPr>
        <p:spPr>
          <a:xfrm flipH="1">
            <a:off x="2713178" y="5716137"/>
            <a:ext cx="1" cy="2457874"/>
          </a:xfrm>
          <a:prstGeom prst="line">
            <a:avLst/>
          </a:prstGeom>
          <a:ln w="101600">
            <a:solidFill>
              <a:srgbClr val="FFFFFF"/>
            </a:solidFill>
          </a:ln>
        </p:spPr>
        <p:txBody>
          <a:bodyPr lIns="65023" tIns="65023" rIns="65023" bIns="65023"/>
          <a:lstStyle/>
          <a:p>
            <a:pPr lvl="0" algn="l" defTabSz="457200">
              <a:defRPr sz="1600"/>
            </a:pPr>
          </a:p>
        </p:txBody>
      </p:sp>
      <p:sp>
        <p:nvSpPr>
          <p:cNvPr id="399" name="Shape 399"/>
          <p:cNvSpPr/>
          <p:nvPr/>
        </p:nvSpPr>
        <p:spPr>
          <a:xfrm>
            <a:off x="12749493" y="7354719"/>
            <a:ext cx="1" cy="716881"/>
          </a:xfrm>
          <a:prstGeom prst="line">
            <a:avLst/>
          </a:prstGeom>
          <a:ln w="101600">
            <a:solidFill>
              <a:srgbClr val="FFFFFF"/>
            </a:solidFill>
          </a:ln>
        </p:spPr>
        <p:txBody>
          <a:bodyPr lIns="65023" tIns="65023" rIns="65023" bIns="65023"/>
          <a:lstStyle/>
          <a:p>
            <a:pPr lvl="0" algn="l" defTabSz="457200">
              <a:defRPr sz="1600"/>
            </a:pPr>
          </a:p>
        </p:txBody>
      </p:sp>
      <p:sp>
        <p:nvSpPr>
          <p:cNvPr id="400" name="Shape 400"/>
          <p:cNvSpPr/>
          <p:nvPr/>
        </p:nvSpPr>
        <p:spPr>
          <a:xfrm>
            <a:off x="12647082" y="7354719"/>
            <a:ext cx="1" cy="716881"/>
          </a:xfrm>
          <a:prstGeom prst="line">
            <a:avLst/>
          </a:prstGeom>
          <a:ln w="101600">
            <a:solidFill>
              <a:srgbClr val="FFFFFF"/>
            </a:solidFill>
          </a:ln>
        </p:spPr>
        <p:txBody>
          <a:bodyPr lIns="65023" tIns="65023" rIns="65023" bIns="65023"/>
          <a:lstStyle/>
          <a:p>
            <a:pPr lvl="0" algn="l" defTabSz="457200">
              <a:defRPr sz="1600"/>
            </a:pPr>
          </a:p>
        </p:txBody>
      </p:sp>
      <p:sp>
        <p:nvSpPr>
          <p:cNvPr id="401" name="Shape 401"/>
          <p:cNvSpPr/>
          <p:nvPr/>
        </p:nvSpPr>
        <p:spPr>
          <a:xfrm>
            <a:off x="1893887" y="7149896"/>
            <a:ext cx="5735039" cy="1"/>
          </a:xfrm>
          <a:prstGeom prst="line">
            <a:avLst/>
          </a:prstGeom>
          <a:ln w="101600">
            <a:solidFill>
              <a:srgbClr val="FFFFFF"/>
            </a:solidFill>
          </a:ln>
        </p:spPr>
        <p:txBody>
          <a:bodyPr lIns="65023" tIns="65023" rIns="65023" bIns="65023"/>
          <a:lstStyle/>
          <a:p>
            <a:pPr lvl="0" algn="l" defTabSz="457200">
              <a:defRPr sz="1600"/>
            </a:pPr>
          </a:p>
        </p:txBody>
      </p:sp>
      <p:pic>
        <p:nvPicPr>
          <p:cNvPr id="402" name="image21.jpg" descr="https://www.doc-solus.fr/prepa/sci/adc/img/enonces/2008/PC_CHIMIE_CCP_1_2008.enonce.page-04.w980px.jpg"/>
          <p:cNvPicPr/>
          <p:nvPr/>
        </p:nvPicPr>
        <p:blipFill>
          <a:blip r:embed="rId2">
            <a:extLst/>
          </a:blip>
          <a:srcRect l="12599" t="6989" r="14888" b="52297"/>
          <a:stretch>
            <a:fillRect/>
          </a:stretch>
        </p:blipFill>
        <p:spPr>
          <a:xfrm>
            <a:off x="1893887" y="1390892"/>
            <a:ext cx="9524260" cy="7700466"/>
          </a:xfrm>
          <a:prstGeom prst="rect">
            <a:avLst/>
          </a:prstGeom>
          <a:ln w="12700">
            <a:miter lim="400000"/>
          </a:ln>
        </p:spPr>
      </p:pic>
      <p:sp>
        <p:nvSpPr>
          <p:cNvPr id="403" name="Shape 403"/>
          <p:cNvSpPr/>
          <p:nvPr/>
        </p:nvSpPr>
        <p:spPr>
          <a:xfrm flipV="1">
            <a:off x="2815590" y="4794434"/>
            <a:ext cx="1" cy="3686811"/>
          </a:xfrm>
          <a:prstGeom prst="line">
            <a:avLst/>
          </a:prstGeom>
          <a:ln w="50800">
            <a:solidFill>
              <a:srgbClr val="00B050"/>
            </a:solidFill>
            <a:prstDash val="dash"/>
          </a:ln>
        </p:spPr>
        <p:txBody>
          <a:bodyPr lIns="65023" tIns="65023" rIns="65023" bIns="65023"/>
          <a:lstStyle/>
          <a:p>
            <a:pPr lvl="0" algn="l" defTabSz="457200">
              <a:defRPr sz="1600"/>
            </a:pPr>
          </a:p>
        </p:txBody>
      </p:sp>
      <p:sp>
        <p:nvSpPr>
          <p:cNvPr id="404" name="Shape 404"/>
          <p:cNvSpPr/>
          <p:nvPr/>
        </p:nvSpPr>
        <p:spPr>
          <a:xfrm flipV="1">
            <a:off x="2815590" y="4774388"/>
            <a:ext cx="1945817" cy="31973"/>
          </a:xfrm>
          <a:prstGeom prst="line">
            <a:avLst/>
          </a:prstGeom>
          <a:ln w="50800">
            <a:solidFill>
              <a:srgbClr val="00B050"/>
            </a:solidFill>
            <a:prstDash val="dash"/>
          </a:ln>
        </p:spPr>
        <p:txBody>
          <a:bodyPr lIns="65023" tIns="65023" rIns="65023" bIns="65023"/>
          <a:lstStyle/>
          <a:p>
            <a:pPr lvl="0" algn="l" defTabSz="457200">
              <a:defRPr sz="1600"/>
            </a:pPr>
          </a:p>
        </p:txBody>
      </p:sp>
      <p:sp>
        <p:nvSpPr>
          <p:cNvPr id="405" name="Shape 405"/>
          <p:cNvSpPr/>
          <p:nvPr/>
        </p:nvSpPr>
        <p:spPr>
          <a:xfrm flipV="1">
            <a:off x="4761406" y="4671977"/>
            <a:ext cx="1" cy="3789222"/>
          </a:xfrm>
          <a:prstGeom prst="line">
            <a:avLst/>
          </a:prstGeom>
          <a:ln w="50800">
            <a:solidFill>
              <a:srgbClr val="00B050"/>
            </a:solidFill>
            <a:prstDash val="dash"/>
          </a:ln>
        </p:spPr>
        <p:txBody>
          <a:bodyPr lIns="65023" tIns="65023" rIns="65023" bIns="65023"/>
          <a:lstStyle/>
          <a:p>
            <a:pPr lvl="0" algn="l" defTabSz="457200">
              <a:defRPr sz="1600"/>
            </a:pPr>
          </a:p>
        </p:txBody>
      </p:sp>
      <p:sp>
        <p:nvSpPr>
          <p:cNvPr id="406" name="Shape 406"/>
          <p:cNvSpPr/>
          <p:nvPr/>
        </p:nvSpPr>
        <p:spPr>
          <a:xfrm>
            <a:off x="2929925" y="3852686"/>
            <a:ext cx="2048229" cy="841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lvl="0" algn="l" defTabSz="914400">
              <a:defRPr sz="1800"/>
            </a:pPr>
            <a:r>
              <a:rPr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30500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ère</a:t>
            </a:r>
            <a:r>
              <a:rPr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distillation</a:t>
            </a:r>
          </a:p>
        </p:txBody>
      </p:sp>
      <p:sp>
        <p:nvSpPr>
          <p:cNvPr id="407" name="Shape 407"/>
          <p:cNvSpPr/>
          <p:nvPr/>
        </p:nvSpPr>
        <p:spPr>
          <a:xfrm>
            <a:off x="1873503" y="395619"/>
            <a:ext cx="9257793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III.2) Distillation fractionnée</a:t>
            </a:r>
          </a:p>
        </p:txBody>
      </p:sp>
      <p:sp>
        <p:nvSpPr>
          <p:cNvPr id="408" name="Shape 408"/>
          <p:cNvSpPr/>
          <p:nvPr/>
        </p:nvSpPr>
        <p:spPr>
          <a:xfrm>
            <a:off x="10667264" y="8564267"/>
            <a:ext cx="1118407" cy="558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/>
              <a:t>X</a:t>
            </a:r>
            <a:r>
              <a:t>éthanol</a:t>
            </a:r>
          </a:p>
        </p:txBody>
      </p:sp>
      <p:sp>
        <p:nvSpPr>
          <p:cNvPr id="409" name="Shape 40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6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/>
        </p:nvSpPr>
        <p:spPr>
          <a:xfrm>
            <a:off x="2303533" y="1517270"/>
            <a:ext cx="512058" cy="409647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2" name="Shape 412"/>
          <p:cNvSpPr/>
          <p:nvPr/>
        </p:nvSpPr>
        <p:spPr>
          <a:xfrm>
            <a:off x="2713178" y="3770321"/>
            <a:ext cx="2969931" cy="1"/>
          </a:xfrm>
          <a:prstGeom prst="line">
            <a:avLst/>
          </a:prstGeom>
          <a:ln w="101600">
            <a:solidFill>
              <a:srgbClr val="FFFFFF"/>
            </a:solidFill>
          </a:ln>
        </p:spPr>
        <p:txBody>
          <a:bodyPr lIns="65023" tIns="65023" rIns="65023" bIns="65023"/>
          <a:lstStyle/>
          <a:p>
            <a:pPr lvl="0" algn="l" defTabSz="457200">
              <a:defRPr sz="1600"/>
            </a:pPr>
          </a:p>
        </p:txBody>
      </p:sp>
      <p:sp>
        <p:nvSpPr>
          <p:cNvPr id="413" name="Shape 413"/>
          <p:cNvSpPr/>
          <p:nvPr/>
        </p:nvSpPr>
        <p:spPr>
          <a:xfrm>
            <a:off x="1996299" y="3770321"/>
            <a:ext cx="614469" cy="1"/>
          </a:xfrm>
          <a:prstGeom prst="line">
            <a:avLst/>
          </a:prstGeom>
          <a:ln w="101600">
            <a:solidFill>
              <a:srgbClr val="FFFFFF"/>
            </a:solidFill>
          </a:ln>
        </p:spPr>
        <p:txBody>
          <a:bodyPr lIns="65023" tIns="65023" rIns="65023" bIns="65023"/>
          <a:lstStyle/>
          <a:p>
            <a:pPr lvl="0" algn="l" defTabSz="457200">
              <a:defRPr sz="1600"/>
            </a:pPr>
          </a:p>
        </p:txBody>
      </p:sp>
      <p:sp>
        <p:nvSpPr>
          <p:cNvPr id="414" name="Shape 414"/>
          <p:cNvSpPr/>
          <p:nvPr/>
        </p:nvSpPr>
        <p:spPr>
          <a:xfrm>
            <a:off x="1893887" y="6535428"/>
            <a:ext cx="3789222" cy="1"/>
          </a:xfrm>
          <a:prstGeom prst="line">
            <a:avLst/>
          </a:prstGeom>
          <a:ln w="101600">
            <a:solidFill>
              <a:srgbClr val="FFFFFF"/>
            </a:solidFill>
          </a:ln>
        </p:spPr>
        <p:txBody>
          <a:bodyPr lIns="65023" tIns="65023" rIns="65023" bIns="65023"/>
          <a:lstStyle/>
          <a:p>
            <a:pPr lvl="0" algn="l" defTabSz="457200">
              <a:defRPr sz="1600"/>
            </a:pPr>
          </a:p>
        </p:txBody>
      </p:sp>
      <p:sp>
        <p:nvSpPr>
          <p:cNvPr id="415" name="Shape 415"/>
          <p:cNvSpPr/>
          <p:nvPr/>
        </p:nvSpPr>
        <p:spPr>
          <a:xfrm>
            <a:off x="5785520" y="6535428"/>
            <a:ext cx="2560285" cy="1"/>
          </a:xfrm>
          <a:prstGeom prst="line">
            <a:avLst/>
          </a:prstGeom>
          <a:ln w="101600">
            <a:solidFill>
              <a:srgbClr val="FFFFFF"/>
            </a:solidFill>
          </a:ln>
        </p:spPr>
        <p:txBody>
          <a:bodyPr lIns="65023" tIns="65023" rIns="65023" bIns="65023"/>
          <a:lstStyle/>
          <a:p>
            <a:pPr lvl="0" algn="l" defTabSz="457200">
              <a:defRPr sz="1600"/>
            </a:pPr>
          </a:p>
        </p:txBody>
      </p:sp>
      <p:sp>
        <p:nvSpPr>
          <p:cNvPr id="416" name="Shape 416"/>
          <p:cNvSpPr/>
          <p:nvPr/>
        </p:nvSpPr>
        <p:spPr>
          <a:xfrm flipH="1">
            <a:off x="5683109" y="3770320"/>
            <a:ext cx="1" cy="4301279"/>
          </a:xfrm>
          <a:prstGeom prst="line">
            <a:avLst/>
          </a:prstGeom>
          <a:ln w="101600">
            <a:solidFill>
              <a:srgbClr val="FFFFFF"/>
            </a:solidFill>
          </a:ln>
        </p:spPr>
        <p:txBody>
          <a:bodyPr lIns="65023" tIns="65023" rIns="65023" bIns="65023"/>
          <a:lstStyle/>
          <a:p>
            <a:pPr lvl="0" algn="l" defTabSz="457200">
              <a:defRPr sz="1600"/>
            </a:pPr>
          </a:p>
        </p:txBody>
      </p:sp>
      <p:sp>
        <p:nvSpPr>
          <p:cNvPr id="417" name="Shape 417"/>
          <p:cNvSpPr/>
          <p:nvPr/>
        </p:nvSpPr>
        <p:spPr>
          <a:xfrm>
            <a:off x="8345804" y="6535428"/>
            <a:ext cx="1" cy="1433760"/>
          </a:xfrm>
          <a:prstGeom prst="line">
            <a:avLst/>
          </a:prstGeom>
          <a:ln w="101600">
            <a:solidFill>
              <a:srgbClr val="FFFFFF"/>
            </a:solidFill>
          </a:ln>
        </p:spPr>
        <p:txBody>
          <a:bodyPr lIns="65023" tIns="65023" rIns="65023" bIns="65023"/>
          <a:lstStyle/>
          <a:p>
            <a:pPr lvl="0" algn="l" defTabSz="457200">
              <a:defRPr sz="1600"/>
            </a:pPr>
          </a:p>
        </p:txBody>
      </p:sp>
      <p:sp>
        <p:nvSpPr>
          <p:cNvPr id="418" name="Shape 418"/>
          <p:cNvSpPr/>
          <p:nvPr/>
        </p:nvSpPr>
        <p:spPr>
          <a:xfrm flipH="1">
            <a:off x="2713178" y="3872732"/>
            <a:ext cx="1" cy="1740994"/>
          </a:xfrm>
          <a:prstGeom prst="line">
            <a:avLst/>
          </a:prstGeom>
          <a:ln w="101600">
            <a:solidFill>
              <a:srgbClr val="FFFFFF"/>
            </a:solidFill>
          </a:ln>
        </p:spPr>
        <p:txBody>
          <a:bodyPr lIns="65023" tIns="65023" rIns="65023" bIns="65023"/>
          <a:lstStyle/>
          <a:p>
            <a:pPr lvl="0" algn="l" defTabSz="457200">
              <a:defRPr sz="1600"/>
            </a:pPr>
          </a:p>
        </p:txBody>
      </p:sp>
      <p:sp>
        <p:nvSpPr>
          <p:cNvPr id="419" name="Shape 419"/>
          <p:cNvSpPr/>
          <p:nvPr/>
        </p:nvSpPr>
        <p:spPr>
          <a:xfrm flipH="1">
            <a:off x="2713178" y="5716137"/>
            <a:ext cx="1" cy="2457874"/>
          </a:xfrm>
          <a:prstGeom prst="line">
            <a:avLst/>
          </a:prstGeom>
          <a:ln w="101600">
            <a:solidFill>
              <a:srgbClr val="FFFFFF"/>
            </a:solidFill>
          </a:ln>
        </p:spPr>
        <p:txBody>
          <a:bodyPr lIns="65023" tIns="65023" rIns="65023" bIns="65023"/>
          <a:lstStyle/>
          <a:p>
            <a:pPr lvl="0" algn="l" defTabSz="457200">
              <a:defRPr sz="1600"/>
            </a:pPr>
          </a:p>
        </p:txBody>
      </p:sp>
      <p:sp>
        <p:nvSpPr>
          <p:cNvPr id="420" name="Shape 420"/>
          <p:cNvSpPr/>
          <p:nvPr/>
        </p:nvSpPr>
        <p:spPr>
          <a:xfrm>
            <a:off x="7833747" y="7252308"/>
            <a:ext cx="1" cy="921703"/>
          </a:xfrm>
          <a:prstGeom prst="line">
            <a:avLst/>
          </a:prstGeom>
          <a:ln w="101600">
            <a:solidFill>
              <a:srgbClr val="FFFFFF"/>
            </a:solidFill>
          </a:ln>
        </p:spPr>
        <p:txBody>
          <a:bodyPr lIns="65023" tIns="65023" rIns="65023" bIns="65023"/>
          <a:lstStyle/>
          <a:p>
            <a:pPr lvl="0" algn="l" defTabSz="457200">
              <a:defRPr sz="1600"/>
            </a:pPr>
          </a:p>
        </p:txBody>
      </p:sp>
      <p:sp>
        <p:nvSpPr>
          <p:cNvPr id="421" name="Shape 421"/>
          <p:cNvSpPr/>
          <p:nvPr/>
        </p:nvSpPr>
        <p:spPr>
          <a:xfrm>
            <a:off x="12749493" y="7354719"/>
            <a:ext cx="1" cy="716881"/>
          </a:xfrm>
          <a:prstGeom prst="line">
            <a:avLst/>
          </a:prstGeom>
          <a:ln w="101600">
            <a:solidFill>
              <a:srgbClr val="FFFFFF"/>
            </a:solidFill>
          </a:ln>
        </p:spPr>
        <p:txBody>
          <a:bodyPr lIns="65023" tIns="65023" rIns="65023" bIns="65023"/>
          <a:lstStyle/>
          <a:p>
            <a:pPr lvl="0" algn="l" defTabSz="457200">
              <a:defRPr sz="1600"/>
            </a:pPr>
          </a:p>
        </p:txBody>
      </p:sp>
      <p:sp>
        <p:nvSpPr>
          <p:cNvPr id="422" name="Shape 422"/>
          <p:cNvSpPr/>
          <p:nvPr/>
        </p:nvSpPr>
        <p:spPr>
          <a:xfrm>
            <a:off x="12647082" y="7354719"/>
            <a:ext cx="1" cy="716881"/>
          </a:xfrm>
          <a:prstGeom prst="line">
            <a:avLst/>
          </a:prstGeom>
          <a:ln w="101600">
            <a:solidFill>
              <a:srgbClr val="FFFFFF"/>
            </a:solidFill>
          </a:ln>
        </p:spPr>
        <p:txBody>
          <a:bodyPr lIns="65023" tIns="65023" rIns="65023" bIns="65023"/>
          <a:lstStyle/>
          <a:p>
            <a:pPr lvl="0" algn="l" defTabSz="457200">
              <a:defRPr sz="1600"/>
            </a:pPr>
          </a:p>
        </p:txBody>
      </p:sp>
      <p:sp>
        <p:nvSpPr>
          <p:cNvPr id="423" name="Shape 423"/>
          <p:cNvSpPr/>
          <p:nvPr/>
        </p:nvSpPr>
        <p:spPr>
          <a:xfrm>
            <a:off x="1893887" y="7149896"/>
            <a:ext cx="5735039" cy="1"/>
          </a:xfrm>
          <a:prstGeom prst="line">
            <a:avLst/>
          </a:prstGeom>
          <a:ln w="101600">
            <a:solidFill>
              <a:srgbClr val="FFFFFF"/>
            </a:solidFill>
          </a:ln>
        </p:spPr>
        <p:txBody>
          <a:bodyPr lIns="65023" tIns="65023" rIns="65023" bIns="65023"/>
          <a:lstStyle/>
          <a:p>
            <a:pPr lvl="0" algn="l" defTabSz="457200">
              <a:defRPr sz="1600"/>
            </a:pPr>
          </a:p>
        </p:txBody>
      </p:sp>
      <p:pic>
        <p:nvPicPr>
          <p:cNvPr id="424" name="image21.jpg" descr="https://www.doc-solus.fr/prepa/sci/adc/img/enonces/2008/PC_CHIMIE_CCP_1_2008.enonce.page-04.w980px.jpg"/>
          <p:cNvPicPr/>
          <p:nvPr/>
        </p:nvPicPr>
        <p:blipFill>
          <a:blip r:embed="rId2">
            <a:extLst/>
          </a:blip>
          <a:srcRect l="12599" t="6989" r="14888" b="52297"/>
          <a:stretch>
            <a:fillRect/>
          </a:stretch>
        </p:blipFill>
        <p:spPr>
          <a:xfrm>
            <a:off x="1893887" y="1390892"/>
            <a:ext cx="9524260" cy="7700466"/>
          </a:xfrm>
          <a:prstGeom prst="rect">
            <a:avLst/>
          </a:prstGeom>
          <a:ln w="12700">
            <a:miter lim="400000"/>
          </a:ln>
        </p:spPr>
      </p:pic>
      <p:sp>
        <p:nvSpPr>
          <p:cNvPr id="425" name="Shape 425"/>
          <p:cNvSpPr/>
          <p:nvPr/>
        </p:nvSpPr>
        <p:spPr>
          <a:xfrm flipV="1">
            <a:off x="2815590" y="4794434"/>
            <a:ext cx="1" cy="3686811"/>
          </a:xfrm>
          <a:prstGeom prst="line">
            <a:avLst/>
          </a:prstGeom>
          <a:ln w="50800">
            <a:solidFill>
              <a:srgbClr val="00B050"/>
            </a:solidFill>
            <a:prstDash val="dash"/>
          </a:ln>
        </p:spPr>
        <p:txBody>
          <a:bodyPr lIns="65023" tIns="65023" rIns="65023" bIns="65023"/>
          <a:lstStyle/>
          <a:p>
            <a:pPr lvl="0" algn="l" defTabSz="457200">
              <a:defRPr sz="1600"/>
            </a:pPr>
          </a:p>
        </p:txBody>
      </p:sp>
      <p:sp>
        <p:nvSpPr>
          <p:cNvPr id="426" name="Shape 426"/>
          <p:cNvSpPr/>
          <p:nvPr/>
        </p:nvSpPr>
        <p:spPr>
          <a:xfrm flipV="1">
            <a:off x="2815590" y="4774388"/>
            <a:ext cx="1945817" cy="31973"/>
          </a:xfrm>
          <a:prstGeom prst="line">
            <a:avLst/>
          </a:prstGeom>
          <a:ln w="50800">
            <a:solidFill>
              <a:srgbClr val="00B050"/>
            </a:solidFill>
            <a:prstDash val="dash"/>
          </a:ln>
        </p:spPr>
        <p:txBody>
          <a:bodyPr lIns="65023" tIns="65023" rIns="65023" bIns="65023"/>
          <a:lstStyle/>
          <a:p>
            <a:pPr lvl="0" algn="l" defTabSz="457200">
              <a:defRPr sz="1600"/>
            </a:pPr>
          </a:p>
        </p:txBody>
      </p:sp>
      <p:sp>
        <p:nvSpPr>
          <p:cNvPr id="427" name="Shape 427"/>
          <p:cNvSpPr/>
          <p:nvPr/>
        </p:nvSpPr>
        <p:spPr>
          <a:xfrm flipV="1">
            <a:off x="4761406" y="4671977"/>
            <a:ext cx="1" cy="3789222"/>
          </a:xfrm>
          <a:prstGeom prst="line">
            <a:avLst/>
          </a:prstGeom>
          <a:ln w="50800">
            <a:solidFill>
              <a:srgbClr val="00B050"/>
            </a:solidFill>
            <a:prstDash val="dash"/>
          </a:ln>
        </p:spPr>
        <p:txBody>
          <a:bodyPr lIns="65023" tIns="65023" rIns="65023" bIns="65023"/>
          <a:lstStyle/>
          <a:p>
            <a:pPr lvl="0" algn="l" defTabSz="457200">
              <a:defRPr sz="1600"/>
            </a:pPr>
          </a:p>
        </p:txBody>
      </p:sp>
      <p:sp>
        <p:nvSpPr>
          <p:cNvPr id="428" name="Shape 428"/>
          <p:cNvSpPr/>
          <p:nvPr/>
        </p:nvSpPr>
        <p:spPr>
          <a:xfrm flipV="1">
            <a:off x="4761406" y="7027439"/>
            <a:ext cx="2048229" cy="31972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txBody>
          <a:bodyPr lIns="65023" tIns="65023" rIns="65023" bIns="65023"/>
          <a:lstStyle/>
          <a:p>
            <a:pPr lvl="0" algn="l" defTabSz="457200">
              <a:defRPr sz="1600"/>
            </a:pPr>
          </a:p>
        </p:txBody>
      </p:sp>
      <p:sp>
        <p:nvSpPr>
          <p:cNvPr id="429" name="Shape 429"/>
          <p:cNvSpPr/>
          <p:nvPr/>
        </p:nvSpPr>
        <p:spPr>
          <a:xfrm>
            <a:off x="6809634" y="7129850"/>
            <a:ext cx="1" cy="1401789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txBody>
          <a:bodyPr lIns="65023" tIns="65023" rIns="65023" bIns="65023"/>
          <a:lstStyle/>
          <a:p>
            <a:pPr lvl="0" algn="l" defTabSz="457200">
              <a:defRPr sz="1600"/>
            </a:pPr>
          </a:p>
        </p:txBody>
      </p:sp>
      <p:sp>
        <p:nvSpPr>
          <p:cNvPr id="430" name="Shape 430"/>
          <p:cNvSpPr/>
          <p:nvPr/>
        </p:nvSpPr>
        <p:spPr>
          <a:xfrm>
            <a:off x="2929925" y="3852686"/>
            <a:ext cx="2048229" cy="841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lvl="0" algn="l" defTabSz="914400">
              <a:defRPr sz="1800"/>
            </a:pPr>
            <a:r>
              <a:rPr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30500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ère</a:t>
            </a:r>
            <a:r>
              <a:rPr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distillation</a:t>
            </a:r>
          </a:p>
        </p:txBody>
      </p:sp>
      <p:sp>
        <p:nvSpPr>
          <p:cNvPr id="431" name="Shape 431"/>
          <p:cNvSpPr/>
          <p:nvPr/>
        </p:nvSpPr>
        <p:spPr>
          <a:xfrm>
            <a:off x="4863817" y="6003325"/>
            <a:ext cx="2048229" cy="841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lvl="0" algn="l" defTabSz="914400">
              <a:defRPr sz="1800"/>
            </a:pPr>
            <a:r>
              <a: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500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ème</a:t>
            </a:r>
            <a:r>
              <a: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distillation</a:t>
            </a:r>
          </a:p>
        </p:txBody>
      </p:sp>
      <p:sp>
        <p:nvSpPr>
          <p:cNvPr id="432" name="Shape 432"/>
          <p:cNvSpPr/>
          <p:nvPr/>
        </p:nvSpPr>
        <p:spPr>
          <a:xfrm>
            <a:off x="1873503" y="395619"/>
            <a:ext cx="9257793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III.2) Distillation fractionnée</a:t>
            </a:r>
          </a:p>
        </p:txBody>
      </p:sp>
      <p:sp>
        <p:nvSpPr>
          <p:cNvPr id="433" name="Shape 433"/>
          <p:cNvSpPr/>
          <p:nvPr/>
        </p:nvSpPr>
        <p:spPr>
          <a:xfrm>
            <a:off x="10667264" y="8564267"/>
            <a:ext cx="1118407" cy="558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/>
              <a:t>X</a:t>
            </a:r>
            <a:r>
              <a:t>éthanol</a:t>
            </a:r>
          </a:p>
        </p:txBody>
      </p:sp>
      <p:sp>
        <p:nvSpPr>
          <p:cNvPr id="434" name="Shape 43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6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/>
        </p:nvSpPr>
        <p:spPr>
          <a:xfrm>
            <a:off x="2303533" y="1517270"/>
            <a:ext cx="512058" cy="409647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37" name="Shape 437"/>
          <p:cNvSpPr/>
          <p:nvPr/>
        </p:nvSpPr>
        <p:spPr>
          <a:xfrm>
            <a:off x="2713178" y="3770321"/>
            <a:ext cx="2969931" cy="1"/>
          </a:xfrm>
          <a:prstGeom prst="line">
            <a:avLst/>
          </a:prstGeom>
          <a:ln w="101600">
            <a:solidFill>
              <a:srgbClr val="FFFFFF"/>
            </a:solidFill>
          </a:ln>
        </p:spPr>
        <p:txBody>
          <a:bodyPr lIns="65023" tIns="65023" rIns="65023" bIns="65023"/>
          <a:lstStyle/>
          <a:p>
            <a:pPr lvl="0" algn="l" defTabSz="457200">
              <a:defRPr sz="1600"/>
            </a:pPr>
          </a:p>
        </p:txBody>
      </p:sp>
      <p:sp>
        <p:nvSpPr>
          <p:cNvPr id="438" name="Shape 438"/>
          <p:cNvSpPr/>
          <p:nvPr/>
        </p:nvSpPr>
        <p:spPr>
          <a:xfrm>
            <a:off x="1996299" y="3770321"/>
            <a:ext cx="614469" cy="1"/>
          </a:xfrm>
          <a:prstGeom prst="line">
            <a:avLst/>
          </a:prstGeom>
          <a:ln w="101600">
            <a:solidFill>
              <a:srgbClr val="FFFFFF"/>
            </a:solidFill>
          </a:ln>
        </p:spPr>
        <p:txBody>
          <a:bodyPr lIns="65023" tIns="65023" rIns="65023" bIns="65023"/>
          <a:lstStyle/>
          <a:p>
            <a:pPr lvl="0" algn="l" defTabSz="457200">
              <a:defRPr sz="1600"/>
            </a:pPr>
          </a:p>
        </p:txBody>
      </p:sp>
      <p:sp>
        <p:nvSpPr>
          <p:cNvPr id="439" name="Shape 439"/>
          <p:cNvSpPr/>
          <p:nvPr/>
        </p:nvSpPr>
        <p:spPr>
          <a:xfrm>
            <a:off x="1893887" y="6535428"/>
            <a:ext cx="3789222" cy="1"/>
          </a:xfrm>
          <a:prstGeom prst="line">
            <a:avLst/>
          </a:prstGeom>
          <a:ln w="101600">
            <a:solidFill>
              <a:srgbClr val="FFFFFF"/>
            </a:solidFill>
          </a:ln>
        </p:spPr>
        <p:txBody>
          <a:bodyPr lIns="65023" tIns="65023" rIns="65023" bIns="65023"/>
          <a:lstStyle/>
          <a:p>
            <a:pPr lvl="0" algn="l" defTabSz="457200">
              <a:defRPr sz="1600"/>
            </a:pPr>
          </a:p>
        </p:txBody>
      </p:sp>
      <p:sp>
        <p:nvSpPr>
          <p:cNvPr id="440" name="Shape 440"/>
          <p:cNvSpPr/>
          <p:nvPr/>
        </p:nvSpPr>
        <p:spPr>
          <a:xfrm>
            <a:off x="5785520" y="6535428"/>
            <a:ext cx="2560285" cy="1"/>
          </a:xfrm>
          <a:prstGeom prst="line">
            <a:avLst/>
          </a:prstGeom>
          <a:ln w="101600">
            <a:solidFill>
              <a:srgbClr val="FFFFFF"/>
            </a:solidFill>
          </a:ln>
        </p:spPr>
        <p:txBody>
          <a:bodyPr lIns="65023" tIns="65023" rIns="65023" bIns="65023"/>
          <a:lstStyle/>
          <a:p>
            <a:pPr lvl="0" algn="l" defTabSz="457200">
              <a:defRPr sz="1600"/>
            </a:pPr>
          </a:p>
        </p:txBody>
      </p:sp>
      <p:sp>
        <p:nvSpPr>
          <p:cNvPr id="441" name="Shape 441"/>
          <p:cNvSpPr/>
          <p:nvPr/>
        </p:nvSpPr>
        <p:spPr>
          <a:xfrm flipH="1">
            <a:off x="5683109" y="3770320"/>
            <a:ext cx="1" cy="4301279"/>
          </a:xfrm>
          <a:prstGeom prst="line">
            <a:avLst/>
          </a:prstGeom>
          <a:ln w="101600">
            <a:solidFill>
              <a:srgbClr val="FFFFFF"/>
            </a:solidFill>
          </a:ln>
        </p:spPr>
        <p:txBody>
          <a:bodyPr lIns="65023" tIns="65023" rIns="65023" bIns="65023"/>
          <a:lstStyle/>
          <a:p>
            <a:pPr lvl="0" algn="l" defTabSz="457200">
              <a:defRPr sz="1600"/>
            </a:pPr>
          </a:p>
        </p:txBody>
      </p:sp>
      <p:sp>
        <p:nvSpPr>
          <p:cNvPr id="442" name="Shape 442"/>
          <p:cNvSpPr/>
          <p:nvPr/>
        </p:nvSpPr>
        <p:spPr>
          <a:xfrm>
            <a:off x="8345804" y="6535428"/>
            <a:ext cx="1" cy="1433760"/>
          </a:xfrm>
          <a:prstGeom prst="line">
            <a:avLst/>
          </a:prstGeom>
          <a:ln w="101600">
            <a:solidFill>
              <a:srgbClr val="FFFFFF"/>
            </a:solidFill>
          </a:ln>
        </p:spPr>
        <p:txBody>
          <a:bodyPr lIns="65023" tIns="65023" rIns="65023" bIns="65023"/>
          <a:lstStyle/>
          <a:p>
            <a:pPr lvl="0" algn="l" defTabSz="457200">
              <a:defRPr sz="1600"/>
            </a:pPr>
          </a:p>
        </p:txBody>
      </p:sp>
      <p:sp>
        <p:nvSpPr>
          <p:cNvPr id="443" name="Shape 443"/>
          <p:cNvSpPr/>
          <p:nvPr/>
        </p:nvSpPr>
        <p:spPr>
          <a:xfrm flipH="1">
            <a:off x="2713178" y="3872732"/>
            <a:ext cx="1" cy="1740994"/>
          </a:xfrm>
          <a:prstGeom prst="line">
            <a:avLst/>
          </a:prstGeom>
          <a:ln w="101600">
            <a:solidFill>
              <a:srgbClr val="FFFFFF"/>
            </a:solidFill>
          </a:ln>
        </p:spPr>
        <p:txBody>
          <a:bodyPr lIns="65023" tIns="65023" rIns="65023" bIns="65023"/>
          <a:lstStyle/>
          <a:p>
            <a:pPr lvl="0" algn="l" defTabSz="457200">
              <a:defRPr sz="1600"/>
            </a:pPr>
          </a:p>
        </p:txBody>
      </p:sp>
      <p:sp>
        <p:nvSpPr>
          <p:cNvPr id="444" name="Shape 444"/>
          <p:cNvSpPr/>
          <p:nvPr/>
        </p:nvSpPr>
        <p:spPr>
          <a:xfrm flipH="1">
            <a:off x="2713178" y="5716137"/>
            <a:ext cx="1" cy="2457874"/>
          </a:xfrm>
          <a:prstGeom prst="line">
            <a:avLst/>
          </a:prstGeom>
          <a:ln w="101600">
            <a:solidFill>
              <a:srgbClr val="FFFFFF"/>
            </a:solidFill>
          </a:ln>
        </p:spPr>
        <p:txBody>
          <a:bodyPr lIns="65023" tIns="65023" rIns="65023" bIns="65023"/>
          <a:lstStyle/>
          <a:p>
            <a:pPr lvl="0" algn="l" defTabSz="457200">
              <a:defRPr sz="1600"/>
            </a:pPr>
          </a:p>
        </p:txBody>
      </p:sp>
      <p:sp>
        <p:nvSpPr>
          <p:cNvPr id="445" name="Shape 445"/>
          <p:cNvSpPr/>
          <p:nvPr/>
        </p:nvSpPr>
        <p:spPr>
          <a:xfrm>
            <a:off x="7833747" y="7252308"/>
            <a:ext cx="1" cy="921703"/>
          </a:xfrm>
          <a:prstGeom prst="line">
            <a:avLst/>
          </a:prstGeom>
          <a:ln w="101600">
            <a:solidFill>
              <a:srgbClr val="FFFFFF"/>
            </a:solidFill>
          </a:ln>
        </p:spPr>
        <p:txBody>
          <a:bodyPr lIns="65023" tIns="65023" rIns="65023" bIns="65023"/>
          <a:lstStyle/>
          <a:p>
            <a:pPr lvl="0" algn="l" defTabSz="457200">
              <a:defRPr sz="1600"/>
            </a:pPr>
          </a:p>
        </p:txBody>
      </p:sp>
      <p:sp>
        <p:nvSpPr>
          <p:cNvPr id="446" name="Shape 446"/>
          <p:cNvSpPr/>
          <p:nvPr/>
        </p:nvSpPr>
        <p:spPr>
          <a:xfrm>
            <a:off x="12749493" y="7354719"/>
            <a:ext cx="1" cy="716881"/>
          </a:xfrm>
          <a:prstGeom prst="line">
            <a:avLst/>
          </a:prstGeom>
          <a:ln w="101600">
            <a:solidFill>
              <a:srgbClr val="FFFFFF"/>
            </a:solidFill>
          </a:ln>
        </p:spPr>
        <p:txBody>
          <a:bodyPr lIns="65023" tIns="65023" rIns="65023" bIns="65023"/>
          <a:lstStyle/>
          <a:p>
            <a:pPr lvl="0" algn="l" defTabSz="457200">
              <a:defRPr sz="1600"/>
            </a:pPr>
          </a:p>
        </p:txBody>
      </p:sp>
      <p:sp>
        <p:nvSpPr>
          <p:cNvPr id="447" name="Shape 447"/>
          <p:cNvSpPr/>
          <p:nvPr/>
        </p:nvSpPr>
        <p:spPr>
          <a:xfrm>
            <a:off x="12647082" y="7354719"/>
            <a:ext cx="1" cy="716881"/>
          </a:xfrm>
          <a:prstGeom prst="line">
            <a:avLst/>
          </a:prstGeom>
          <a:ln w="101600">
            <a:solidFill>
              <a:srgbClr val="FFFFFF"/>
            </a:solidFill>
          </a:ln>
        </p:spPr>
        <p:txBody>
          <a:bodyPr lIns="65023" tIns="65023" rIns="65023" bIns="65023"/>
          <a:lstStyle/>
          <a:p>
            <a:pPr lvl="0" algn="l" defTabSz="457200">
              <a:defRPr sz="1600"/>
            </a:pPr>
          </a:p>
        </p:txBody>
      </p:sp>
      <p:sp>
        <p:nvSpPr>
          <p:cNvPr id="448" name="Shape 448"/>
          <p:cNvSpPr/>
          <p:nvPr/>
        </p:nvSpPr>
        <p:spPr>
          <a:xfrm>
            <a:off x="1893887" y="7149896"/>
            <a:ext cx="5735039" cy="1"/>
          </a:xfrm>
          <a:prstGeom prst="line">
            <a:avLst/>
          </a:prstGeom>
          <a:ln w="101600">
            <a:solidFill>
              <a:srgbClr val="FFFFFF"/>
            </a:solidFill>
          </a:ln>
        </p:spPr>
        <p:txBody>
          <a:bodyPr lIns="65023" tIns="65023" rIns="65023" bIns="65023"/>
          <a:lstStyle/>
          <a:p>
            <a:pPr lvl="0" algn="l" defTabSz="457200">
              <a:defRPr sz="1600"/>
            </a:pPr>
          </a:p>
        </p:txBody>
      </p:sp>
      <p:pic>
        <p:nvPicPr>
          <p:cNvPr id="449" name="image21.jpg" descr="https://www.doc-solus.fr/prepa/sci/adc/img/enonces/2008/PC_CHIMIE_CCP_1_2008.enonce.page-04.w980px.jpg"/>
          <p:cNvPicPr/>
          <p:nvPr/>
        </p:nvPicPr>
        <p:blipFill>
          <a:blip r:embed="rId2">
            <a:extLst/>
          </a:blip>
          <a:srcRect l="12599" t="6989" r="14888" b="52297"/>
          <a:stretch>
            <a:fillRect/>
          </a:stretch>
        </p:blipFill>
        <p:spPr>
          <a:xfrm>
            <a:off x="1893887" y="1390892"/>
            <a:ext cx="9524260" cy="7700466"/>
          </a:xfrm>
          <a:prstGeom prst="rect">
            <a:avLst/>
          </a:prstGeom>
          <a:ln w="12700">
            <a:miter lim="400000"/>
          </a:ln>
        </p:spPr>
      </p:pic>
      <p:sp>
        <p:nvSpPr>
          <p:cNvPr id="450" name="Shape 450"/>
          <p:cNvSpPr/>
          <p:nvPr/>
        </p:nvSpPr>
        <p:spPr>
          <a:xfrm flipV="1">
            <a:off x="2815590" y="4794434"/>
            <a:ext cx="1" cy="3686811"/>
          </a:xfrm>
          <a:prstGeom prst="line">
            <a:avLst/>
          </a:prstGeom>
          <a:ln w="50800">
            <a:solidFill>
              <a:srgbClr val="00B050"/>
            </a:solidFill>
            <a:prstDash val="dash"/>
          </a:ln>
        </p:spPr>
        <p:txBody>
          <a:bodyPr lIns="65023" tIns="65023" rIns="65023" bIns="65023"/>
          <a:lstStyle/>
          <a:p>
            <a:pPr lvl="0" algn="l" defTabSz="457200">
              <a:defRPr sz="1600"/>
            </a:pPr>
          </a:p>
        </p:txBody>
      </p:sp>
      <p:sp>
        <p:nvSpPr>
          <p:cNvPr id="451" name="Shape 451"/>
          <p:cNvSpPr/>
          <p:nvPr/>
        </p:nvSpPr>
        <p:spPr>
          <a:xfrm flipV="1">
            <a:off x="2815590" y="4774388"/>
            <a:ext cx="1945817" cy="31973"/>
          </a:xfrm>
          <a:prstGeom prst="line">
            <a:avLst/>
          </a:prstGeom>
          <a:ln w="50800">
            <a:solidFill>
              <a:srgbClr val="00B050"/>
            </a:solidFill>
            <a:prstDash val="dash"/>
          </a:ln>
        </p:spPr>
        <p:txBody>
          <a:bodyPr lIns="65023" tIns="65023" rIns="65023" bIns="65023"/>
          <a:lstStyle/>
          <a:p>
            <a:pPr lvl="0" algn="l" defTabSz="457200">
              <a:defRPr sz="1600"/>
            </a:pPr>
          </a:p>
        </p:txBody>
      </p:sp>
      <p:sp>
        <p:nvSpPr>
          <p:cNvPr id="452" name="Shape 452"/>
          <p:cNvSpPr/>
          <p:nvPr/>
        </p:nvSpPr>
        <p:spPr>
          <a:xfrm flipV="1">
            <a:off x="4761406" y="4671977"/>
            <a:ext cx="1" cy="3789222"/>
          </a:xfrm>
          <a:prstGeom prst="line">
            <a:avLst/>
          </a:prstGeom>
          <a:ln w="50800">
            <a:solidFill>
              <a:srgbClr val="00B050"/>
            </a:solidFill>
            <a:prstDash val="dash"/>
          </a:ln>
        </p:spPr>
        <p:txBody>
          <a:bodyPr lIns="65023" tIns="65023" rIns="65023" bIns="65023"/>
          <a:lstStyle/>
          <a:p>
            <a:pPr lvl="0" algn="l" defTabSz="457200">
              <a:defRPr sz="1600"/>
            </a:pPr>
          </a:p>
        </p:txBody>
      </p:sp>
      <p:sp>
        <p:nvSpPr>
          <p:cNvPr id="453" name="Shape 453"/>
          <p:cNvSpPr/>
          <p:nvPr/>
        </p:nvSpPr>
        <p:spPr>
          <a:xfrm flipV="1">
            <a:off x="4761406" y="7027439"/>
            <a:ext cx="2048229" cy="31972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txBody>
          <a:bodyPr lIns="65023" tIns="65023" rIns="65023" bIns="65023"/>
          <a:lstStyle/>
          <a:p>
            <a:pPr lvl="0" algn="l" defTabSz="457200">
              <a:defRPr sz="1600"/>
            </a:pPr>
          </a:p>
        </p:txBody>
      </p:sp>
      <p:sp>
        <p:nvSpPr>
          <p:cNvPr id="454" name="Shape 454"/>
          <p:cNvSpPr/>
          <p:nvPr/>
        </p:nvSpPr>
        <p:spPr>
          <a:xfrm>
            <a:off x="6809634" y="7129850"/>
            <a:ext cx="1" cy="1401789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txBody>
          <a:bodyPr lIns="65023" tIns="65023" rIns="65023" bIns="65023"/>
          <a:lstStyle/>
          <a:p>
            <a:pPr lvl="0" algn="l" defTabSz="457200">
              <a:defRPr sz="1600"/>
            </a:pPr>
          </a:p>
        </p:txBody>
      </p:sp>
      <p:sp>
        <p:nvSpPr>
          <p:cNvPr id="455" name="Shape 455"/>
          <p:cNvSpPr/>
          <p:nvPr/>
        </p:nvSpPr>
        <p:spPr>
          <a:xfrm flipV="1">
            <a:off x="6809633" y="7744318"/>
            <a:ext cx="1024115" cy="31972"/>
          </a:xfrm>
          <a:prstGeom prst="line">
            <a:avLst/>
          </a:prstGeom>
          <a:ln w="50800">
            <a:solidFill>
              <a:srgbClr val="0070C0"/>
            </a:solidFill>
            <a:prstDash val="dash"/>
          </a:ln>
        </p:spPr>
        <p:txBody>
          <a:bodyPr lIns="65023" tIns="65023" rIns="65023" bIns="65023"/>
          <a:lstStyle/>
          <a:p>
            <a:pPr lvl="0" algn="l" defTabSz="457200">
              <a:defRPr sz="1600"/>
            </a:pPr>
          </a:p>
        </p:txBody>
      </p:sp>
      <p:sp>
        <p:nvSpPr>
          <p:cNvPr id="456" name="Shape 456"/>
          <p:cNvSpPr/>
          <p:nvPr/>
        </p:nvSpPr>
        <p:spPr>
          <a:xfrm>
            <a:off x="7833747" y="7744318"/>
            <a:ext cx="1" cy="204823"/>
          </a:xfrm>
          <a:prstGeom prst="line">
            <a:avLst/>
          </a:prstGeom>
          <a:ln w="50800">
            <a:solidFill>
              <a:srgbClr val="0070C0"/>
            </a:solidFill>
            <a:prstDash val="dash"/>
          </a:ln>
        </p:spPr>
        <p:txBody>
          <a:bodyPr lIns="65023" tIns="65023" rIns="65023" bIns="65023"/>
          <a:lstStyle/>
          <a:p>
            <a:pPr lvl="0" algn="l" defTabSz="457200">
              <a:defRPr sz="1600"/>
            </a:pPr>
          </a:p>
        </p:txBody>
      </p:sp>
      <p:sp>
        <p:nvSpPr>
          <p:cNvPr id="457" name="Shape 457"/>
          <p:cNvSpPr/>
          <p:nvPr/>
        </p:nvSpPr>
        <p:spPr>
          <a:xfrm>
            <a:off x="7321691" y="6617793"/>
            <a:ext cx="2048228" cy="841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lvl="0" algn="l" defTabSz="914400">
              <a:defRPr sz="1800"/>
            </a:pPr>
            <a:r>
              <a:rPr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aseline="30500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ème</a:t>
            </a:r>
            <a:r>
              <a:rPr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distillation</a:t>
            </a:r>
          </a:p>
        </p:txBody>
      </p:sp>
      <p:sp>
        <p:nvSpPr>
          <p:cNvPr id="458" name="Shape 458"/>
          <p:cNvSpPr/>
          <p:nvPr/>
        </p:nvSpPr>
        <p:spPr>
          <a:xfrm>
            <a:off x="2929925" y="3852686"/>
            <a:ext cx="2048229" cy="841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lvl="0" algn="l" defTabSz="914400">
              <a:defRPr sz="1800"/>
            </a:pPr>
            <a:r>
              <a:rPr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30500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ère</a:t>
            </a:r>
            <a:r>
              <a:rPr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distillation</a:t>
            </a:r>
          </a:p>
        </p:txBody>
      </p:sp>
      <p:sp>
        <p:nvSpPr>
          <p:cNvPr id="459" name="Shape 459"/>
          <p:cNvSpPr/>
          <p:nvPr/>
        </p:nvSpPr>
        <p:spPr>
          <a:xfrm>
            <a:off x="4863817" y="6003325"/>
            <a:ext cx="2048229" cy="841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lvl="0" algn="l" defTabSz="914400">
              <a:defRPr sz="1800"/>
            </a:pPr>
            <a:r>
              <a: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500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ème</a:t>
            </a:r>
            <a:r>
              <a: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distillation</a:t>
            </a:r>
          </a:p>
        </p:txBody>
      </p:sp>
      <p:sp>
        <p:nvSpPr>
          <p:cNvPr id="460" name="Shape 460"/>
          <p:cNvSpPr/>
          <p:nvPr/>
        </p:nvSpPr>
        <p:spPr>
          <a:xfrm>
            <a:off x="1873503" y="395619"/>
            <a:ext cx="9257793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III.2) Distillation fractionnée</a:t>
            </a:r>
          </a:p>
        </p:txBody>
      </p:sp>
      <p:sp>
        <p:nvSpPr>
          <p:cNvPr id="461" name="Shape 461"/>
          <p:cNvSpPr/>
          <p:nvPr/>
        </p:nvSpPr>
        <p:spPr>
          <a:xfrm>
            <a:off x="10667264" y="8564267"/>
            <a:ext cx="1118407" cy="558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/>
              <a:t>X</a:t>
            </a:r>
            <a:r>
              <a:t>éthanol</a:t>
            </a:r>
          </a:p>
        </p:txBody>
      </p:sp>
      <p:sp>
        <p:nvSpPr>
          <p:cNvPr id="462" name="Shape 46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6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65" name="Shape 465"/>
          <p:cNvSpPr/>
          <p:nvPr/>
        </p:nvSpPr>
        <p:spPr>
          <a:xfrm>
            <a:off x="1873503" y="395619"/>
            <a:ext cx="9257793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III.2) Distillation fractionnée</a:t>
            </a:r>
          </a:p>
        </p:txBody>
      </p:sp>
      <p:pic>
        <p:nvPicPr>
          <p:cNvPr id="466" name="image3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1522072"/>
            <a:ext cx="12395200" cy="67094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69" name="Shape 469"/>
          <p:cNvSpPr/>
          <p:nvPr/>
        </p:nvSpPr>
        <p:spPr>
          <a:xfrm>
            <a:off x="1308861" y="395619"/>
            <a:ext cx="1038707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III.3) Efficacité de la distillation</a:t>
            </a:r>
          </a:p>
        </p:txBody>
      </p:sp>
      <p:grpSp>
        <p:nvGrpSpPr>
          <p:cNvPr id="473" name="Group 473"/>
          <p:cNvGrpSpPr/>
          <p:nvPr/>
        </p:nvGrpSpPr>
        <p:grpSpPr>
          <a:xfrm>
            <a:off x="373198" y="1506507"/>
            <a:ext cx="12258404" cy="7532490"/>
            <a:chOff x="0" y="0"/>
            <a:chExt cx="12258402" cy="7532489"/>
          </a:xfrm>
        </p:grpSpPr>
        <p:pic>
          <p:nvPicPr>
            <p:cNvPr id="470" name="pasted-image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258403" cy="75324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71" name="Shape 471"/>
            <p:cNvSpPr/>
            <p:nvPr/>
          </p:nvSpPr>
          <p:spPr>
            <a:xfrm>
              <a:off x="7229400" y="467599"/>
              <a:ext cx="1793749" cy="9144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72" name="Shape 472"/>
            <p:cNvSpPr/>
            <p:nvPr/>
          </p:nvSpPr>
          <p:spPr>
            <a:xfrm>
              <a:off x="6676287" y="727243"/>
              <a:ext cx="1793749" cy="3951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pic>
        <p:nvPicPr>
          <p:cNvPr id="474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82957" y="1755841"/>
            <a:ext cx="2108201" cy="115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4463541" y="360375"/>
            <a:ext cx="407771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Introduction</a:t>
            </a:r>
          </a:p>
        </p:txBody>
      </p:sp>
      <p:sp>
        <p:nvSpPr>
          <p:cNvPr id="56" name="Shape 56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57" name="image1.jpg" descr="https://metsydesrecettes.files.wordpress.com/2015/07/13121536073_98caf593f2_b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216" y="2365332"/>
            <a:ext cx="13019232" cy="5779597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/>
          <p:nvPr/>
        </p:nvSpPr>
        <p:spPr>
          <a:xfrm>
            <a:off x="6616658" y="3665405"/>
            <a:ext cx="1869820" cy="3925036"/>
          </a:xfrm>
          <a:prstGeom prst="rect">
            <a:avLst/>
          </a:prstGeom>
          <a:ln w="25400">
            <a:solidFill>
              <a:srgbClr val="00B0F0"/>
            </a:solidFill>
          </a:ln>
        </p:spPr>
        <p:txBody>
          <a:bodyPr lIns="45719" rIns="45719" anchor="ctr"/>
          <a:lstStyle/>
          <a:p>
            <a:pPr lvl="0" defTabSz="914400">
              <a:def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9" name="Shape 59"/>
          <p:cNvSpPr/>
          <p:nvPr/>
        </p:nvSpPr>
        <p:spPr>
          <a:xfrm>
            <a:off x="9741904" y="9038884"/>
            <a:ext cx="303676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>
                <a:solidFill>
                  <a:srgbClr val="A9A9A9"/>
                </a:solidFill>
              </a:rPr>
              <a:t>Source : </a:t>
            </a:r>
            <a:r>
              <a:rPr>
                <a:solidFill>
                  <a:srgbClr val="A9A9A9"/>
                </a:solidFill>
                <a:hlinkClick r:id="rId3" invalidUrl="" action="" tgtFrame="" tooltip="" history="1" highlightClick="0" endSnd="0"/>
              </a:rPr>
              <a:t>garrett-gardner.com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77" name="Shape 477"/>
          <p:cNvSpPr/>
          <p:nvPr/>
        </p:nvSpPr>
        <p:spPr>
          <a:xfrm>
            <a:off x="1308861" y="395619"/>
            <a:ext cx="1038707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III.3) Efficacité de la distillation</a:t>
            </a:r>
          </a:p>
        </p:txBody>
      </p:sp>
      <p:sp>
        <p:nvSpPr>
          <p:cNvPr id="478" name="Shape 478"/>
          <p:cNvSpPr/>
          <p:nvPr/>
        </p:nvSpPr>
        <p:spPr>
          <a:xfrm>
            <a:off x="1819671" y="4552950"/>
            <a:ext cx="93654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Droite d’étalonnage avec l’indice de réfraction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81" name="Shape 481"/>
          <p:cNvSpPr/>
          <p:nvPr/>
        </p:nvSpPr>
        <p:spPr>
          <a:xfrm>
            <a:off x="1873503" y="395619"/>
            <a:ext cx="9257793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III.2) Distillation fractionnée</a:t>
            </a:r>
          </a:p>
        </p:txBody>
      </p:sp>
      <p:pic>
        <p:nvPicPr>
          <p:cNvPr id="482" name="image4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4784" y="1505613"/>
            <a:ext cx="8655232" cy="7534279"/>
          </a:xfrm>
          <a:prstGeom prst="rect">
            <a:avLst/>
          </a:prstGeom>
          <a:ln w="12700">
            <a:miter lim="400000"/>
          </a:ln>
        </p:spPr>
      </p:pic>
      <p:pic>
        <p:nvPicPr>
          <p:cNvPr id="483" name="image41.png"/>
          <p:cNvPicPr/>
          <p:nvPr/>
        </p:nvPicPr>
        <p:blipFill>
          <a:blip r:embed="rId2">
            <a:extLst/>
          </a:blip>
          <a:srcRect l="71903" t="0" r="13796" b="91225"/>
          <a:stretch>
            <a:fillRect/>
          </a:stretch>
        </p:blipFill>
        <p:spPr>
          <a:xfrm>
            <a:off x="7966950" y="1333834"/>
            <a:ext cx="1770246" cy="9455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4" name="image41.png"/>
          <p:cNvPicPr/>
          <p:nvPr/>
        </p:nvPicPr>
        <p:blipFill>
          <a:blip r:embed="rId2">
            <a:extLst/>
          </a:blip>
          <a:srcRect l="86011" t="4472" r="0" b="80200"/>
          <a:stretch>
            <a:fillRect/>
          </a:stretch>
        </p:blipFill>
        <p:spPr>
          <a:xfrm>
            <a:off x="9689040" y="1372249"/>
            <a:ext cx="1770147" cy="1688427"/>
          </a:xfrm>
          <a:prstGeom prst="rect">
            <a:avLst/>
          </a:prstGeom>
          <a:ln w="12700">
            <a:miter lim="400000"/>
          </a:ln>
        </p:spPr>
      </p:pic>
      <p:sp>
        <p:nvSpPr>
          <p:cNvPr id="485" name="Shape 485"/>
          <p:cNvSpPr/>
          <p:nvPr/>
        </p:nvSpPr>
        <p:spPr>
          <a:xfrm>
            <a:off x="141657" y="2195451"/>
            <a:ext cx="5526758" cy="673101"/>
          </a:xfrm>
          <a:prstGeom prst="rect">
            <a:avLst/>
          </a:prstGeom>
          <a:ln w="25400">
            <a:solidFill>
              <a:srgbClr val="91919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du refractomètre :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88" name="Shape 488"/>
          <p:cNvSpPr/>
          <p:nvPr/>
        </p:nvSpPr>
        <p:spPr>
          <a:xfrm>
            <a:off x="4583937" y="395619"/>
            <a:ext cx="383692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Conclusion</a:t>
            </a:r>
          </a:p>
        </p:txBody>
      </p:sp>
      <p:sp>
        <p:nvSpPr>
          <p:cNvPr id="489" name="Shape 489"/>
          <p:cNvSpPr/>
          <p:nvPr/>
        </p:nvSpPr>
        <p:spPr>
          <a:xfrm>
            <a:off x="204549" y="1931654"/>
            <a:ext cx="6721774" cy="673101"/>
          </a:xfrm>
          <a:prstGeom prst="rect">
            <a:avLst/>
          </a:prstGeom>
          <a:ln w="25400">
            <a:solidFill>
              <a:srgbClr val="91919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l’évaporateur rotatif :</a:t>
            </a:r>
          </a:p>
        </p:txBody>
      </p:sp>
      <p:pic>
        <p:nvPicPr>
          <p:cNvPr id="49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9355" y="2834806"/>
            <a:ext cx="12086090" cy="6403825"/>
          </a:xfrm>
          <a:prstGeom prst="rect">
            <a:avLst/>
          </a:prstGeom>
          <a:ln w="12700">
            <a:miter lim="400000"/>
          </a:ln>
        </p:spPr>
      </p:pic>
      <p:sp>
        <p:nvSpPr>
          <p:cNvPr id="491" name="Shape 491"/>
          <p:cNvSpPr/>
          <p:nvPr/>
        </p:nvSpPr>
        <p:spPr>
          <a:xfrm>
            <a:off x="9729702" y="9240022"/>
            <a:ext cx="289690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t>Source 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dlecorgnechimie.fr</a:t>
            </a:r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4463541" y="360375"/>
            <a:ext cx="407771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Introduction</a:t>
            </a:r>
          </a:p>
        </p:txBody>
      </p:sp>
      <p:sp>
        <p:nvSpPr>
          <p:cNvPr id="62" name="Shape 62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63" name="image1.jpg" descr="https://metsydesrecettes.files.wordpress.com/2015/07/13121536073_98caf593f2_b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216" y="2365332"/>
            <a:ext cx="13019232" cy="5779597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/>
          <p:nvPr/>
        </p:nvSpPr>
        <p:spPr>
          <a:xfrm>
            <a:off x="6616658" y="3665405"/>
            <a:ext cx="1869820" cy="3925036"/>
          </a:xfrm>
          <a:prstGeom prst="rect">
            <a:avLst/>
          </a:prstGeom>
          <a:ln w="25400">
            <a:solidFill>
              <a:srgbClr val="00B0F0"/>
            </a:solidFill>
          </a:ln>
        </p:spPr>
        <p:txBody>
          <a:bodyPr lIns="45719" rIns="45719" anchor="ctr"/>
          <a:lstStyle/>
          <a:p>
            <a:pPr lvl="0" defTabSz="914400">
              <a:def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5" name="Shape 65"/>
          <p:cNvSpPr/>
          <p:nvPr/>
        </p:nvSpPr>
        <p:spPr>
          <a:xfrm>
            <a:off x="5142160" y="7695575"/>
            <a:ext cx="4818816" cy="449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defTabSz="914400">
              <a:defRPr sz="1800"/>
            </a:pPr>
            <a:r>
              <a:rPr b="1" sz="25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Séparation</a:t>
            </a:r>
            <a:r>
              <a:rPr sz="25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eau-alcool (éthanol)</a:t>
            </a:r>
          </a:p>
        </p:txBody>
      </p:sp>
      <p:pic>
        <p:nvPicPr>
          <p:cNvPr id="66" name="pasted-image.png"/>
          <p:cNvPicPr/>
          <p:nvPr/>
        </p:nvPicPr>
        <p:blipFill>
          <a:blip r:embed="rId3">
            <a:extLst/>
          </a:blip>
          <a:srcRect l="0" t="18383" r="0" b="0"/>
          <a:stretch>
            <a:fillRect/>
          </a:stretch>
        </p:blipFill>
        <p:spPr>
          <a:xfrm>
            <a:off x="6675268" y="8225786"/>
            <a:ext cx="2235201" cy="456077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/>
        </p:nvSpPr>
        <p:spPr>
          <a:xfrm>
            <a:off x="9741904" y="9038884"/>
            <a:ext cx="303676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>
                <a:solidFill>
                  <a:srgbClr val="A9A9A9"/>
                </a:solidFill>
              </a:rPr>
              <a:t>Source : </a:t>
            </a:r>
            <a:r>
              <a:rPr>
                <a:solidFill>
                  <a:srgbClr val="A9A9A9"/>
                </a:solidFill>
                <a:hlinkClick r:id="rId4" invalidUrl="" action="" tgtFrame="" tooltip="" history="1" highlightClick="0" endSnd="0"/>
              </a:rPr>
              <a:t>garrett-gardner.com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4463541" y="360375"/>
            <a:ext cx="407771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Introduction</a:t>
            </a:r>
          </a:p>
        </p:txBody>
      </p:sp>
      <p:sp>
        <p:nvSpPr>
          <p:cNvPr id="70" name="Shape 70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71" name="image1.jpg" descr="https://metsydesrecettes.files.wordpress.com/2015/07/13121536073_98caf593f2_b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216" y="2365332"/>
            <a:ext cx="13019232" cy="5779597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/>
        </p:nvSpPr>
        <p:spPr>
          <a:xfrm>
            <a:off x="6616658" y="3665405"/>
            <a:ext cx="1869820" cy="3925036"/>
          </a:xfrm>
          <a:prstGeom prst="rect">
            <a:avLst/>
          </a:prstGeom>
          <a:ln w="25400">
            <a:solidFill>
              <a:srgbClr val="00B0F0"/>
            </a:solidFill>
          </a:ln>
        </p:spPr>
        <p:txBody>
          <a:bodyPr lIns="45719" rIns="45719" anchor="ctr"/>
          <a:lstStyle/>
          <a:p>
            <a:pPr lvl="0" defTabSz="914400">
              <a:def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3" name="Shape 73"/>
          <p:cNvSpPr/>
          <p:nvPr/>
        </p:nvSpPr>
        <p:spPr>
          <a:xfrm>
            <a:off x="5142160" y="7695575"/>
            <a:ext cx="4818816" cy="449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defTabSz="914400">
              <a:defRPr sz="1800"/>
            </a:pPr>
            <a:r>
              <a:rPr b="1" sz="25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Séparation</a:t>
            </a:r>
            <a:r>
              <a:rPr sz="25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eau-alcool (éthanol)</a:t>
            </a:r>
          </a:p>
        </p:txBody>
      </p:sp>
      <p:pic>
        <p:nvPicPr>
          <p:cNvPr id="74" name="pasted-image.png"/>
          <p:cNvPicPr/>
          <p:nvPr/>
        </p:nvPicPr>
        <p:blipFill>
          <a:blip r:embed="rId3">
            <a:extLst/>
          </a:blip>
          <a:srcRect l="0" t="18383" r="0" b="0"/>
          <a:stretch>
            <a:fillRect/>
          </a:stretch>
        </p:blipFill>
        <p:spPr>
          <a:xfrm>
            <a:off x="6675268" y="8225786"/>
            <a:ext cx="2235201" cy="456077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/>
          <p:nvPr/>
        </p:nvSpPr>
        <p:spPr>
          <a:xfrm>
            <a:off x="5142160" y="8762655"/>
            <a:ext cx="4818816" cy="449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defTabSz="914400">
              <a:defRPr sz="1800"/>
            </a:pPr>
            <a:r>
              <a:rPr b="1" sz="25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Purification </a:t>
            </a:r>
            <a:r>
              <a:rPr sz="25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du mélange</a:t>
            </a:r>
          </a:p>
        </p:txBody>
      </p:sp>
      <p:sp>
        <p:nvSpPr>
          <p:cNvPr id="76" name="Shape 76"/>
          <p:cNvSpPr/>
          <p:nvPr/>
        </p:nvSpPr>
        <p:spPr>
          <a:xfrm>
            <a:off x="9741904" y="9038884"/>
            <a:ext cx="303676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>
                <a:solidFill>
                  <a:srgbClr val="A9A9A9"/>
                </a:solidFill>
              </a:rPr>
              <a:t>Source : </a:t>
            </a:r>
            <a:r>
              <a:rPr>
                <a:solidFill>
                  <a:srgbClr val="A9A9A9"/>
                </a:solidFill>
                <a:hlinkClick r:id="rId4" invalidUrl="" action="" tgtFrame="" tooltip="" history="1" highlightClick="0" endSnd="0"/>
              </a:rPr>
              <a:t>garrett-gardner.com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1577848" y="395619"/>
            <a:ext cx="984910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I) Composition d’un mélange</a:t>
            </a:r>
          </a:p>
        </p:txBody>
      </p:sp>
      <p:sp>
        <p:nvSpPr>
          <p:cNvPr id="79" name="Shape 79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80" name="Shape 80"/>
          <p:cNvSpPr/>
          <p:nvPr/>
        </p:nvSpPr>
        <p:spPr>
          <a:xfrm>
            <a:off x="480218" y="2342577"/>
            <a:ext cx="8589964" cy="631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800" u="sng">
                <a:latin typeface="Arial"/>
                <a:ea typeface="Arial"/>
                <a:cs typeface="Arial"/>
                <a:sym typeface="Arial"/>
              </a:rPr>
              <a:t>Cadre de l’étude</a:t>
            </a:r>
            <a:r>
              <a:rPr sz="3800"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b="1" sz="3800">
                <a:solidFill>
                  <a:srgbClr val="C82506"/>
                </a:solidFill>
                <a:latin typeface="Arial"/>
                <a:ea typeface="Arial"/>
                <a:cs typeface="Arial"/>
                <a:sym typeface="Arial"/>
              </a:rPr>
              <a:t>mélange homogène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83" name="Shape 83"/>
          <p:cNvSpPr/>
          <p:nvPr/>
        </p:nvSpPr>
        <p:spPr>
          <a:xfrm>
            <a:off x="480218" y="2342577"/>
            <a:ext cx="8589964" cy="631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800" u="sng">
                <a:latin typeface="Arial"/>
                <a:ea typeface="Arial"/>
                <a:cs typeface="Arial"/>
                <a:sym typeface="Arial"/>
              </a:rPr>
              <a:t>Cadre de l’étude</a:t>
            </a:r>
            <a:r>
              <a:rPr sz="3800"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b="1" sz="3800">
                <a:solidFill>
                  <a:srgbClr val="C82506"/>
                </a:solidFill>
                <a:latin typeface="Arial"/>
                <a:ea typeface="Arial"/>
                <a:cs typeface="Arial"/>
                <a:sym typeface="Arial"/>
              </a:rPr>
              <a:t>mélange homogène</a:t>
            </a:r>
          </a:p>
        </p:txBody>
      </p:sp>
      <p:sp>
        <p:nvSpPr>
          <p:cNvPr id="84" name="Shape 84"/>
          <p:cNvSpPr/>
          <p:nvPr/>
        </p:nvSpPr>
        <p:spPr>
          <a:xfrm>
            <a:off x="534088" y="4230644"/>
            <a:ext cx="7974224" cy="631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800"/>
              <a:t>- eau et éthanol totalement miscibles</a:t>
            </a:r>
          </a:p>
        </p:txBody>
      </p:sp>
      <p:sp>
        <p:nvSpPr>
          <p:cNvPr id="85" name="Shape 85"/>
          <p:cNvSpPr/>
          <p:nvPr/>
        </p:nvSpPr>
        <p:spPr>
          <a:xfrm>
            <a:off x="1577848" y="395619"/>
            <a:ext cx="984910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I) Composition d’un mélange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88" name="Shape 88"/>
          <p:cNvSpPr/>
          <p:nvPr/>
        </p:nvSpPr>
        <p:spPr>
          <a:xfrm>
            <a:off x="480218" y="2342577"/>
            <a:ext cx="8589964" cy="631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800" u="sng">
                <a:latin typeface="Arial"/>
                <a:ea typeface="Arial"/>
                <a:cs typeface="Arial"/>
                <a:sym typeface="Arial"/>
              </a:rPr>
              <a:t>Cadre de l’étude</a:t>
            </a:r>
            <a:r>
              <a:rPr sz="3800"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b="1" sz="3800">
                <a:solidFill>
                  <a:srgbClr val="C82506"/>
                </a:solidFill>
                <a:latin typeface="Arial"/>
                <a:ea typeface="Arial"/>
                <a:cs typeface="Arial"/>
                <a:sym typeface="Arial"/>
              </a:rPr>
              <a:t>mélange homogène</a:t>
            </a:r>
          </a:p>
        </p:txBody>
      </p:sp>
      <p:sp>
        <p:nvSpPr>
          <p:cNvPr id="89" name="Shape 89"/>
          <p:cNvSpPr/>
          <p:nvPr/>
        </p:nvSpPr>
        <p:spPr>
          <a:xfrm>
            <a:off x="534088" y="4230644"/>
            <a:ext cx="7974224" cy="631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800"/>
              <a:t>- eau et éthanol totalement miscibles</a:t>
            </a:r>
          </a:p>
        </p:txBody>
      </p:sp>
      <p:sp>
        <p:nvSpPr>
          <p:cNvPr id="90" name="Shape 90"/>
          <p:cNvSpPr/>
          <p:nvPr/>
        </p:nvSpPr>
        <p:spPr>
          <a:xfrm>
            <a:off x="537968" y="5322844"/>
            <a:ext cx="9422731" cy="631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800"/>
              <a:t>- pas de réactions chimiques entre les deux</a:t>
            </a:r>
          </a:p>
        </p:txBody>
      </p:sp>
      <p:sp>
        <p:nvSpPr>
          <p:cNvPr id="91" name="Shape 91"/>
          <p:cNvSpPr/>
          <p:nvPr/>
        </p:nvSpPr>
        <p:spPr>
          <a:xfrm>
            <a:off x="1577848" y="395619"/>
            <a:ext cx="984910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I) Composition d’un mélange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94" name="Shape 94"/>
          <p:cNvSpPr/>
          <p:nvPr/>
        </p:nvSpPr>
        <p:spPr>
          <a:xfrm>
            <a:off x="210385" y="1580577"/>
            <a:ext cx="2153097" cy="631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800" u="sng">
                <a:latin typeface="Arial"/>
                <a:ea typeface="Arial"/>
                <a:cs typeface="Arial"/>
                <a:sym typeface="Arial"/>
              </a:rPr>
              <a:t>Rappels</a:t>
            </a:r>
            <a:r>
              <a:rPr sz="3800">
                <a:latin typeface="Arial"/>
                <a:ea typeface="Arial"/>
                <a:cs typeface="Arial"/>
                <a:sym typeface="Arial"/>
              </a:rPr>
              <a:t> :</a:t>
            </a:r>
          </a:p>
        </p:txBody>
      </p:sp>
      <p:pic>
        <p:nvPicPr>
          <p:cNvPr id="95" name="pasted-image.png"/>
          <p:cNvPicPr/>
          <p:nvPr/>
        </p:nvPicPr>
        <p:blipFill>
          <a:blip r:embed="rId2">
            <a:extLst/>
          </a:blip>
          <a:srcRect l="38033" t="0" r="20913" b="83801"/>
          <a:stretch>
            <a:fillRect/>
          </a:stretch>
        </p:blipFill>
        <p:spPr>
          <a:xfrm>
            <a:off x="734629" y="3908614"/>
            <a:ext cx="4390034" cy="983325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pasted-image.png"/>
          <p:cNvPicPr/>
          <p:nvPr/>
        </p:nvPicPr>
        <p:blipFill>
          <a:blip r:embed="rId2">
            <a:extLst/>
          </a:blip>
          <a:srcRect l="0" t="14645" r="70306" b="73197"/>
          <a:stretch>
            <a:fillRect/>
          </a:stretch>
        </p:blipFill>
        <p:spPr>
          <a:xfrm>
            <a:off x="2142820" y="5555577"/>
            <a:ext cx="3175199" cy="73799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hape 97"/>
          <p:cNvSpPr/>
          <p:nvPr/>
        </p:nvSpPr>
        <p:spPr>
          <a:xfrm>
            <a:off x="1130028" y="2791190"/>
            <a:ext cx="3599434" cy="657313"/>
          </a:xfrm>
          <a:prstGeom prst="rect">
            <a:avLst/>
          </a:prstGeom>
          <a:ln w="25400"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800"/>
              <a:t>Fraction molaire</a:t>
            </a:r>
          </a:p>
        </p:txBody>
      </p:sp>
      <p:sp>
        <p:nvSpPr>
          <p:cNvPr id="98" name="Shape 98"/>
          <p:cNvSpPr/>
          <p:nvPr/>
        </p:nvSpPr>
        <p:spPr>
          <a:xfrm>
            <a:off x="506334" y="5664005"/>
            <a:ext cx="1596443" cy="520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000"/>
              <a:t>avec ici :</a:t>
            </a:r>
          </a:p>
        </p:txBody>
      </p:sp>
      <p:sp>
        <p:nvSpPr>
          <p:cNvPr id="99" name="Shape 99"/>
          <p:cNvSpPr/>
          <p:nvPr/>
        </p:nvSpPr>
        <p:spPr>
          <a:xfrm>
            <a:off x="527994" y="2565176"/>
            <a:ext cx="5160289" cy="4030497"/>
          </a:xfrm>
          <a:prstGeom prst="rect">
            <a:avLst/>
          </a:prstGeom>
          <a:ln w="50800">
            <a:solidFill>
              <a:srgbClr val="7A81FF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0" name="Shape 100"/>
          <p:cNvSpPr/>
          <p:nvPr/>
        </p:nvSpPr>
        <p:spPr>
          <a:xfrm>
            <a:off x="1577848" y="395619"/>
            <a:ext cx="984910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I) Composition d’un mélange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