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3" Type="http://schemas.openxmlformats.org/officeDocument/2006/relationships/hyperlink" Target="http://wikipedia.fr" TargetMode="Externa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3" Type="http://schemas.openxmlformats.org/officeDocument/2006/relationships/hyperlink" Target="http://wikipedia.fr" TargetMode="Externa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hyperlink" Target="http://assistancescolaire.com" TargetMode="Externa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hyperlink" Target="http://ressources.univ-lemans.fr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tif"/><Relationship Id="rId3" Type="http://schemas.openxmlformats.org/officeDocument/2006/relationships/hyperlink" Target="http://humeau.com" TargetMode="External"/><Relationship Id="rId4" Type="http://schemas.openxmlformats.org/officeDocument/2006/relationships/image" Target="../media/image1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3" Type="http://schemas.openxmlformats.org/officeDocument/2006/relationships/hyperlink" Target="http://etienne-thibierge.fr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tif"/><Relationship Id="rId3" Type="http://schemas.openxmlformats.org/officeDocument/2006/relationships/image" Target="../media/image4.tif"/><Relationship Id="rId4" Type="http://schemas.openxmlformats.org/officeDocument/2006/relationships/hyperlink" Target="http://wikipedia.fr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17</a:t>
            </a:r>
            <a:r>
              <a:rPr sz="5900"/>
              <a:t> : </a:t>
            </a:r>
            <a:r>
              <a:rPr sz="5900"/>
              <a:t>Solides cristallins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>
              <a:defRPr sz="1800"/>
            </a:pPr>
            <a:r>
              <a:rPr b="1" sz="6000" u="sng"/>
              <a:t>Niveau </a:t>
            </a:r>
            <a:r>
              <a:rPr sz="6000"/>
              <a:t>: CPGE </a:t>
            </a:r>
            <a:endParaRPr sz="6000"/>
          </a:p>
          <a:p>
            <a:pPr lvl="0" algn="just">
              <a:defRPr sz="1800"/>
            </a:pPr>
            <a:r>
              <a:rPr b="1" sz="6000" u="sng"/>
              <a:t>Prérequis</a:t>
            </a:r>
            <a:r>
              <a:rPr sz="6000"/>
              <a:t> : </a:t>
            </a:r>
            <a:endParaRPr sz="6000"/>
          </a:p>
          <a:p>
            <a:pPr lvl="5" indent="1143000" algn="just">
              <a:defRPr sz="1800"/>
            </a:pPr>
            <a:r>
              <a:rPr sz="6000"/>
              <a:t>-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91" name="Shape 91"/>
          <p:cNvSpPr/>
          <p:nvPr/>
        </p:nvSpPr>
        <p:spPr>
          <a:xfrm>
            <a:off x="3800602" y="360375"/>
            <a:ext cx="540359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I.3) Les alliages</a:t>
            </a:r>
          </a:p>
        </p:txBody>
      </p:sp>
      <p:pic>
        <p:nvPicPr>
          <p:cNvPr id="9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0052" y="2292898"/>
            <a:ext cx="11009119" cy="5924464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151646" y="9013235"/>
            <a:ext cx="5896200" cy="685801"/>
          </a:xfrm>
          <a:prstGeom prst="rect">
            <a:avLst/>
          </a:prstGeom>
          <a:ln w="38100">
            <a:solidFill>
              <a:srgbClr val="91919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94" name="Shape 94"/>
          <p:cNvSpPr/>
          <p:nvPr/>
        </p:nvSpPr>
        <p:spPr>
          <a:xfrm>
            <a:off x="3052074" y="7201720"/>
            <a:ext cx="628347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Préparation de solutions étalons</a:t>
            </a:r>
          </a:p>
        </p:txBody>
      </p:sp>
      <p:sp>
        <p:nvSpPr>
          <p:cNvPr id="95" name="Shape 95"/>
          <p:cNvSpPr/>
          <p:nvPr/>
        </p:nvSpPr>
        <p:spPr>
          <a:xfrm>
            <a:off x="1801793" y="1884671"/>
            <a:ext cx="14483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C=mol/L</a:t>
            </a:r>
          </a:p>
        </p:txBody>
      </p:sp>
      <p:sp>
        <p:nvSpPr>
          <p:cNvPr id="96" name="Shape 96"/>
          <p:cNvSpPr/>
          <p:nvPr/>
        </p:nvSpPr>
        <p:spPr>
          <a:xfrm>
            <a:off x="3782979" y="1884671"/>
            <a:ext cx="14483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C=mol/L</a:t>
            </a:r>
          </a:p>
        </p:txBody>
      </p:sp>
      <p:sp>
        <p:nvSpPr>
          <p:cNvPr id="97" name="Shape 97"/>
          <p:cNvSpPr/>
          <p:nvPr/>
        </p:nvSpPr>
        <p:spPr>
          <a:xfrm>
            <a:off x="5764164" y="1884671"/>
            <a:ext cx="14483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C=mol/L</a:t>
            </a:r>
          </a:p>
        </p:txBody>
      </p:sp>
      <p:sp>
        <p:nvSpPr>
          <p:cNvPr id="98" name="Shape 98"/>
          <p:cNvSpPr/>
          <p:nvPr/>
        </p:nvSpPr>
        <p:spPr>
          <a:xfrm>
            <a:off x="7946405" y="1884671"/>
            <a:ext cx="14483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C=mol/L</a:t>
            </a:r>
          </a:p>
        </p:txBody>
      </p:sp>
      <p:sp>
        <p:nvSpPr>
          <p:cNvPr id="99" name="Shape 99"/>
          <p:cNvSpPr/>
          <p:nvPr/>
        </p:nvSpPr>
        <p:spPr>
          <a:xfrm>
            <a:off x="9726534" y="1884671"/>
            <a:ext cx="14483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/>
            </a:lvl1pPr>
          </a:lstStyle>
          <a:p>
            <a:pPr lvl="0">
              <a:defRPr sz="1800"/>
            </a:pPr>
            <a:r>
              <a:rPr sz="2800"/>
              <a:t>C=mol/L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2" name="Shape 102"/>
          <p:cNvSpPr/>
          <p:nvPr/>
        </p:nvSpPr>
        <p:spPr>
          <a:xfrm>
            <a:off x="3800602" y="360375"/>
            <a:ext cx="540359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I.3) Les alliages</a:t>
            </a:r>
          </a:p>
        </p:txBody>
      </p:sp>
      <p:sp>
        <p:nvSpPr>
          <p:cNvPr id="103" name="Shape 103"/>
          <p:cNvSpPr/>
          <p:nvPr/>
        </p:nvSpPr>
        <p:spPr>
          <a:xfrm>
            <a:off x="151646" y="9013235"/>
            <a:ext cx="5896200" cy="685801"/>
          </a:xfrm>
          <a:prstGeom prst="rect">
            <a:avLst/>
          </a:prstGeom>
          <a:ln w="38100">
            <a:solidFill>
              <a:srgbClr val="91919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104" name="Shape 104"/>
          <p:cNvSpPr/>
          <p:nvPr/>
        </p:nvSpPr>
        <p:spPr>
          <a:xfrm>
            <a:off x="3108709" y="7938927"/>
            <a:ext cx="678738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Préparation de la solutions à doser</a:t>
            </a:r>
          </a:p>
        </p:txBody>
      </p:sp>
      <p:pic>
        <p:nvPicPr>
          <p:cNvPr id="10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4394" y="1473126"/>
            <a:ext cx="3987801" cy="6286501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Shape 106"/>
          <p:cNvSpPr/>
          <p:nvPr/>
        </p:nvSpPr>
        <p:spPr>
          <a:xfrm>
            <a:off x="8290459" y="5760891"/>
            <a:ext cx="2276853" cy="1"/>
          </a:xfrm>
          <a:prstGeom prst="line">
            <a:avLst/>
          </a:prstGeom>
          <a:ln w="889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07" name="Shape 107"/>
          <p:cNvSpPr/>
          <p:nvPr/>
        </p:nvSpPr>
        <p:spPr>
          <a:xfrm>
            <a:off x="8151939" y="4686987"/>
            <a:ext cx="255389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Dilution par </a:t>
            </a:r>
          </a:p>
        </p:txBody>
      </p:sp>
      <p:pic>
        <p:nvPicPr>
          <p:cNvPr id="108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01530" y="3385304"/>
            <a:ext cx="1790701" cy="448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7050" y="3187968"/>
            <a:ext cx="1790700" cy="448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Shape 110"/>
          <p:cNvSpPr/>
          <p:nvPr/>
        </p:nvSpPr>
        <p:spPr>
          <a:xfrm>
            <a:off x="4794973" y="5252891"/>
            <a:ext cx="559298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6000"/>
            </a:lvl1pPr>
          </a:lstStyle>
          <a:p>
            <a:pPr lvl="0">
              <a:defRPr b="0" sz="1800"/>
            </a:pPr>
            <a:r>
              <a:rPr b="1" sz="6000"/>
              <a:t>=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3" name="Shape 113"/>
          <p:cNvSpPr/>
          <p:nvPr/>
        </p:nvSpPr>
        <p:spPr>
          <a:xfrm>
            <a:off x="3800602" y="360375"/>
            <a:ext cx="540359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I.3) Les alliages</a:t>
            </a:r>
          </a:p>
        </p:txBody>
      </p:sp>
      <p:pic>
        <p:nvPicPr>
          <p:cNvPr id="11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2000250"/>
            <a:ext cx="11912600" cy="5753100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hape 115"/>
          <p:cNvSpPr/>
          <p:nvPr/>
        </p:nvSpPr>
        <p:spPr>
          <a:xfrm>
            <a:off x="315641" y="9165635"/>
            <a:ext cx="21725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wikipedia.fr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8" name="Shape 118"/>
          <p:cNvSpPr/>
          <p:nvPr/>
        </p:nvSpPr>
        <p:spPr>
          <a:xfrm>
            <a:off x="3800602" y="360375"/>
            <a:ext cx="540359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I.3) Les alliages</a:t>
            </a:r>
          </a:p>
        </p:txBody>
      </p:sp>
      <p:pic>
        <p:nvPicPr>
          <p:cNvPr id="11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2378580"/>
            <a:ext cx="11912600" cy="57531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315641" y="9165635"/>
            <a:ext cx="21725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wikipedia.fr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2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7901" y="1726642"/>
            <a:ext cx="9128998" cy="584255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Shape 124"/>
          <p:cNvSpPr/>
          <p:nvPr/>
        </p:nvSpPr>
        <p:spPr>
          <a:xfrm>
            <a:off x="4388643" y="8305800"/>
            <a:ext cx="4227514" cy="6604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Triangle de Ketelaar</a:t>
            </a:r>
          </a:p>
        </p:txBody>
      </p:sp>
      <p:sp>
        <p:nvSpPr>
          <p:cNvPr id="125" name="Shape 125"/>
          <p:cNvSpPr/>
          <p:nvPr/>
        </p:nvSpPr>
        <p:spPr>
          <a:xfrm>
            <a:off x="3800602" y="360375"/>
            <a:ext cx="540359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I.3) Les alliages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28" name="Shape 128"/>
          <p:cNvSpPr/>
          <p:nvPr/>
        </p:nvSpPr>
        <p:spPr>
          <a:xfrm>
            <a:off x="2473578" y="360375"/>
            <a:ext cx="805764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Structure cristalline</a:t>
            </a:r>
          </a:p>
        </p:txBody>
      </p:sp>
      <p:pic>
        <p:nvPicPr>
          <p:cNvPr id="12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2000250"/>
            <a:ext cx="12141200" cy="57531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130251" y="9165635"/>
            <a:ext cx="339227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assistancescolaire.com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33" name="Shape 133"/>
          <p:cNvSpPr/>
          <p:nvPr/>
        </p:nvSpPr>
        <p:spPr>
          <a:xfrm>
            <a:off x="2473578" y="360375"/>
            <a:ext cx="805764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Structure cristalline</a:t>
            </a:r>
          </a:p>
        </p:txBody>
      </p:sp>
      <p:pic>
        <p:nvPicPr>
          <p:cNvPr id="13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2000250"/>
            <a:ext cx="12141200" cy="575310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2128640" y="5819039"/>
            <a:ext cx="691196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Cs⁺</a:t>
            </a:r>
          </a:p>
        </p:txBody>
      </p:sp>
      <p:sp>
        <p:nvSpPr>
          <p:cNvPr id="136" name="Shape 136"/>
          <p:cNvSpPr/>
          <p:nvPr/>
        </p:nvSpPr>
        <p:spPr>
          <a:xfrm>
            <a:off x="3303172" y="5819039"/>
            <a:ext cx="537531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Cl⁻</a:t>
            </a:r>
          </a:p>
        </p:txBody>
      </p:sp>
      <p:sp>
        <p:nvSpPr>
          <p:cNvPr id="137" name="Shape 137"/>
          <p:cNvSpPr/>
          <p:nvPr/>
        </p:nvSpPr>
        <p:spPr>
          <a:xfrm>
            <a:off x="10288834" y="5990718"/>
            <a:ext cx="558739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S²⁻</a:t>
            </a:r>
          </a:p>
        </p:txBody>
      </p:sp>
      <p:sp>
        <p:nvSpPr>
          <p:cNvPr id="138" name="Shape 138"/>
          <p:cNvSpPr/>
          <p:nvPr/>
        </p:nvSpPr>
        <p:spPr>
          <a:xfrm>
            <a:off x="8956304" y="5990718"/>
            <a:ext cx="797050" cy="558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Zn²⁺</a:t>
            </a:r>
          </a:p>
        </p:txBody>
      </p:sp>
      <p:sp>
        <p:nvSpPr>
          <p:cNvPr id="139" name="Shape 139"/>
          <p:cNvSpPr/>
          <p:nvPr/>
        </p:nvSpPr>
        <p:spPr>
          <a:xfrm>
            <a:off x="338376" y="9165635"/>
            <a:ext cx="364621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ressources.univ-lemans.fr</a:t>
            </a:r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42" name="Shape 142"/>
          <p:cNvSpPr/>
          <p:nvPr/>
        </p:nvSpPr>
        <p:spPr>
          <a:xfrm>
            <a:off x="2473578" y="360375"/>
            <a:ext cx="805764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Structure cristalline</a:t>
            </a:r>
          </a:p>
        </p:txBody>
      </p:sp>
      <p:pic>
        <p:nvPicPr>
          <p:cNvPr id="14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176" y="5166900"/>
            <a:ext cx="11890448" cy="2837169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hape 144"/>
          <p:cNvSpPr/>
          <p:nvPr/>
        </p:nvSpPr>
        <p:spPr>
          <a:xfrm>
            <a:off x="370991" y="9013235"/>
            <a:ext cx="5158831" cy="685801"/>
          </a:xfrm>
          <a:prstGeom prst="rect">
            <a:avLst/>
          </a:prstGeom>
          <a:ln w="38100">
            <a:solidFill>
              <a:srgbClr val="929292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Résumé des conditions :</a:t>
            </a:r>
          </a:p>
        </p:txBody>
      </p:sp>
      <p:pic>
        <p:nvPicPr>
          <p:cNvPr id="145" name="pasted-image.png"/>
          <p:cNvPicPr/>
          <p:nvPr/>
        </p:nvPicPr>
        <p:blipFill>
          <a:blip r:embed="rId3">
            <a:extLst/>
          </a:blip>
          <a:srcRect l="0" t="0" r="55841" b="5748"/>
          <a:stretch>
            <a:fillRect/>
          </a:stretch>
        </p:blipFill>
        <p:spPr>
          <a:xfrm>
            <a:off x="5748620" y="1968110"/>
            <a:ext cx="2805261" cy="2837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asted-image.png"/>
          <p:cNvPicPr/>
          <p:nvPr/>
        </p:nvPicPr>
        <p:blipFill>
          <a:blip r:embed="rId4">
            <a:extLst/>
          </a:blip>
          <a:srcRect l="0" t="0" r="66917" b="21825"/>
          <a:stretch>
            <a:fillRect/>
          </a:stretch>
        </p:blipFill>
        <p:spPr>
          <a:xfrm>
            <a:off x="8876162" y="2101927"/>
            <a:ext cx="2695174" cy="30178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pasted-image.png"/>
          <p:cNvPicPr/>
          <p:nvPr/>
        </p:nvPicPr>
        <p:blipFill>
          <a:blip r:embed="rId4">
            <a:extLst/>
          </a:blip>
          <a:srcRect l="56353" t="0" r="7251" b="20193"/>
          <a:stretch>
            <a:fillRect/>
          </a:stretch>
        </p:blipFill>
        <p:spPr>
          <a:xfrm>
            <a:off x="1416286" y="2283941"/>
            <a:ext cx="3068171" cy="3188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aphicFrame>
        <p:nvGraphicFramePr>
          <p:cNvPr id="150" name="Table 150"/>
          <p:cNvGraphicFramePr/>
          <p:nvPr/>
        </p:nvGraphicFramePr>
        <p:xfrm>
          <a:off x="1727249" y="2043014"/>
          <a:ext cx="9550302" cy="72139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584601"/>
                <a:gridCol w="4965700"/>
              </a:tblGrid>
              <a:tr h="438294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sym typeface="Helvetica"/>
                        </a:rPr>
                        <a:t>Propriétés microscopiques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50800">
                      <a:solidFill>
                        <a:srgbClr val="941751"/>
                      </a:solidFill>
                      <a:miter lim="400000"/>
                    </a:lnT>
                    <a:lnB w="508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sym typeface="Helvetica"/>
                        </a:rPr>
                        <a:t>Propriétés macroscopiques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50800">
                      <a:solidFill>
                        <a:srgbClr val="941751"/>
                      </a:solidFill>
                      <a:miter lim="400000"/>
                    </a:lnT>
                    <a:lnB w="508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04425">
                <a:tc>
                  <a:txBody>
                    <a:bodyPr/>
                    <a:lstStyle/>
                    <a:p>
                      <a:pPr lvl="0" algn="just">
                        <a:defRPr b="0" i="0" sz="1800"/>
                      </a:pPr>
                      <a:r>
                        <a:rPr b="1" sz="2000">
                          <a:sym typeface="Helvetica"/>
                        </a:rPr>
                        <a:t>Liaisons ioniques</a:t>
                      </a:r>
                      <a:r>
                        <a:rPr sz="2000">
                          <a:sym typeface="Helvetica"/>
                        </a:rPr>
                        <a:t> fortes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50800">
                      <a:solidFill>
                        <a:srgbClr val="941751"/>
                      </a:solidFill>
                      <a:miter lim="400000"/>
                    </a:lnT>
                    <a:lnB w="127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2000">
                          <a:sym typeface="Helvetica"/>
                        </a:rPr>
                        <a:t>Température de fusion</a:t>
                      </a:r>
                      <a:r>
                        <a:rPr sz="2000">
                          <a:sym typeface="Helvetica"/>
                        </a:rPr>
                        <a:t> élevée (810°C pour le sel)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50800">
                      <a:solidFill>
                        <a:srgbClr val="941751"/>
                      </a:solidFill>
                      <a:miter lim="400000"/>
                    </a:lnT>
                    <a:lnB w="127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lvl="0" algn="just">
                        <a:defRPr b="0" i="0" sz="1800"/>
                      </a:pPr>
                      <a:r>
                        <a:rPr sz="2000">
                          <a:sym typeface="Helvetica"/>
                        </a:rPr>
                        <a:t>Le moindre </a:t>
                      </a:r>
                      <a:r>
                        <a:rPr b="1" sz="2000">
                          <a:sym typeface="Helvetica"/>
                        </a:rPr>
                        <a:t>déplacement de plan</a:t>
                      </a:r>
                      <a:r>
                        <a:rPr sz="2000">
                          <a:sym typeface="Helvetica"/>
                        </a:rPr>
                        <a:t> fait que deux charges de même signe se retrouve face à face donc </a:t>
                      </a:r>
                      <a:r>
                        <a:rPr b="1" sz="2000">
                          <a:sym typeface="Helvetica"/>
                        </a:rPr>
                        <a:t>répulsion électrostatique</a:t>
                      </a:r>
                      <a:r>
                        <a:rPr sz="2000">
                          <a:sym typeface="Helvetica"/>
                        </a:rPr>
                        <a:t>.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12700">
                      <a:solidFill>
                        <a:srgbClr val="941751"/>
                      </a:solidFill>
                      <a:miter lim="400000"/>
                    </a:lnT>
                    <a:lnB w="127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sym typeface="Helvetica"/>
                        </a:rPr>
                        <a:t>Structure </a:t>
                      </a:r>
                      <a:r>
                        <a:rPr b="1" sz="2000">
                          <a:sym typeface="Helvetica"/>
                        </a:rPr>
                        <a:t>fragile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12700">
                      <a:solidFill>
                        <a:srgbClr val="941751"/>
                      </a:solidFill>
                      <a:miter lim="400000"/>
                    </a:lnT>
                    <a:lnB w="127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986162">
                <a:tc>
                  <a:txBody>
                    <a:bodyPr/>
                    <a:lstStyle/>
                    <a:p>
                      <a:pPr lvl="0" algn="just">
                        <a:defRPr b="0" i="0" sz="1800"/>
                      </a:pPr>
                      <a:r>
                        <a:rPr b="1" sz="2000">
                          <a:sym typeface="Helvetica"/>
                        </a:rPr>
                        <a:t>Charges fixes</a:t>
                      </a:r>
                      <a:r>
                        <a:rPr sz="2000">
                          <a:sym typeface="Helvetica"/>
                        </a:rPr>
                        <a:t> mais ions en solution très soluble dans un solvant polaire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12700">
                      <a:solidFill>
                        <a:srgbClr val="941751"/>
                      </a:solidFill>
                      <a:miter lim="400000"/>
                    </a:lnT>
                    <a:lnB w="127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2000">
                          <a:sym typeface="Helvetica"/>
                        </a:rPr>
                        <a:t>Isolant</a:t>
                      </a:r>
                      <a:r>
                        <a:rPr sz="2000">
                          <a:sym typeface="Helvetica"/>
                        </a:rPr>
                        <a:t> électrique à l’état solide mais bon conducteur à l’état liquide ou dissout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12700">
                      <a:solidFill>
                        <a:srgbClr val="941751"/>
                      </a:solidFill>
                      <a:miter lim="400000"/>
                    </a:lnT>
                    <a:lnB w="127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986162">
                <a:tc>
                  <a:txBody>
                    <a:bodyPr/>
                    <a:lstStyle/>
                    <a:p>
                      <a:pPr lvl="0" algn="just">
                        <a:defRPr b="0" i="0" sz="1800"/>
                      </a:pPr>
                      <a:r>
                        <a:rPr b="1" sz="2000">
                          <a:sym typeface="Helvetica"/>
                        </a:rPr>
                        <a:t>Liaisons ioniques</a:t>
                      </a:r>
                      <a:r>
                        <a:rPr sz="2000">
                          <a:sym typeface="Helvetica"/>
                        </a:rPr>
                        <a:t> fortes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12700">
                      <a:solidFill>
                        <a:srgbClr val="941751"/>
                      </a:solidFill>
                      <a:miter lim="400000"/>
                    </a:lnT>
                    <a:lnB w="127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2000">
                          <a:sym typeface="Helvetica"/>
                        </a:rPr>
                        <a:t>Dureté</a:t>
                      </a:r>
                      <a:r>
                        <a:rPr sz="2000">
                          <a:sym typeface="Helvetica"/>
                        </a:rPr>
                        <a:t> forte et faible </a:t>
                      </a:r>
                      <a:r>
                        <a:rPr b="1" sz="2000">
                          <a:sym typeface="Helvetica"/>
                        </a:rPr>
                        <a:t>dilatation</a:t>
                      </a:r>
                      <a:r>
                        <a:rPr sz="2000">
                          <a:sym typeface="Helvetica"/>
                        </a:rPr>
                        <a:t> thermique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12700">
                      <a:solidFill>
                        <a:srgbClr val="941751"/>
                      </a:solidFill>
                      <a:miter lim="400000"/>
                    </a:lnT>
                    <a:lnB w="127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465407">
                <a:tc>
                  <a:txBody>
                    <a:bodyPr/>
                    <a:lstStyle/>
                    <a:p>
                      <a:pPr lvl="0" algn="just">
                        <a:defRPr b="0" i="0" sz="1800"/>
                      </a:pPr>
                      <a:r>
                        <a:rPr sz="2000">
                          <a:sym typeface="Helvetica"/>
                        </a:rPr>
                        <a:t>Electrons de valence très </a:t>
                      </a:r>
                      <a:r>
                        <a:rPr b="1" sz="2000">
                          <a:sym typeface="Helvetica"/>
                        </a:rPr>
                        <a:t>localisé</a:t>
                      </a:r>
                      <a:r>
                        <a:rPr sz="2000">
                          <a:sym typeface="Helvetica"/>
                        </a:rPr>
                        <a:t> sur les anions donc très énergétiques, absorbent pas la lumière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12700">
                      <a:solidFill>
                        <a:srgbClr val="941751"/>
                      </a:solidFill>
                      <a:miter lim="400000"/>
                    </a:lnT>
                    <a:lnB w="508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2000">
                          <a:sym typeface="Helvetica"/>
                        </a:rPr>
                        <a:t>Transparence </a:t>
                      </a:r>
                      <a:r>
                        <a:rPr sz="2000">
                          <a:sym typeface="Helvetica"/>
                        </a:rPr>
                        <a:t>des cristaux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12700">
                      <a:solidFill>
                        <a:srgbClr val="941751"/>
                      </a:solidFill>
                      <a:miter lim="400000"/>
                    </a:lnT>
                    <a:lnB w="508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1" name="Shape 151"/>
          <p:cNvSpPr/>
          <p:nvPr/>
        </p:nvSpPr>
        <p:spPr>
          <a:xfrm>
            <a:off x="194056" y="260608"/>
            <a:ext cx="12616689" cy="1841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Propriétés macroscopiques des cristaux ioniques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54" name="Shape 154"/>
          <p:cNvSpPr/>
          <p:nvPr/>
        </p:nvSpPr>
        <p:spPr>
          <a:xfrm>
            <a:off x="1041399" y="427394"/>
            <a:ext cx="1092200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II.3) Confirmation expérimentale</a:t>
            </a:r>
          </a:p>
        </p:txBody>
      </p:sp>
      <p:sp>
        <p:nvSpPr>
          <p:cNvPr id="155" name="Shape 155"/>
          <p:cNvSpPr/>
          <p:nvPr/>
        </p:nvSpPr>
        <p:spPr>
          <a:xfrm>
            <a:off x="202914" y="8258166"/>
            <a:ext cx="5800060" cy="1231901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Mesure de la masse volumique du cyclohexane</a:t>
            </a:r>
          </a:p>
        </p:txBody>
      </p:sp>
      <p:pic>
        <p:nvPicPr>
          <p:cNvPr id="156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6727" y="2245298"/>
            <a:ext cx="5562601" cy="556260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Shape 157"/>
          <p:cNvSpPr/>
          <p:nvPr/>
        </p:nvSpPr>
        <p:spPr>
          <a:xfrm>
            <a:off x="10547510" y="9165635"/>
            <a:ext cx="235063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humeau.com</a:t>
            </a:r>
          </a:p>
        </p:txBody>
      </p:sp>
      <p:sp>
        <p:nvSpPr>
          <p:cNvPr id="158" name="Shape 158"/>
          <p:cNvSpPr/>
          <p:nvPr/>
        </p:nvSpPr>
        <p:spPr>
          <a:xfrm>
            <a:off x="153180" y="2245298"/>
            <a:ext cx="2020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Capillaire</a:t>
            </a:r>
          </a:p>
        </p:txBody>
      </p:sp>
      <p:sp>
        <p:nvSpPr>
          <p:cNvPr id="159" name="Shape 159"/>
          <p:cNvSpPr/>
          <p:nvPr/>
        </p:nvSpPr>
        <p:spPr>
          <a:xfrm>
            <a:off x="-131744" y="3490977"/>
            <a:ext cx="258996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Bouchon percé</a:t>
            </a:r>
          </a:p>
        </p:txBody>
      </p:sp>
      <p:sp>
        <p:nvSpPr>
          <p:cNvPr id="160" name="Shape 160"/>
          <p:cNvSpPr/>
          <p:nvPr/>
        </p:nvSpPr>
        <p:spPr>
          <a:xfrm flipV="1">
            <a:off x="2270727" y="4087877"/>
            <a:ext cx="1270001" cy="1"/>
          </a:xfrm>
          <a:prstGeom prst="line">
            <a:avLst/>
          </a:prstGeom>
          <a:ln w="635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61" name="Shape 161"/>
          <p:cNvSpPr/>
          <p:nvPr/>
        </p:nvSpPr>
        <p:spPr>
          <a:xfrm>
            <a:off x="2270727" y="2569148"/>
            <a:ext cx="1281652" cy="592736"/>
          </a:xfrm>
          <a:prstGeom prst="line">
            <a:avLst/>
          </a:prstGeom>
          <a:ln w="635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162" name="pasted-image.png"/>
          <p:cNvPicPr/>
          <p:nvPr/>
        </p:nvPicPr>
        <p:blipFill>
          <a:blip r:embed="rId4">
            <a:extLst/>
          </a:blip>
          <a:srcRect l="12742" t="0" r="0" b="45380"/>
          <a:stretch>
            <a:fillRect/>
          </a:stretch>
        </p:blipFill>
        <p:spPr>
          <a:xfrm>
            <a:off x="7087548" y="1787868"/>
            <a:ext cx="5562480" cy="40813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pasted-image.png"/>
          <p:cNvPicPr/>
          <p:nvPr/>
        </p:nvPicPr>
        <p:blipFill>
          <a:blip r:embed="rId4">
            <a:extLst/>
          </a:blip>
          <a:srcRect l="5736" t="62236" r="5736" b="20664"/>
          <a:stretch>
            <a:fillRect/>
          </a:stretch>
        </p:blipFill>
        <p:spPr>
          <a:xfrm>
            <a:off x="7232590" y="6045961"/>
            <a:ext cx="4766972" cy="1079290"/>
          </a:xfrm>
          <a:prstGeom prst="rect">
            <a:avLst/>
          </a:prstGeom>
          <a:ln w="63500">
            <a:solidFill>
              <a:srgbClr val="941751"/>
            </a:solidFill>
          </a:ln>
        </p:spPr>
      </p:pic>
      <p:pic>
        <p:nvPicPr>
          <p:cNvPr id="164" name="pasted-image.png"/>
          <p:cNvPicPr/>
          <p:nvPr/>
        </p:nvPicPr>
        <p:blipFill>
          <a:blip r:embed="rId4">
            <a:extLst/>
          </a:blip>
          <a:srcRect l="0" t="84541" r="0" b="0"/>
          <a:stretch>
            <a:fillRect/>
          </a:stretch>
        </p:blipFill>
        <p:spPr>
          <a:xfrm>
            <a:off x="6923623" y="7503834"/>
            <a:ext cx="5384801" cy="975708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Shape 165"/>
          <p:cNvSpPr/>
          <p:nvPr/>
        </p:nvSpPr>
        <p:spPr>
          <a:xfrm>
            <a:off x="6289668" y="7837374"/>
            <a:ext cx="63231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00FDFF"/>
                </a:solidFill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3600">
                <a:solidFill>
                  <a:srgbClr val="00FDFF"/>
                </a:solidFill>
              </a:rPr>
              <a:t>A remplacer par notre valeur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7901" y="1726642"/>
            <a:ext cx="9128998" cy="5842558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4388643" y="8305800"/>
            <a:ext cx="4227514" cy="6604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Triangle de Ketelaar</a:t>
            </a:r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6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7901" y="1726642"/>
            <a:ext cx="9128998" cy="5842558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4388643" y="8305800"/>
            <a:ext cx="4227514" cy="6604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Triangle de Ketelaar</a:t>
            </a:r>
          </a:p>
        </p:txBody>
      </p:sp>
      <p:sp>
        <p:nvSpPr>
          <p:cNvPr id="170" name="Shape 170"/>
          <p:cNvSpPr/>
          <p:nvPr/>
        </p:nvSpPr>
        <p:spPr>
          <a:xfrm>
            <a:off x="4583937" y="427394"/>
            <a:ext cx="383692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Conclusion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73" name="Shape 173"/>
          <p:cNvSpPr/>
          <p:nvPr/>
        </p:nvSpPr>
        <p:spPr>
          <a:xfrm>
            <a:off x="4583937" y="427394"/>
            <a:ext cx="3836925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Conclusion</a:t>
            </a:r>
          </a:p>
        </p:txBody>
      </p:sp>
      <p:pic>
        <p:nvPicPr>
          <p:cNvPr id="17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679" y="2698171"/>
            <a:ext cx="12799442" cy="4357258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Shape 175"/>
          <p:cNvSpPr/>
          <p:nvPr/>
        </p:nvSpPr>
        <p:spPr>
          <a:xfrm>
            <a:off x="336400" y="9165635"/>
            <a:ext cx="2935301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etienne-thibierge.fr</a:t>
            </a: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2579496" y="360375"/>
            <a:ext cx="784580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Structure cristalline</a:t>
            </a:r>
          </a:p>
        </p:txBody>
      </p:sp>
      <p:sp>
        <p:nvSpPr>
          <p:cNvPr id="50" name="Shape 5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1" name="pasted-image.tif"/>
          <p:cNvPicPr/>
          <p:nvPr/>
        </p:nvPicPr>
        <p:blipFill>
          <a:blip r:embed="rId2">
            <a:extLst/>
          </a:blip>
          <a:srcRect l="0" t="0" r="54152" b="0"/>
          <a:stretch>
            <a:fillRect/>
          </a:stretch>
        </p:blipFill>
        <p:spPr>
          <a:xfrm>
            <a:off x="125656" y="2805509"/>
            <a:ext cx="3644619" cy="4142432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/>
        </p:nvSpPr>
        <p:spPr>
          <a:xfrm>
            <a:off x="28444" y="6779819"/>
            <a:ext cx="3838929" cy="1231901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Structure cubique centrée</a:t>
            </a:r>
          </a:p>
        </p:txBody>
      </p:sp>
      <p:pic>
        <p:nvPicPr>
          <p:cNvPr id="53" name="pasted-image.tif"/>
          <p:cNvPicPr/>
          <p:nvPr/>
        </p:nvPicPr>
        <p:blipFill>
          <a:blip r:embed="rId3">
            <a:extLst/>
          </a:blip>
          <a:srcRect l="0" t="0" r="54030" b="0"/>
          <a:stretch>
            <a:fillRect/>
          </a:stretch>
        </p:blipFill>
        <p:spPr>
          <a:xfrm>
            <a:off x="4616846" y="2739429"/>
            <a:ext cx="3770977" cy="4274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4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34640" y="2404502"/>
            <a:ext cx="3278003" cy="427474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4582936" y="6779819"/>
            <a:ext cx="3838928" cy="1231901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Structure cubique faces centrées</a:t>
            </a:r>
          </a:p>
        </p:txBody>
      </p:sp>
      <p:sp>
        <p:nvSpPr>
          <p:cNvPr id="56" name="Shape 56"/>
          <p:cNvSpPr/>
          <p:nvPr/>
        </p:nvSpPr>
        <p:spPr>
          <a:xfrm>
            <a:off x="8875017" y="6779819"/>
            <a:ext cx="4115578" cy="1231901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Structure hexagonal compact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579496" y="360375"/>
            <a:ext cx="784580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Structure cristalline</a:t>
            </a:r>
          </a:p>
        </p:txBody>
      </p:sp>
      <p:sp>
        <p:nvSpPr>
          <p:cNvPr id="59" name="Shape 5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0" name="pasted-image.tif"/>
          <p:cNvPicPr/>
          <p:nvPr/>
        </p:nvPicPr>
        <p:blipFill>
          <a:blip r:embed="rId2">
            <a:extLst/>
          </a:blip>
          <a:srcRect l="0" t="0" r="54030" b="0"/>
          <a:stretch>
            <a:fillRect/>
          </a:stretch>
        </p:blipFill>
        <p:spPr>
          <a:xfrm>
            <a:off x="14892" y="2601577"/>
            <a:ext cx="4641463" cy="5261418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416155" y="7517025"/>
            <a:ext cx="3838929" cy="1231901"/>
          </a:xfrm>
          <a:prstGeom prst="rect">
            <a:avLst/>
          </a:prstGeom>
          <a:ln w="381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Structure cubique faces centrées</a:t>
            </a:r>
          </a:p>
        </p:txBody>
      </p:sp>
      <p:pic>
        <p:nvPicPr>
          <p:cNvPr id="62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10158" y="2583838"/>
            <a:ext cx="7858507" cy="4585924"/>
          </a:xfrm>
          <a:prstGeom prst="rect">
            <a:avLst/>
          </a:prstGeom>
          <a:ln w="38100">
            <a:solidFill>
              <a:srgbClr val="941751"/>
            </a:solidFill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579496" y="360375"/>
            <a:ext cx="784580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I.1) Structure cristalline</a:t>
            </a:r>
          </a:p>
        </p:txBody>
      </p:sp>
      <p:sp>
        <p:nvSpPr>
          <p:cNvPr id="65" name="Shape 6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66" name="Shape 66"/>
          <p:cNvSpPr/>
          <p:nvPr/>
        </p:nvSpPr>
        <p:spPr>
          <a:xfrm>
            <a:off x="4476030" y="4552950"/>
            <a:ext cx="405274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FD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FDFF"/>
                </a:solidFill>
              </a:rPr>
              <a:t>Résultats pour l’HC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/>
        </p:nvSpPr>
        <p:spPr>
          <a:xfrm>
            <a:off x="299974" y="148910"/>
            <a:ext cx="12404853" cy="1841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Propriétés macroscopiques des métaux</a:t>
            </a:r>
          </a:p>
        </p:txBody>
      </p:sp>
      <p:sp>
        <p:nvSpPr>
          <p:cNvPr id="69" name="Shape 6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70" name="pasted-image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5741" y="2719566"/>
            <a:ext cx="3213101" cy="252730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/>
        </p:nvSpPr>
        <p:spPr>
          <a:xfrm>
            <a:off x="3456472" y="5484633"/>
            <a:ext cx="55163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 sz="3100"/>
            </a:lvl1pPr>
          </a:lstStyle>
          <a:p>
            <a:pPr lvl="0">
              <a:defRPr i="0" sz="1800"/>
            </a:pPr>
            <a:r>
              <a:rPr i="1" sz="3100"/>
              <a:t>Or</a:t>
            </a:r>
          </a:p>
        </p:txBody>
      </p:sp>
      <p:pic>
        <p:nvPicPr>
          <p:cNvPr id="72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75508" y="5602060"/>
            <a:ext cx="2794001" cy="2794001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8296468" y="4941446"/>
            <a:ext cx="195208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i="1" sz="3100"/>
            </a:lvl1pPr>
          </a:lstStyle>
          <a:p>
            <a:pPr lvl="0">
              <a:defRPr i="0" sz="1800"/>
            </a:pPr>
            <a:r>
              <a:rPr i="1" sz="3100"/>
              <a:t>Aluminium</a:t>
            </a:r>
          </a:p>
        </p:txBody>
      </p:sp>
      <p:sp>
        <p:nvSpPr>
          <p:cNvPr id="74" name="Shape 74"/>
          <p:cNvSpPr/>
          <p:nvPr/>
        </p:nvSpPr>
        <p:spPr>
          <a:xfrm>
            <a:off x="210980" y="9165635"/>
            <a:ext cx="217259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t>Source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wikipedia.fr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aphicFrame>
        <p:nvGraphicFramePr>
          <p:cNvPr id="77" name="Table 77"/>
          <p:cNvGraphicFramePr/>
          <p:nvPr/>
        </p:nvGraphicFramePr>
        <p:xfrm>
          <a:off x="1524000" y="2130930"/>
          <a:ext cx="9956800" cy="62484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4991100"/>
                <a:gridCol w="4965700"/>
              </a:tblGrid>
              <a:tr h="457200"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sym typeface="Helvetica"/>
                        </a:rPr>
                        <a:t>Propriétés microscopiques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50800">
                      <a:solidFill>
                        <a:srgbClr val="941751"/>
                      </a:solidFill>
                      <a:miter lim="400000"/>
                    </a:lnT>
                    <a:lnB w="508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sym typeface="Helvetica"/>
                        </a:rPr>
                        <a:t>Propriétés macroscopiques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50800">
                      <a:solidFill>
                        <a:srgbClr val="941751"/>
                      </a:solidFill>
                      <a:miter lim="400000"/>
                    </a:lnT>
                    <a:lnB w="508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42950">
                <a:tc>
                  <a:txBody>
                    <a:bodyPr/>
                    <a:lstStyle/>
                    <a:p>
                      <a:pPr lvl="0" algn="just">
                        <a:defRPr b="0" i="0" sz="1800"/>
                      </a:pPr>
                      <a:r>
                        <a:rPr sz="2000">
                          <a:sym typeface="Helvetica"/>
                        </a:rPr>
                        <a:t>Les liaisons internes au cristal (l</a:t>
                      </a:r>
                      <a:r>
                        <a:rPr b="1" sz="2000">
                          <a:sym typeface="Helvetica"/>
                        </a:rPr>
                        <a:t>iaison métallique</a:t>
                      </a:r>
                      <a:r>
                        <a:rPr sz="2000">
                          <a:sym typeface="Helvetica"/>
                        </a:rPr>
                        <a:t>) sont fortes.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50800">
                      <a:solidFill>
                        <a:srgbClr val="941751"/>
                      </a:solidFill>
                      <a:miter lim="400000"/>
                    </a:lnT>
                    <a:lnB w="127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2000">
                          <a:sym typeface="Helvetica"/>
                        </a:rPr>
                        <a:t>Température de fusion</a:t>
                      </a:r>
                      <a:r>
                        <a:rPr sz="2000">
                          <a:sym typeface="Helvetica"/>
                        </a:rPr>
                        <a:t> élevée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50800">
                      <a:solidFill>
                        <a:srgbClr val="941751"/>
                      </a:solidFill>
                      <a:miter lim="400000"/>
                    </a:lnT>
                    <a:lnB w="127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lvl="0" algn="just">
                        <a:defRPr b="0" i="0" sz="1800"/>
                      </a:pPr>
                      <a:r>
                        <a:rPr sz="2000">
                          <a:sym typeface="Helvetica"/>
                        </a:rPr>
                        <a:t>Les </a:t>
                      </a:r>
                      <a:r>
                        <a:rPr b="1" sz="2000">
                          <a:sym typeface="Helvetica"/>
                        </a:rPr>
                        <a:t>électrons de conduction</a:t>
                      </a:r>
                      <a:r>
                        <a:rPr sz="2000">
                          <a:sym typeface="Helvetica"/>
                        </a:rPr>
                        <a:t> sont très mobiles.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12700">
                      <a:solidFill>
                        <a:srgbClr val="941751"/>
                      </a:solidFill>
                      <a:miter lim="400000"/>
                    </a:lnT>
                    <a:lnB w="127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sym typeface="Helvetica"/>
                        </a:rPr>
                        <a:t>Bonne </a:t>
                      </a:r>
                      <a:r>
                        <a:rPr b="1" sz="2000">
                          <a:sym typeface="Helvetica"/>
                        </a:rPr>
                        <a:t>conductivité</a:t>
                      </a:r>
                      <a:r>
                        <a:rPr sz="2000">
                          <a:sym typeface="Helvetica"/>
                        </a:rPr>
                        <a:t> électrique (10⁷S/m) et thermique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12700">
                      <a:solidFill>
                        <a:srgbClr val="941751"/>
                      </a:solidFill>
                      <a:miter lim="400000"/>
                    </a:lnT>
                    <a:lnB w="127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lvl="0" algn="just">
                        <a:defRPr b="0" i="0" sz="1800"/>
                      </a:pPr>
                      <a:r>
                        <a:rPr sz="2000">
                          <a:sym typeface="Helvetica"/>
                        </a:rPr>
                        <a:t>Lorsqu’on envoie de la lumière sur les métaux, il se produit des t</a:t>
                      </a:r>
                      <a:r>
                        <a:rPr b="1" sz="2000">
                          <a:sym typeface="Helvetica"/>
                        </a:rPr>
                        <a:t>ransitions électroniques</a:t>
                      </a:r>
                      <a:r>
                        <a:rPr sz="2000">
                          <a:sym typeface="Helvetica"/>
                        </a:rPr>
                        <a:t> dans le visible.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12700">
                      <a:solidFill>
                        <a:srgbClr val="941751"/>
                      </a:solidFill>
                      <a:miter lim="400000"/>
                    </a:lnT>
                    <a:lnB w="127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2000">
                          <a:sym typeface="Helvetica"/>
                        </a:rPr>
                        <a:t>Reflet</a:t>
                      </a:r>
                      <a:r>
                        <a:rPr sz="2000">
                          <a:sym typeface="Helvetica"/>
                        </a:rPr>
                        <a:t> métallique caractéristique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12700">
                      <a:solidFill>
                        <a:srgbClr val="941751"/>
                      </a:solidFill>
                      <a:miter lim="400000"/>
                    </a:lnT>
                    <a:lnB w="127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lvl="0" algn="just">
                        <a:defRPr b="0" i="0" sz="1800"/>
                      </a:pPr>
                      <a:r>
                        <a:rPr sz="2000">
                          <a:sym typeface="Helvetica"/>
                        </a:rPr>
                        <a:t>Les </a:t>
                      </a:r>
                      <a:r>
                        <a:rPr b="1" sz="2000">
                          <a:sym typeface="Helvetica"/>
                        </a:rPr>
                        <a:t>électrons de conduction</a:t>
                      </a:r>
                      <a:r>
                        <a:rPr sz="2000">
                          <a:sym typeface="Helvetica"/>
                        </a:rPr>
                        <a:t> peuvent facilement être arrachés au métal 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12700">
                      <a:solidFill>
                        <a:srgbClr val="941751"/>
                      </a:solidFill>
                      <a:miter lim="400000"/>
                    </a:lnT>
                    <a:lnB w="127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sz="2000">
                          <a:sym typeface="Helvetica"/>
                        </a:rPr>
                        <a:t>Propriétés de </a:t>
                      </a:r>
                      <a:r>
                        <a:rPr b="1" sz="2000">
                          <a:sym typeface="Helvetica"/>
                        </a:rPr>
                        <a:t>réducteur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12700">
                      <a:solidFill>
                        <a:srgbClr val="941751"/>
                      </a:solidFill>
                      <a:miter lim="400000"/>
                    </a:lnT>
                    <a:lnB w="127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571750">
                <a:tc>
                  <a:txBody>
                    <a:bodyPr/>
                    <a:lstStyle/>
                    <a:p>
                      <a:pPr lvl="0" algn="just">
                        <a:defRPr b="0" i="0" sz="1800"/>
                      </a:pPr>
                      <a:r>
                        <a:rPr sz="2000">
                          <a:sym typeface="Helvetica"/>
                        </a:rPr>
                        <a:t>Comme la liaison métallique entre les atomes est </a:t>
                      </a:r>
                      <a:r>
                        <a:rPr b="1" sz="2000">
                          <a:sym typeface="Helvetica"/>
                        </a:rPr>
                        <a:t>isotrope</a:t>
                      </a:r>
                      <a:r>
                        <a:rPr sz="2000">
                          <a:sym typeface="Helvetica"/>
                        </a:rPr>
                        <a:t> (même intensité dans toutes les directions), les cations peuvent relativement facilement glisser les uns par rapport aux autres. De plus ils peuvent </a:t>
                      </a:r>
                      <a:r>
                        <a:rPr b="1" sz="2000">
                          <a:sym typeface="Helvetica"/>
                        </a:rPr>
                        <a:t>emmagasiner l’énergie</a:t>
                      </a:r>
                      <a:r>
                        <a:rPr sz="2000">
                          <a:sym typeface="Helvetica"/>
                        </a:rPr>
                        <a:t> apportée par les contraintes mécaniques sous forme d’énergie électronique.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12700">
                      <a:solidFill>
                        <a:srgbClr val="941751"/>
                      </a:solidFill>
                      <a:miter lim="400000"/>
                    </a:lnT>
                    <a:lnB w="508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/>
                      </a:pPr>
                      <a:r>
                        <a:rPr b="1" sz="2000">
                          <a:sym typeface="Helvetica"/>
                        </a:rPr>
                        <a:t>Ductilité</a:t>
                      </a:r>
                      <a:r>
                        <a:rPr sz="2000">
                          <a:sym typeface="Helvetica"/>
                        </a:rPr>
                        <a:t> et </a:t>
                      </a:r>
                      <a:r>
                        <a:rPr b="1" sz="2000">
                          <a:sym typeface="Helvetica"/>
                        </a:rPr>
                        <a:t>malléabilité</a:t>
                      </a:r>
                    </a:p>
                  </a:txBody>
                  <a:tcPr marL="50800" marR="50800" marT="50800" marB="50800" anchor="ctr" anchorCtr="0" horzOverflow="overflow">
                    <a:lnL w="50800">
                      <a:solidFill>
                        <a:srgbClr val="941751"/>
                      </a:solidFill>
                      <a:miter lim="400000"/>
                    </a:lnL>
                    <a:lnR w="50800">
                      <a:solidFill>
                        <a:srgbClr val="941751"/>
                      </a:solidFill>
                      <a:miter lim="400000"/>
                    </a:lnR>
                    <a:lnT w="12700">
                      <a:solidFill>
                        <a:srgbClr val="941751"/>
                      </a:solidFill>
                      <a:miter lim="400000"/>
                    </a:lnT>
                    <a:lnB w="50800">
                      <a:solidFill>
                        <a:srgbClr val="941751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8" name="Shape 78"/>
          <p:cNvSpPr/>
          <p:nvPr/>
        </p:nvSpPr>
        <p:spPr>
          <a:xfrm>
            <a:off x="299974" y="148910"/>
            <a:ext cx="12404853" cy="18415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Propriétés macroscopiques des métaux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1" name="Shape 81"/>
          <p:cNvSpPr/>
          <p:nvPr/>
        </p:nvSpPr>
        <p:spPr>
          <a:xfrm>
            <a:off x="3800602" y="360375"/>
            <a:ext cx="540359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I.3) Les alliages</a:t>
            </a:r>
          </a:p>
        </p:txBody>
      </p:sp>
      <p:pic>
        <p:nvPicPr>
          <p:cNvPr id="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700" y="2724150"/>
            <a:ext cx="12471400" cy="43053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612352" y="8440724"/>
            <a:ext cx="5108825" cy="685801"/>
          </a:xfrm>
          <a:prstGeom prst="rect">
            <a:avLst/>
          </a:prstGeom>
          <a:ln w="381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Représentation du laiton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6" name="Shape 86"/>
          <p:cNvSpPr/>
          <p:nvPr/>
        </p:nvSpPr>
        <p:spPr>
          <a:xfrm>
            <a:off x="3800602" y="360375"/>
            <a:ext cx="540359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I.3) Les alliages</a:t>
            </a:r>
          </a:p>
        </p:txBody>
      </p:sp>
      <p:pic>
        <p:nvPicPr>
          <p:cNvPr id="8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65250"/>
            <a:ext cx="13004800" cy="70231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151646" y="9013235"/>
            <a:ext cx="5896200" cy="685801"/>
          </a:xfrm>
          <a:prstGeom prst="rect">
            <a:avLst/>
          </a:prstGeom>
          <a:ln w="38100">
            <a:solidFill>
              <a:srgbClr val="91919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