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sldIdLst>
    <p:sldId id="256" r:id="rId2"/>
    <p:sldId id="272" r:id="rId3"/>
    <p:sldId id="285" r:id="rId4"/>
    <p:sldId id="294" r:id="rId5"/>
    <p:sldId id="302" r:id="rId6"/>
    <p:sldId id="300" r:id="rId7"/>
    <p:sldId id="304" r:id="rId8"/>
    <p:sldId id="305" r:id="rId9"/>
    <p:sldId id="306" r:id="rId10"/>
    <p:sldId id="303" r:id="rId11"/>
    <p:sldId id="307" r:id="rId12"/>
    <p:sldId id="308" r:id="rId13"/>
    <p:sldId id="309" r:id="rId14"/>
    <p:sldId id="310" r:id="rId15"/>
    <p:sldId id="288" r:id="rId16"/>
    <p:sldId id="297" r:id="rId17"/>
    <p:sldId id="296" r:id="rId18"/>
    <p:sldId id="295" r:id="rId19"/>
    <p:sldId id="298" r:id="rId20"/>
    <p:sldId id="299" r:id="rId21"/>
    <p:sldId id="286" r:id="rId22"/>
    <p:sldId id="287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émy" initials="R" lastIdx="2" clrIdx="0">
    <p:extLst>
      <p:ext uri="{19B8F6BF-5375-455C-9EA6-DF929625EA0E}">
        <p15:presenceInfo xmlns:p15="http://schemas.microsoft.com/office/powerpoint/2012/main" userId="Rém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BAB-EA6A-4558-8D39-FBDCE930478D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DE95-D4DB-4470-95BD-0267C7954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08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BAB-EA6A-4558-8D39-FBDCE930478D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DE95-D4DB-4470-95BD-0267C7954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34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BAB-EA6A-4558-8D39-FBDCE930478D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DE95-D4DB-4470-95BD-0267C7954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4926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46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27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BAB-EA6A-4558-8D39-FBDCE930478D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DE95-D4DB-4470-95BD-0267C7954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826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BAB-EA6A-4558-8D39-FBDCE930478D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DE95-D4DB-4470-95BD-0267C7954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83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BAB-EA6A-4558-8D39-FBDCE930478D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DE95-D4DB-4470-95BD-0267C7954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09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BAB-EA6A-4558-8D39-FBDCE930478D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DE95-D4DB-4470-95BD-0267C7954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87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BAB-EA6A-4558-8D39-FBDCE930478D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DE95-D4DB-4470-95BD-0267C7954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70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BAB-EA6A-4558-8D39-FBDCE930478D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DE95-D4DB-4470-95BD-0267C7954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6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BAB-EA6A-4558-8D39-FBDCE930478D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DE95-D4DB-4470-95BD-0267C7954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31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40BAB-EA6A-4558-8D39-FBDCE930478D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DE95-D4DB-4470-95BD-0267C7954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23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40BAB-EA6A-4558-8D39-FBDCE930478D}" type="datetimeFigureOut">
              <a:rPr lang="fr-FR" smtClean="0"/>
              <a:t>02/06/2021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ADE95-D4DB-4470-95BD-0267C7954C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62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73921" y="456574"/>
            <a:ext cx="9144000" cy="1128962"/>
          </a:xfrm>
        </p:spPr>
        <p:txBody>
          <a:bodyPr>
            <a:normAutofit fontScale="90000"/>
          </a:bodyPr>
          <a:lstStyle/>
          <a:p>
            <a:r>
              <a:rPr lang="fr-FR" sz="4400" b="1" dirty="0" smtClean="0"/>
              <a:t>LC09 : </a:t>
            </a:r>
            <a:r>
              <a:rPr lang="fr-FR" sz="4400" b="1" dirty="0"/>
              <a:t>Synthèse chimique : aspects macroscopiques, mécanisme réactionnel</a:t>
            </a:r>
            <a:endParaRPr lang="fr-FR" sz="4400" b="1" dirty="0"/>
          </a:p>
        </p:txBody>
      </p:sp>
      <p:sp>
        <p:nvSpPr>
          <p:cNvPr id="4" name="Sous-titre 2"/>
          <p:cNvSpPr txBox="1">
            <a:spLocks/>
          </p:cNvSpPr>
          <p:nvPr/>
        </p:nvSpPr>
        <p:spPr>
          <a:xfrm>
            <a:off x="395416" y="2122308"/>
            <a:ext cx="11192239" cy="4168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200" b="1" dirty="0" smtClean="0"/>
              <a:t>Prérequis :  						           Niveau:  </a:t>
            </a:r>
            <a:r>
              <a:rPr lang="fr-FR" sz="2800" dirty="0" smtClean="0"/>
              <a:t>Lycée</a:t>
            </a:r>
            <a:endParaRPr lang="fr-FR" sz="2800" dirty="0" smtClean="0"/>
          </a:p>
          <a:p>
            <a:pPr algn="l"/>
            <a:endParaRPr lang="fr-FR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2800" dirty="0" smtClean="0"/>
              <a:t>Electro</a:t>
            </a:r>
            <a:endParaRPr lang="fr-FR" dirty="0" smtClean="0"/>
          </a:p>
          <a:p>
            <a:pPr algn="l"/>
            <a:endParaRPr lang="fr-FR" dirty="0" smtClean="0"/>
          </a:p>
        </p:txBody>
      </p:sp>
      <p:sp>
        <p:nvSpPr>
          <p:cNvPr id="7" name="Rectangle à coins arrondis 6"/>
          <p:cNvSpPr/>
          <p:nvPr/>
        </p:nvSpPr>
        <p:spPr>
          <a:xfrm>
            <a:off x="1954921" y="362464"/>
            <a:ext cx="8382001" cy="122307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0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>
            <a:extLst>
              <a:ext uri="{FF2B5EF4-FFF2-40B4-BE49-F238E27FC236}">
                <a16:creationId xmlns:a16="http://schemas.microsoft.com/office/drawing/2014/main" xmlns="" id="{19B3AA92-5BA8-B442-B5F9-0BBA4B23B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62528" y="1650306"/>
            <a:ext cx="2447440" cy="367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>
            <a:extLst>
              <a:ext uri="{FF2B5EF4-FFF2-40B4-BE49-F238E27FC236}">
                <a16:creationId xmlns:a16="http://schemas.microsoft.com/office/drawing/2014/main" xmlns="" id="{6F2CD15E-FD05-CE46-BEF1-D4FC8F835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82640" y="1894208"/>
            <a:ext cx="1961270" cy="337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Flèche droite 5">
            <a:extLst>
              <a:ext uri="{FF2B5EF4-FFF2-40B4-BE49-F238E27FC236}">
                <a16:creationId xmlns:a16="http://schemas.microsoft.com/office/drawing/2014/main" xmlns="" id="{D3C0111F-A565-6041-93D1-EF6ADE89975C}"/>
              </a:ext>
            </a:extLst>
          </p:cNvPr>
          <p:cNvSpPr/>
          <p:nvPr/>
        </p:nvSpPr>
        <p:spPr>
          <a:xfrm>
            <a:off x="5202956" y="3577255"/>
            <a:ext cx="1000986" cy="47415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1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xmlns="" id="{712BA6B8-D0FC-AF4A-8850-CABF32E0FA30}"/>
              </a:ext>
            </a:extLst>
          </p:cNvPr>
          <p:cNvCxnSpPr>
            <a:cxnSpLocks/>
          </p:cNvCxnSpPr>
          <p:nvPr/>
        </p:nvCxnSpPr>
        <p:spPr>
          <a:xfrm flipH="1">
            <a:off x="3653997" y="1880854"/>
            <a:ext cx="574376" cy="2244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xmlns="" id="{CA0F5FF7-9BE7-4546-9808-A89BF87817EB}"/>
              </a:ext>
            </a:extLst>
          </p:cNvPr>
          <p:cNvSpPr txBox="1"/>
          <p:nvPr/>
        </p:nvSpPr>
        <p:spPr>
          <a:xfrm>
            <a:off x="4177477" y="1354311"/>
            <a:ext cx="2425124" cy="930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15" dirty="0"/>
              <a:t>Solution d’hydrogénocarbonate de sodium saturé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xmlns="" id="{A7D8AEA8-856C-4B4C-B14D-4A72F1C0A615}"/>
              </a:ext>
            </a:extLst>
          </p:cNvPr>
          <p:cNvCxnSpPr>
            <a:cxnSpLocks/>
          </p:cNvCxnSpPr>
          <p:nvPr/>
        </p:nvCxnSpPr>
        <p:spPr>
          <a:xfrm flipH="1" flipV="1">
            <a:off x="3018633" y="3433982"/>
            <a:ext cx="486463" cy="59456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C9A5E53-F7AE-A041-A470-A2611CC0A0C4}"/>
              </a:ext>
            </a:extLst>
          </p:cNvPr>
          <p:cNvSpPr/>
          <p:nvPr/>
        </p:nvSpPr>
        <p:spPr>
          <a:xfrm>
            <a:off x="3480699" y="4017598"/>
            <a:ext cx="1745835" cy="930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15" dirty="0"/>
              <a:t>Mélange ester de poire + acide éthanoïque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xmlns="" id="{731CB3AC-C9BF-5344-B996-E4F08B11BEFA}"/>
              </a:ext>
            </a:extLst>
          </p:cNvPr>
          <p:cNvSpPr txBox="1"/>
          <p:nvPr/>
        </p:nvSpPr>
        <p:spPr>
          <a:xfrm>
            <a:off x="4856766" y="3036283"/>
            <a:ext cx="1745835" cy="595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34" b="1" dirty="0">
                <a:solidFill>
                  <a:srgbClr val="0070C0"/>
                </a:solidFill>
              </a:rPr>
              <a:t>Après agitation et décantation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xmlns="" id="{68D2A169-FFAB-A740-B92D-C39020322B98}"/>
              </a:ext>
            </a:extLst>
          </p:cNvPr>
          <p:cNvCxnSpPr>
            <a:cxnSpLocks/>
          </p:cNvCxnSpPr>
          <p:nvPr/>
        </p:nvCxnSpPr>
        <p:spPr>
          <a:xfrm flipH="1">
            <a:off x="8421825" y="3151125"/>
            <a:ext cx="637666" cy="9139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F8ECC4ED-2267-994A-9DA7-C411A97E6664}"/>
              </a:ext>
            </a:extLst>
          </p:cNvPr>
          <p:cNvSpPr/>
          <p:nvPr/>
        </p:nvSpPr>
        <p:spPr>
          <a:xfrm>
            <a:off x="8988841" y="2596874"/>
            <a:ext cx="1538742" cy="12095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815" b="1" dirty="0"/>
              <a:t>Phase organique </a:t>
            </a:r>
            <a:r>
              <a:rPr lang="fr-FR" sz="1815" dirty="0"/>
              <a:t>lavée : ester + </a:t>
            </a:r>
            <a:r>
              <a:rPr lang="fr-FR" sz="1815" dirty="0" err="1"/>
              <a:t>diéthyléther</a:t>
            </a:r>
            <a:r>
              <a:rPr lang="fr-FR" sz="1815" dirty="0"/>
              <a:t> 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xmlns="" id="{2DC38178-D0D0-0148-8AE2-74021D7C9FC6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8342164" y="4939376"/>
            <a:ext cx="443683" cy="8204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3A4D98C1-63F4-194B-9C2B-9E8685F57818}"/>
              </a:ext>
            </a:extLst>
          </p:cNvPr>
          <p:cNvSpPr/>
          <p:nvPr/>
        </p:nvSpPr>
        <p:spPr>
          <a:xfrm>
            <a:off x="6999549" y="5759861"/>
            <a:ext cx="3572595" cy="93025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815" b="1" dirty="0"/>
              <a:t>Phase aqueuse :</a:t>
            </a:r>
            <a:r>
              <a:rPr lang="fr-FR" sz="1815" dirty="0"/>
              <a:t> ions hydrogénocarbonate et éthanoate, dioxyde de carbone dissous</a:t>
            </a:r>
          </a:p>
        </p:txBody>
      </p:sp>
      <p:graphicFrame>
        <p:nvGraphicFramePr>
          <p:cNvPr id="27" name="Tableau 5">
            <a:extLst>
              <a:ext uri="{FF2B5EF4-FFF2-40B4-BE49-F238E27FC236}">
                <a16:creationId xmlns:a16="http://schemas.microsoft.com/office/drawing/2014/main" xmlns="" id="{0345FB31-2B5E-481B-9835-5CF58A7C13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70687" y="5454733"/>
          <a:ext cx="5115370" cy="125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1484">
                  <a:extLst>
                    <a:ext uri="{9D8B030D-6E8A-4147-A177-3AD203B41FA5}">
                      <a16:colId xmlns:a16="http://schemas.microsoft.com/office/drawing/2014/main" xmlns="" val="1236538581"/>
                    </a:ext>
                  </a:extLst>
                </a:gridCol>
                <a:gridCol w="1306527">
                  <a:extLst>
                    <a:ext uri="{9D8B030D-6E8A-4147-A177-3AD203B41FA5}">
                      <a16:colId xmlns:a16="http://schemas.microsoft.com/office/drawing/2014/main" xmlns="" val="563120496"/>
                    </a:ext>
                  </a:extLst>
                </a:gridCol>
                <a:gridCol w="1447359">
                  <a:extLst>
                    <a:ext uri="{9D8B030D-6E8A-4147-A177-3AD203B41FA5}">
                      <a16:colId xmlns:a16="http://schemas.microsoft.com/office/drawing/2014/main" xmlns="" val="2587413635"/>
                    </a:ext>
                  </a:extLst>
                </a:gridCol>
              </a:tblGrid>
              <a:tr h="336561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 marL="82988" marR="82988" marT="41494" marB="41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eau</a:t>
                      </a:r>
                    </a:p>
                  </a:txBody>
                  <a:tcPr marL="82988" marR="82988" marT="41494" marB="41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/>
                        <a:t>diéthyléther</a:t>
                      </a:r>
                      <a:endParaRPr lang="fr-FR" sz="1600" dirty="0"/>
                    </a:p>
                  </a:txBody>
                  <a:tcPr marL="82988" marR="82988" marT="41494" marB="41494"/>
                </a:tc>
                <a:extLst>
                  <a:ext uri="{0D108BD9-81ED-4DB2-BD59-A6C34878D82A}">
                    <a16:rowId xmlns:a16="http://schemas.microsoft.com/office/drawing/2014/main" xmlns="" val="847446842"/>
                  </a:ext>
                </a:extLst>
              </a:tr>
              <a:tr h="336561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Ester</a:t>
                      </a:r>
                    </a:p>
                  </a:txBody>
                  <a:tcPr marL="82988" marR="82988" marT="41494" marB="41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Peu soluble</a:t>
                      </a:r>
                    </a:p>
                  </a:txBody>
                  <a:tcPr marL="82988" marR="82988" marT="41494" marB="41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Soluble</a:t>
                      </a:r>
                    </a:p>
                  </a:txBody>
                  <a:tcPr marL="82988" marR="82988" marT="41494" marB="41494"/>
                </a:tc>
                <a:extLst>
                  <a:ext uri="{0D108BD9-81ED-4DB2-BD59-A6C34878D82A}">
                    <a16:rowId xmlns:a16="http://schemas.microsoft.com/office/drawing/2014/main" xmlns="" val="2601863634"/>
                  </a:ext>
                </a:extLst>
              </a:tr>
              <a:tr h="580913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Ions éthanoate,</a:t>
                      </a:r>
                    </a:p>
                    <a:p>
                      <a:pPr algn="ctr"/>
                      <a:r>
                        <a:rPr lang="fr-FR" sz="1600" dirty="0"/>
                        <a:t>Hydrogénocarbonate</a:t>
                      </a:r>
                    </a:p>
                  </a:txBody>
                  <a:tcPr marL="82988" marR="82988" marT="41494" marB="41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Soluble</a:t>
                      </a:r>
                    </a:p>
                  </a:txBody>
                  <a:tcPr marL="82988" marR="82988" marT="41494" marB="4149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Peu soluble</a:t>
                      </a:r>
                    </a:p>
                  </a:txBody>
                  <a:tcPr marL="82988" marR="82988" marT="41494" marB="41494"/>
                </a:tc>
                <a:extLst>
                  <a:ext uri="{0D108BD9-81ED-4DB2-BD59-A6C34878D82A}">
                    <a16:rowId xmlns:a16="http://schemas.microsoft.com/office/drawing/2014/main" xmlns="" val="2243096382"/>
                  </a:ext>
                </a:extLst>
              </a:tr>
            </a:tbl>
          </a:graphicData>
        </a:graphic>
      </p:graphicFrame>
      <p:sp>
        <p:nvSpPr>
          <p:cNvPr id="16" name="Titre 1"/>
          <p:cNvSpPr txBox="1">
            <a:spLocks/>
          </p:cNvSpPr>
          <p:nvPr/>
        </p:nvSpPr>
        <p:spPr>
          <a:xfrm>
            <a:off x="1573922" y="246065"/>
            <a:ext cx="9144000" cy="13378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 smtClean="0"/>
              <a:t> Extraction liquide-liquide :</a:t>
            </a:r>
          </a:p>
          <a:p>
            <a:pPr algn="ctr"/>
            <a:r>
              <a:rPr lang="fr-FR" sz="4000" b="1" dirty="0" smtClean="0"/>
              <a:t>Séparation de l’ester de poire</a:t>
            </a:r>
            <a:endParaRPr lang="fr-FR" sz="4000" b="1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1954922" y="295082"/>
            <a:ext cx="8382001" cy="10683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33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8C69893A-6BEF-4E2F-9577-8F83FC9A4D6A}"/>
              </a:ext>
            </a:extLst>
          </p:cNvPr>
          <p:cNvSpPr txBox="1"/>
          <p:nvPr/>
        </p:nvSpPr>
        <p:spPr>
          <a:xfrm>
            <a:off x="2361559" y="5503689"/>
            <a:ext cx="7676350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41" b="1" dirty="0"/>
              <a:t>Spectre infrarouge de l’ester de poire isolé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70C8525D-29F5-4B05-9149-CA0F0686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680" y="1642266"/>
            <a:ext cx="5532504" cy="3861424"/>
          </a:xfrm>
          <a:prstGeom prst="rect">
            <a:avLst/>
          </a:prstGeom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xmlns="" id="{62FE601D-CA56-458C-9BF5-ECD587C0FA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contrast="40000"/>
          </a:blip>
          <a:srcRect r="38150"/>
          <a:stretch>
            <a:fillRect/>
          </a:stretch>
        </p:blipFill>
        <p:spPr>
          <a:xfrm>
            <a:off x="7202184" y="1838405"/>
            <a:ext cx="3431209" cy="300584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6596D18-8224-4A22-A4FE-C968C52205FA}"/>
              </a:ext>
            </a:extLst>
          </p:cNvPr>
          <p:cNvSpPr/>
          <p:nvPr/>
        </p:nvSpPr>
        <p:spPr>
          <a:xfrm>
            <a:off x="7267536" y="4387125"/>
            <a:ext cx="3332942" cy="392111"/>
          </a:xfrm>
          <a:prstGeom prst="rect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4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A9BF1CB-B71F-42B3-812F-E5D800C82B69}"/>
              </a:ext>
            </a:extLst>
          </p:cNvPr>
          <p:cNvSpPr/>
          <p:nvPr/>
        </p:nvSpPr>
        <p:spPr>
          <a:xfrm>
            <a:off x="7267536" y="3341496"/>
            <a:ext cx="3332942" cy="653518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4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82D461E-0E7B-4C91-BDB8-2CB5B0B06478}"/>
              </a:ext>
            </a:extLst>
          </p:cNvPr>
          <p:cNvSpPr/>
          <p:nvPr/>
        </p:nvSpPr>
        <p:spPr>
          <a:xfrm>
            <a:off x="7617439" y="4499510"/>
            <a:ext cx="1590595" cy="154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4"/>
          </a:p>
        </p:txBody>
      </p:sp>
      <p:sp>
        <p:nvSpPr>
          <p:cNvPr id="13" name="Rectangle à coins arrondis 12"/>
          <p:cNvSpPr/>
          <p:nvPr/>
        </p:nvSpPr>
        <p:spPr>
          <a:xfrm>
            <a:off x="1954922" y="295082"/>
            <a:ext cx="8382001" cy="10683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1573922" y="246065"/>
            <a:ext cx="9144000" cy="13378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 smtClean="0"/>
              <a:t> Caractérisation par spectroscopie infrarouge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18553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E0944B8B-ADA3-4E5E-9E88-667EA7AE9B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200" t="4166" r="2269" b="2096"/>
          <a:stretch/>
        </p:blipFill>
        <p:spPr>
          <a:xfrm>
            <a:off x="1669996" y="1747482"/>
            <a:ext cx="4459949" cy="299548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4621F05E-362C-408A-811F-4C777C7919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4313" y="1747482"/>
            <a:ext cx="4287691" cy="300302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5D52460F-A152-4FDE-A693-11DA4CF5D17E}"/>
              </a:ext>
            </a:extLst>
          </p:cNvPr>
          <p:cNvSpPr txBox="1"/>
          <p:nvPr/>
        </p:nvSpPr>
        <p:spPr>
          <a:xfrm>
            <a:off x="2603608" y="5177769"/>
            <a:ext cx="7261412" cy="76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1216" indent="-311216">
              <a:buFont typeface="Arial" panose="020B0604020202020204" pitchFamily="34" charset="0"/>
              <a:buChar char="•"/>
            </a:pPr>
            <a:r>
              <a:rPr lang="fr-FR" sz="2178" b="1" dirty="0">
                <a:solidFill>
                  <a:schemeClr val="tx2"/>
                </a:solidFill>
              </a:rPr>
              <a:t>Cas a. : </a:t>
            </a:r>
            <a:r>
              <a:rPr lang="fr-FR" sz="2178" dirty="0"/>
              <a:t>Choc </a:t>
            </a:r>
            <a:r>
              <a:rPr lang="fr-FR" sz="2178" u="sng" dirty="0"/>
              <a:t>efficace</a:t>
            </a:r>
            <a:r>
              <a:rPr lang="fr-FR" sz="2178" dirty="0"/>
              <a:t> </a:t>
            </a:r>
            <a:r>
              <a:rPr lang="fr-FR" sz="2178" dirty="0">
                <a:sym typeface="Wingdings" panose="05000000000000000000" pitchFamily="2" charset="2"/>
              </a:rPr>
              <a:t> Formation d’une nouvelle molécule</a:t>
            </a:r>
          </a:p>
          <a:p>
            <a:pPr marL="311216" indent="-311216">
              <a:buFont typeface="Arial" panose="020B0604020202020204" pitchFamily="34" charset="0"/>
              <a:buChar char="•"/>
            </a:pPr>
            <a:r>
              <a:rPr lang="fr-FR" sz="2178" b="1" dirty="0">
                <a:solidFill>
                  <a:schemeClr val="tx2"/>
                </a:solidFill>
                <a:sym typeface="Wingdings" panose="05000000000000000000" pitchFamily="2" charset="2"/>
              </a:rPr>
              <a:t>Cas b. : </a:t>
            </a:r>
            <a:r>
              <a:rPr lang="fr-FR" sz="2178" dirty="0">
                <a:sym typeface="Wingdings" panose="05000000000000000000" pitchFamily="2" charset="2"/>
              </a:rPr>
              <a:t>Choc </a:t>
            </a:r>
            <a:r>
              <a:rPr lang="fr-FR" sz="2178" u="sng" dirty="0">
                <a:sym typeface="Wingdings" panose="05000000000000000000" pitchFamily="2" charset="2"/>
              </a:rPr>
              <a:t>inefficace</a:t>
            </a:r>
            <a:endParaRPr lang="fr-FR" sz="2178" u="sng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378004" y="295082"/>
            <a:ext cx="9144000" cy="13378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 smtClean="0"/>
              <a:t> Notion de choc efficace</a:t>
            </a:r>
            <a:endParaRPr lang="fr-FR" sz="4000" b="1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1938944" y="183289"/>
            <a:ext cx="8382001" cy="82172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196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39C7AE1C-7F78-43B6-B788-5E5FE89AF64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0158" y="1399863"/>
            <a:ext cx="9151684" cy="4058275"/>
          </a:xfrm>
          <a:prstGeom prst="rect">
            <a:avLst/>
          </a:prstGeom>
        </p:spPr>
      </p:pic>
      <p:sp>
        <p:nvSpPr>
          <p:cNvPr id="5" name="Rectangle à coins arrondis 4"/>
          <p:cNvSpPr/>
          <p:nvPr/>
        </p:nvSpPr>
        <p:spPr>
          <a:xfrm>
            <a:off x="1938944" y="183289"/>
            <a:ext cx="8382001" cy="82172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378004" y="295082"/>
            <a:ext cx="9144000" cy="13378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 smtClean="0"/>
              <a:t> Sites donneurs, sites accepteurs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4288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à coins arrondis 4"/>
          <p:cNvSpPr/>
          <p:nvPr/>
        </p:nvSpPr>
        <p:spPr>
          <a:xfrm>
            <a:off x="1938944" y="183289"/>
            <a:ext cx="8382001" cy="82172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378004" y="295082"/>
            <a:ext cx="9144000" cy="13378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 smtClean="0"/>
              <a:t>Mécanisme de l’estérification</a:t>
            </a:r>
            <a:endParaRPr lang="fr-FR" sz="4000" b="1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21"/>
          <a:stretch/>
        </p:blipFill>
        <p:spPr>
          <a:xfrm>
            <a:off x="0" y="1219200"/>
            <a:ext cx="12192000" cy="544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9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125506" y="0"/>
            <a:ext cx="12317506" cy="703729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87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66344" y="490892"/>
            <a:ext cx="9144000" cy="830743"/>
          </a:xfrm>
        </p:spPr>
        <p:txBody>
          <a:bodyPr>
            <a:normAutofit/>
          </a:bodyPr>
          <a:lstStyle/>
          <a:p>
            <a:r>
              <a:rPr lang="fr-FR" sz="4400" b="1" dirty="0" smtClean="0"/>
              <a:t>III-3) Bilan de puissance</a:t>
            </a:r>
            <a:endParaRPr lang="fr-FR" sz="4400" b="1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954922" y="449063"/>
            <a:ext cx="8382001" cy="9144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88734" y="1827954"/>
            <a:ext cx="777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L’équation mécanique est multipliée par v et l’équation électrique par i :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34" y="2173370"/>
            <a:ext cx="6843446" cy="128673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24519" y="1753176"/>
            <a:ext cx="7501427" cy="169716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45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66344" y="490892"/>
            <a:ext cx="9144000" cy="830743"/>
          </a:xfrm>
        </p:spPr>
        <p:txBody>
          <a:bodyPr>
            <a:normAutofit/>
          </a:bodyPr>
          <a:lstStyle/>
          <a:p>
            <a:r>
              <a:rPr lang="fr-FR" sz="4400" b="1" dirty="0" smtClean="0"/>
              <a:t>III-3) Bilan de puissance</a:t>
            </a:r>
            <a:endParaRPr lang="fr-FR" sz="4400" b="1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954922" y="449063"/>
            <a:ext cx="8382001" cy="9144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24519" y="3673786"/>
            <a:ext cx="3600200" cy="246206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88734" y="1827954"/>
            <a:ext cx="777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L’équation mécanique est multipliée par v et l’équation électrique par i :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34" y="2173370"/>
            <a:ext cx="6843446" cy="1286732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505418" y="3757557"/>
            <a:ext cx="777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combinant les deux équations :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14" y="4176529"/>
            <a:ext cx="2639877" cy="711006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505417" y="4904817"/>
            <a:ext cx="777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Finalement :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14" y="5355481"/>
            <a:ext cx="2433931" cy="61996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24519" y="1753176"/>
            <a:ext cx="7501427" cy="169716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3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66344" y="490892"/>
            <a:ext cx="9144000" cy="830743"/>
          </a:xfrm>
        </p:spPr>
        <p:txBody>
          <a:bodyPr>
            <a:normAutofit/>
          </a:bodyPr>
          <a:lstStyle/>
          <a:p>
            <a:r>
              <a:rPr lang="fr-FR" sz="4400" b="1" dirty="0" smtClean="0"/>
              <a:t>III-3) Bilan de puissance</a:t>
            </a:r>
            <a:endParaRPr lang="fr-FR" sz="4400" b="1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954922" y="449063"/>
            <a:ext cx="8382001" cy="9144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24519" y="3673786"/>
            <a:ext cx="3600200" cy="246206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688734" y="1827954"/>
            <a:ext cx="777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L’équation mécanique est multipliée par v et l’équation électrique par i :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34" y="2173370"/>
            <a:ext cx="6843446" cy="1286732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505418" y="3757557"/>
            <a:ext cx="777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 combinant les deux équations :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14" y="4176529"/>
            <a:ext cx="2639877" cy="711006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505417" y="4904817"/>
            <a:ext cx="777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Finalement :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14" y="5355481"/>
            <a:ext cx="2433931" cy="61996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614" y="3886718"/>
            <a:ext cx="6617815" cy="177874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24519" y="1753176"/>
            <a:ext cx="7501427" cy="169716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70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125506" y="0"/>
            <a:ext cx="12317506" cy="703729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67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125506" y="0"/>
            <a:ext cx="12317506" cy="703729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50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125506" y="0"/>
            <a:ext cx="12317506" cy="703729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4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/>
        </p:nvSpPr>
        <p:spPr>
          <a:xfrm>
            <a:off x="8752489" y="2109325"/>
            <a:ext cx="3168869" cy="407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 smtClean="0"/>
          </a:p>
          <a:p>
            <a:pPr algn="l"/>
            <a:endParaRPr lang="fr-FR" dirty="0" smtClean="0"/>
          </a:p>
        </p:txBody>
      </p:sp>
      <p:sp>
        <p:nvSpPr>
          <p:cNvPr id="7" name="Rectangle à coins arrondis 6"/>
          <p:cNvSpPr/>
          <p:nvPr/>
        </p:nvSpPr>
        <p:spPr>
          <a:xfrm>
            <a:off x="1954922" y="449063"/>
            <a:ext cx="8382001" cy="9144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66344" y="449063"/>
            <a:ext cx="9144000" cy="8307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1" smtClean="0"/>
              <a:t>I-1) Flux magnétique</a:t>
            </a:r>
            <a:endParaRPr lang="fr-FR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662151" y="2327315"/>
                <a:ext cx="7267903" cy="5017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/>
                  <a:t>Unité du flux magnétique :</a:t>
                </a:r>
              </a:p>
              <a:p>
                <a:endParaRPr lang="fr-FR" sz="2400" b="0" i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begChr m:val="["/>
                        <m:endChr m:val="]"/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𝑊𝑏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 smtClean="0"/>
                  <a:t>     	le Weber</a:t>
                </a:r>
              </a:p>
              <a:p>
                <a:endParaRPr lang="fr-FR" dirty="0"/>
              </a:p>
              <a:p>
                <a:endParaRPr lang="fr-FR" u="sng" dirty="0" smtClean="0"/>
              </a:p>
              <a:p>
                <a:r>
                  <a:rPr lang="fr-FR" sz="2400" u="sng" dirty="0" smtClean="0"/>
                  <a:t>Remarque : </a:t>
                </a:r>
              </a:p>
              <a:p>
                <a:endParaRPr lang="fr-FR" sz="2400" dirty="0"/>
              </a:p>
              <a:p>
                <a:r>
                  <a:rPr lang="fr-FR" sz="2400" dirty="0" smtClean="0"/>
                  <a:t>Pour une bobine :</a:t>
                </a:r>
                <a:endParaRPr lang="fr-F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400" dirty="0" smtClean="0"/>
              </a:p>
              <a:p>
                <a:r>
                  <a:rPr lang="fr-FR" sz="2400" dirty="0" smtClean="0"/>
                  <a:t>	</a:t>
                </a:r>
              </a:p>
              <a:p>
                <a:endParaRPr lang="fr-FR" sz="2400" dirty="0"/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51" y="2327315"/>
                <a:ext cx="7267903" cy="5017143"/>
              </a:xfrm>
              <a:prstGeom prst="rect">
                <a:avLst/>
              </a:prstGeom>
              <a:blipFill rotWithShape="0">
                <a:blip r:embed="rId2"/>
                <a:stretch>
                  <a:fillRect l="-1342" t="-9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76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/>
        </p:nvSpPr>
        <p:spPr>
          <a:xfrm>
            <a:off x="7490691" y="2109325"/>
            <a:ext cx="4430667" cy="4070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 smtClean="0"/>
          </a:p>
          <a:p>
            <a:pPr algn="l"/>
            <a:endParaRPr lang="fr-FR" dirty="0" smtClean="0"/>
          </a:p>
        </p:txBody>
      </p:sp>
      <p:sp>
        <p:nvSpPr>
          <p:cNvPr id="7" name="Rectangle à coins arrondis 6"/>
          <p:cNvSpPr/>
          <p:nvPr/>
        </p:nvSpPr>
        <p:spPr>
          <a:xfrm>
            <a:off x="1954922" y="449063"/>
            <a:ext cx="8382001" cy="9144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1366344" y="449063"/>
            <a:ext cx="9144000" cy="8307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b="1" dirty="0" smtClean="0"/>
              <a:t>I-1) Flux magnétique</a:t>
            </a:r>
            <a:endParaRPr lang="fr-FR" sz="4400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742"/>
            <a:ext cx="7324437" cy="3710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7850909" y="2410691"/>
                <a:ext cx="1708727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.</m:t>
                    </m:r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fr-FR" dirty="0" smtClean="0"/>
                  <a:t>=</a:t>
                </a:r>
                <a:endParaRPr lang="fr-FR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09" y="2410691"/>
                <a:ext cx="1708727" cy="404791"/>
              </a:xfrm>
              <a:prstGeom prst="rect">
                <a:avLst/>
              </a:prstGeom>
              <a:blipFill rotWithShape="0">
                <a:blip r:embed="rId3"/>
                <a:stretch>
                  <a:fillRect t="-22388" b="-223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77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66344" y="428944"/>
            <a:ext cx="9144000" cy="830743"/>
          </a:xfrm>
        </p:spPr>
        <p:txBody>
          <a:bodyPr>
            <a:normAutofit/>
          </a:bodyPr>
          <a:lstStyle/>
          <a:p>
            <a:r>
              <a:rPr lang="fr-FR" sz="4000" b="1" dirty="0" smtClean="0"/>
              <a:t>T</a:t>
            </a:r>
            <a:r>
              <a:rPr lang="fr-FR" sz="4000" b="1" dirty="0" smtClean="0"/>
              <a:t>ypes de réaction</a:t>
            </a:r>
            <a:endParaRPr lang="fr-FR" sz="4000" b="1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954922" y="449063"/>
            <a:ext cx="8382001" cy="9144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079158" y="1470556"/>
            <a:ext cx="10037484" cy="530094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44" y="1512384"/>
            <a:ext cx="94107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7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-125506" y="0"/>
            <a:ext cx="12317506" cy="703729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09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4582" y="442437"/>
            <a:ext cx="9144000" cy="830743"/>
          </a:xfrm>
        </p:spPr>
        <p:txBody>
          <a:bodyPr>
            <a:normAutofit/>
          </a:bodyPr>
          <a:lstStyle/>
          <a:p>
            <a:r>
              <a:rPr lang="fr-FR" sz="4000" b="1" dirty="0" smtClean="0"/>
              <a:t>Protocole de la synthèse</a:t>
            </a:r>
            <a:endParaRPr lang="fr-FR" sz="4000" b="1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954922" y="449063"/>
            <a:ext cx="8382001" cy="9144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4489623" y="2240691"/>
            <a:ext cx="6936183" cy="342694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533C93FB-4A1A-4241-94BF-16AE03BA7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114" y="2467742"/>
            <a:ext cx="2340656" cy="283603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135E352F-4193-884E-9B17-56B26880DF5D}"/>
              </a:ext>
            </a:extLst>
          </p:cNvPr>
          <p:cNvSpPr txBox="1"/>
          <p:nvPr/>
        </p:nvSpPr>
        <p:spPr>
          <a:xfrm>
            <a:off x="5668973" y="2604987"/>
            <a:ext cx="4564316" cy="1656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4955" indent="-414955">
              <a:buFont typeface="Arial" panose="020B0604020202020204" pitchFamily="34" charset="0"/>
              <a:buChar char="•"/>
            </a:pPr>
            <a:r>
              <a:rPr lang="fr-FR" sz="2541" b="1" dirty="0"/>
              <a:t>Alcool isoamylique (3mL)</a:t>
            </a:r>
          </a:p>
          <a:p>
            <a:pPr marL="414955" indent="-414955">
              <a:buFont typeface="Arial" panose="020B0604020202020204" pitchFamily="34" charset="0"/>
              <a:buChar char="•"/>
            </a:pPr>
            <a:r>
              <a:rPr lang="fr-FR" sz="2541" b="1" dirty="0"/>
              <a:t>Acide éthanoïque pur (3mL)</a:t>
            </a:r>
          </a:p>
          <a:p>
            <a:pPr marL="414955" indent="-414955">
              <a:buFont typeface="Arial" panose="020B0604020202020204" pitchFamily="34" charset="0"/>
              <a:buChar char="•"/>
            </a:pPr>
            <a:r>
              <a:rPr lang="fr-FR" sz="2541" b="1" dirty="0"/>
              <a:t>Acide sulfurique (quelques gouttes)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A89FA604-3082-4E4C-9B0A-B17D22E34B08}"/>
              </a:ext>
            </a:extLst>
          </p:cNvPr>
          <p:cNvSpPr txBox="1"/>
          <p:nvPr/>
        </p:nvSpPr>
        <p:spPr>
          <a:xfrm>
            <a:off x="3987770" y="4724356"/>
            <a:ext cx="7676350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41" b="1" dirty="0"/>
              <a:t>2 minutes au micro-ondes à 500W (chauffage)</a:t>
            </a:r>
          </a:p>
        </p:txBody>
      </p:sp>
    </p:spTree>
    <p:extLst>
      <p:ext uri="{BB962C8B-B14F-4D97-AF65-F5344CB8AC3E}">
        <p14:creationId xmlns:p14="http://schemas.microsoft.com/office/powerpoint/2010/main" val="5124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66344" y="450909"/>
            <a:ext cx="9144000" cy="830743"/>
          </a:xfrm>
        </p:spPr>
        <p:txBody>
          <a:bodyPr>
            <a:normAutofit/>
          </a:bodyPr>
          <a:lstStyle/>
          <a:p>
            <a:r>
              <a:rPr lang="fr-FR" sz="4000" b="1" dirty="0" smtClean="0"/>
              <a:t> Réaction d’estérification </a:t>
            </a:r>
            <a:endParaRPr lang="fr-FR" sz="4000" b="1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1954922" y="449063"/>
            <a:ext cx="8382001" cy="9144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996778" y="2265121"/>
            <a:ext cx="10313773" cy="291648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0336923" y="4094206"/>
            <a:ext cx="733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Eau</a:t>
            </a:r>
            <a:endParaRPr lang="fr-FR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E92BD985-784A-4728-9C8B-2152366C0BB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1229511" y="2218244"/>
            <a:ext cx="9982186" cy="421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3637F109-08F5-462D-B57D-6CF655DA7BCC}"/>
              </a:ext>
            </a:extLst>
          </p:cNvPr>
          <p:cNvSpPr txBox="1"/>
          <p:nvPr/>
        </p:nvSpPr>
        <p:spPr>
          <a:xfrm>
            <a:off x="2361559" y="5805316"/>
            <a:ext cx="7676350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41" b="1" dirty="0"/>
              <a:t>Spectre infrarouge de l’alcool </a:t>
            </a:r>
            <a:r>
              <a:rPr lang="fr-FR" sz="2541" b="1" dirty="0"/>
              <a:t>isoamylique </a:t>
            </a:r>
            <a:endParaRPr lang="fr-FR" sz="2541" b="1" dirty="0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xmlns="" id="{293A3A91-BC22-4D3B-B668-5BBD907E26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contrast="40000"/>
          </a:blip>
          <a:srcRect r="38150"/>
          <a:stretch>
            <a:fillRect/>
          </a:stretch>
        </p:blipFill>
        <p:spPr>
          <a:xfrm>
            <a:off x="7052662" y="1623224"/>
            <a:ext cx="3431209" cy="3005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AF48548-9D4F-4B2C-BF49-7253FBA81E74}"/>
              </a:ext>
            </a:extLst>
          </p:cNvPr>
          <p:cNvSpPr/>
          <p:nvPr/>
        </p:nvSpPr>
        <p:spPr>
          <a:xfrm>
            <a:off x="7119631" y="3112033"/>
            <a:ext cx="3332942" cy="622407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4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086129C-054E-48AA-8A30-10FFAF656407}"/>
              </a:ext>
            </a:extLst>
          </p:cNvPr>
          <p:cNvSpPr/>
          <p:nvPr/>
        </p:nvSpPr>
        <p:spPr>
          <a:xfrm>
            <a:off x="7119631" y="2425791"/>
            <a:ext cx="3332942" cy="375410"/>
          </a:xfrm>
          <a:prstGeom prst="rect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4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CD388529-882F-4F4C-BC31-E8C21461C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311" y="1695555"/>
            <a:ext cx="5350969" cy="3915976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1954922" y="295082"/>
            <a:ext cx="8382001" cy="10683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1573922" y="246065"/>
            <a:ext cx="9144000" cy="13378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 smtClean="0"/>
              <a:t> Caractérisation par spectroscopie infrarouge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1603655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A0746F34-5F25-4C06-864A-D88653702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97" y="2062160"/>
            <a:ext cx="5748618" cy="33022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3637F109-08F5-462D-B57D-6CF655DA7BCC}"/>
              </a:ext>
            </a:extLst>
          </p:cNvPr>
          <p:cNvSpPr txBox="1"/>
          <p:nvPr/>
        </p:nvSpPr>
        <p:spPr>
          <a:xfrm>
            <a:off x="2361559" y="5805316"/>
            <a:ext cx="7676350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41" b="1" dirty="0"/>
              <a:t>Spectre infrarouge de l’acide éthanoïque</a:t>
            </a:r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xmlns="" id="{F28537D9-3312-424C-89F6-03531ECF26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contrast="40000"/>
          </a:blip>
          <a:srcRect r="38150"/>
          <a:stretch>
            <a:fillRect/>
          </a:stretch>
        </p:blipFill>
        <p:spPr>
          <a:xfrm>
            <a:off x="7202501" y="2089288"/>
            <a:ext cx="3431209" cy="3005841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9A84F63-675C-4815-A083-827808188924}"/>
              </a:ext>
            </a:extLst>
          </p:cNvPr>
          <p:cNvSpPr/>
          <p:nvPr/>
        </p:nvSpPr>
        <p:spPr>
          <a:xfrm>
            <a:off x="7267852" y="3265621"/>
            <a:ext cx="3332942" cy="326759"/>
          </a:xfrm>
          <a:prstGeom prst="rect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4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40E91FD-D175-4D90-A4CF-F4C19614E305}"/>
              </a:ext>
            </a:extLst>
          </p:cNvPr>
          <p:cNvSpPr/>
          <p:nvPr/>
        </p:nvSpPr>
        <p:spPr>
          <a:xfrm>
            <a:off x="7267852" y="4638008"/>
            <a:ext cx="3332942" cy="392111"/>
          </a:xfrm>
          <a:prstGeom prst="rect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4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1954922" y="295082"/>
            <a:ext cx="8382001" cy="10683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1573922" y="246065"/>
            <a:ext cx="9144000" cy="13378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 smtClean="0"/>
              <a:t> Caractérisation par spectroscopie infrarouge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50080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8C69893A-6BEF-4E2F-9577-8F83FC9A4D6A}"/>
              </a:ext>
            </a:extLst>
          </p:cNvPr>
          <p:cNvSpPr txBox="1"/>
          <p:nvPr/>
        </p:nvSpPr>
        <p:spPr>
          <a:xfrm>
            <a:off x="2257824" y="5519432"/>
            <a:ext cx="7676350" cy="483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41" b="1" dirty="0"/>
              <a:t>Spectre infrarouge du brut réactionnel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8CACD14C-1BC0-4147-ACA4-071BA60E5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62" y="1896863"/>
            <a:ext cx="5818703" cy="3110915"/>
          </a:xfrm>
          <a:prstGeom prst="rect">
            <a:avLst/>
          </a:prstGeom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xmlns="" id="{9536A2C8-97D3-46DE-A404-F2EE5D32F8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contrast="40000"/>
          </a:blip>
          <a:srcRect r="38150"/>
          <a:stretch>
            <a:fillRect/>
          </a:stretch>
        </p:blipFill>
        <p:spPr>
          <a:xfrm>
            <a:off x="7270713" y="1781447"/>
            <a:ext cx="3431209" cy="300584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4B0E963-0BCA-4EB6-BF22-FE13CC8A4FCC}"/>
              </a:ext>
            </a:extLst>
          </p:cNvPr>
          <p:cNvSpPr/>
          <p:nvPr/>
        </p:nvSpPr>
        <p:spPr>
          <a:xfrm>
            <a:off x="7336065" y="4330166"/>
            <a:ext cx="3332942" cy="392111"/>
          </a:xfrm>
          <a:prstGeom prst="rect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4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F4C87FF-857B-4EAF-896E-ACF721A5AACF}"/>
              </a:ext>
            </a:extLst>
          </p:cNvPr>
          <p:cNvSpPr/>
          <p:nvPr/>
        </p:nvSpPr>
        <p:spPr>
          <a:xfrm>
            <a:off x="7686595" y="4449710"/>
            <a:ext cx="1590595" cy="1549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4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F33B576-7060-4163-A3BD-E9A0690BFE39}"/>
              </a:ext>
            </a:extLst>
          </p:cNvPr>
          <p:cNvSpPr/>
          <p:nvPr/>
        </p:nvSpPr>
        <p:spPr>
          <a:xfrm>
            <a:off x="7336065" y="3284538"/>
            <a:ext cx="3332942" cy="653518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4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EC68AAF-C3C0-4786-9D48-E84DCE07ABAB}"/>
              </a:ext>
            </a:extLst>
          </p:cNvPr>
          <p:cNvSpPr/>
          <p:nvPr/>
        </p:nvSpPr>
        <p:spPr>
          <a:xfrm>
            <a:off x="7319847" y="2899096"/>
            <a:ext cx="3332942" cy="392111"/>
          </a:xfrm>
          <a:prstGeom prst="rect">
            <a:avLst/>
          </a:prstGeom>
          <a:noFill/>
          <a:ln w="571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4"/>
          </a:p>
        </p:txBody>
      </p:sp>
      <p:sp>
        <p:nvSpPr>
          <p:cNvPr id="12" name="Rectangle à coins arrondis 11"/>
          <p:cNvSpPr/>
          <p:nvPr/>
        </p:nvSpPr>
        <p:spPr>
          <a:xfrm>
            <a:off x="1954922" y="295082"/>
            <a:ext cx="8382001" cy="106838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1"/>
          <p:cNvSpPr txBox="1">
            <a:spLocks/>
          </p:cNvSpPr>
          <p:nvPr/>
        </p:nvSpPr>
        <p:spPr>
          <a:xfrm>
            <a:off x="1573922" y="246065"/>
            <a:ext cx="9144000" cy="13378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b="1" dirty="0" smtClean="0"/>
              <a:t> Caractérisation par spectroscopie infrarouge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30092854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12752</TotalTime>
  <Words>263</Words>
  <Application>Microsoft Office PowerPoint</Application>
  <PresentationFormat>Grand écran</PresentationFormat>
  <Paragraphs>64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Lucida Sans Unicode</vt:lpstr>
      <vt:lpstr>Wingdings</vt:lpstr>
      <vt:lpstr>Thème Office</vt:lpstr>
      <vt:lpstr>LC09 : Synthèse chimique : aspects macroscopiques, mécanisme réactionnel</vt:lpstr>
      <vt:lpstr>Présentation PowerPoint</vt:lpstr>
      <vt:lpstr>Types de réaction</vt:lpstr>
      <vt:lpstr>Présentation PowerPoint</vt:lpstr>
      <vt:lpstr>Protocole de la synthèse</vt:lpstr>
      <vt:lpstr> Réaction d’estérification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III-3) Bilan de puissance</vt:lpstr>
      <vt:lpstr>III-3) Bilan de puissance</vt:lpstr>
      <vt:lpstr>III-3) Bilan de puissance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leçon : Suivi cinétique d’une réaction chimique</dc:title>
  <dc:creator>Rémy</dc:creator>
  <cp:lastModifiedBy>Rémy</cp:lastModifiedBy>
  <cp:revision>61</cp:revision>
  <dcterms:created xsi:type="dcterms:W3CDTF">2020-10-03T13:20:39Z</dcterms:created>
  <dcterms:modified xsi:type="dcterms:W3CDTF">2021-06-02T06:49:29Z</dcterms:modified>
</cp:coreProperties>
</file>