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"/>
      </a:defRPr>
    </a:lvl1pPr>
    <a:lvl2pPr algn="ctr" defTabSz="584200">
      <a:defRPr sz="3600">
        <a:latin typeface="+mj-lt"/>
        <a:ea typeface="+mj-ea"/>
        <a:cs typeface="+mj-cs"/>
        <a:sym typeface="Helvetica"/>
      </a:defRPr>
    </a:lvl2pPr>
    <a:lvl3pPr algn="ctr" defTabSz="584200">
      <a:defRPr sz="3600">
        <a:latin typeface="+mj-lt"/>
        <a:ea typeface="+mj-ea"/>
        <a:cs typeface="+mj-cs"/>
        <a:sym typeface="Helvetica"/>
      </a:defRPr>
    </a:lvl3pPr>
    <a:lvl4pPr algn="ctr" defTabSz="584200">
      <a:defRPr sz="3600">
        <a:latin typeface="+mj-lt"/>
        <a:ea typeface="+mj-ea"/>
        <a:cs typeface="+mj-cs"/>
        <a:sym typeface="Helvetica"/>
      </a:defRPr>
    </a:lvl4pPr>
    <a:lvl5pPr algn="ctr" defTabSz="584200">
      <a:defRPr sz="3600">
        <a:latin typeface="+mj-lt"/>
        <a:ea typeface="+mj-ea"/>
        <a:cs typeface="+mj-cs"/>
        <a:sym typeface="Helvetica"/>
      </a:defRPr>
    </a:lvl5pPr>
    <a:lvl6pPr algn="ctr" defTabSz="584200">
      <a:defRPr sz="3600">
        <a:latin typeface="+mj-lt"/>
        <a:ea typeface="+mj-ea"/>
        <a:cs typeface="+mj-cs"/>
        <a:sym typeface="Helvetica"/>
      </a:defRPr>
    </a:lvl6pPr>
    <a:lvl7pPr algn="ctr" defTabSz="584200">
      <a:defRPr sz="3600">
        <a:latin typeface="+mj-lt"/>
        <a:ea typeface="+mj-ea"/>
        <a:cs typeface="+mj-cs"/>
        <a:sym typeface="Helvetica"/>
      </a:defRPr>
    </a:lvl7pPr>
    <a:lvl8pPr algn="ctr" defTabSz="584200">
      <a:defRPr sz="3600">
        <a:latin typeface="+mj-lt"/>
        <a:ea typeface="+mj-ea"/>
        <a:cs typeface="+mj-cs"/>
        <a:sym typeface="Helvetica"/>
      </a:defRPr>
    </a:lvl8pPr>
    <a:lvl9pPr algn="ctr" defTabSz="584200">
      <a:defRPr sz="3600"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2286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6858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Texte du titre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1pPr>
            <a:lvl2pPr marL="6858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2pPr>
            <a:lvl3pPr marL="10287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3pPr>
            <a:lvl4pPr marL="13716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4pPr>
            <a:lvl5pPr marL="17145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94079" y="1464733"/>
            <a:ext cx="11216642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ctr">
            <a:normAutofit fontScale="100000" lnSpcReduction="0"/>
          </a:bodyPr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94079" y="3166533"/>
            <a:ext cx="11216642" cy="5367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184640" y="8024622"/>
            <a:ext cx="2926081" cy="338837"/>
          </a:xfrm>
          <a:prstGeom prst="rect">
            <a:avLst/>
          </a:prstGeom>
          <a:ln w="12700">
            <a:miter lim="400000"/>
          </a:ln>
        </p:spPr>
        <p:txBody>
          <a:bodyPr lIns="48767" tIns="48767" rIns="48767" bIns="48767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310242" indent="-310242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1pPr>
      <a:lvl2pPr marL="819150" indent="-36195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2pPr>
      <a:lvl3pPr marL="1348739" indent="-434339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3pPr>
      <a:lvl4pPr marL="1854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4pPr>
      <a:lvl5pPr marL="23114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5pPr>
      <a:lvl6pPr marL="27686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6pPr>
      <a:lvl7pPr marL="32258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7pPr>
      <a:lvl8pPr marL="36830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8pPr>
      <a:lvl9pPr marL="4140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hyperlink" Target="http://annabac.com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hyperlink" Target="http://lelivrescolaire.fr" TargetMode="External"/><Relationship Id="rId4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715389" y="935818"/>
            <a:ext cx="11574023" cy="2621530"/>
          </a:xfrm>
          <a:prstGeom prst="rect">
            <a:avLst/>
          </a:prstGeom>
          <a:ln w="25400">
            <a:solidFill/>
          </a:ln>
        </p:spPr>
        <p:txBody>
          <a:bodyPr anchor="ctr"/>
          <a:lstStyle/>
          <a:p>
            <a:pPr lvl="0">
              <a:defRPr sz="1800"/>
            </a:pPr>
            <a:r>
              <a:rPr sz="5900"/>
              <a:t>LC2</a:t>
            </a:r>
            <a:r>
              <a:rPr sz="5900"/>
              <a:t>1</a:t>
            </a:r>
            <a:r>
              <a:rPr sz="5900"/>
              <a:t> : </a:t>
            </a:r>
            <a:r>
              <a:rPr sz="5900"/>
              <a:t>Cinétique homogène</a:t>
            </a:r>
          </a:p>
        </p:txBody>
      </p:sp>
      <p:sp>
        <p:nvSpPr>
          <p:cNvPr id="41" name="Shape 41"/>
          <p:cNvSpPr/>
          <p:nvPr>
            <p:ph type="sldNum" sz="quarter" idx="4294967295"/>
          </p:nvPr>
        </p:nvSpPr>
        <p:spPr>
          <a:xfrm>
            <a:off x="6375348" y="9251950"/>
            <a:ext cx="241403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2" name="Shape 42"/>
          <p:cNvSpPr/>
          <p:nvPr/>
        </p:nvSpPr>
        <p:spPr>
          <a:xfrm>
            <a:off x="1078143" y="4347548"/>
            <a:ext cx="10835814" cy="412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just" defTabSz="508254">
              <a:defRPr sz="1800"/>
            </a:pPr>
            <a:r>
              <a:rPr b="1" sz="5220" u="sng"/>
              <a:t>Niveau </a:t>
            </a:r>
            <a:r>
              <a:rPr sz="5220"/>
              <a:t>: CPGE </a:t>
            </a:r>
            <a:endParaRPr sz="5220"/>
          </a:p>
          <a:p>
            <a:pPr lvl="0" algn="just" defTabSz="508254">
              <a:defRPr sz="1800"/>
            </a:pPr>
            <a:r>
              <a:rPr b="1" sz="5220" u="sng"/>
              <a:t>Prérequis</a:t>
            </a:r>
            <a:r>
              <a:rPr sz="5220"/>
              <a:t> : </a:t>
            </a:r>
            <a:endParaRPr sz="5220"/>
          </a:p>
          <a:p>
            <a:pPr lvl="5" indent="994410" algn="just" defTabSz="508254">
              <a:defRPr sz="1800"/>
            </a:pPr>
            <a:r>
              <a:rPr sz="5220"/>
              <a:t>-Dosages</a:t>
            </a:r>
            <a:endParaRPr sz="5220"/>
          </a:p>
          <a:p>
            <a:pPr lvl="5" indent="994410" algn="just" defTabSz="508254">
              <a:defRPr sz="1800"/>
            </a:pPr>
            <a:r>
              <a:rPr sz="5220"/>
              <a:t>-Spectrophotométrie</a:t>
            </a:r>
            <a:endParaRPr sz="5220"/>
          </a:p>
          <a:p>
            <a:pPr lvl="5" indent="994410" algn="just" defTabSz="508254">
              <a:defRPr sz="1800"/>
            </a:pPr>
            <a:r>
              <a:rPr sz="5220"/>
              <a:t>- Conductimétrie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2529966" y="360375"/>
            <a:ext cx="794486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III.1) Méthode intégrale</a:t>
            </a:r>
          </a:p>
        </p:txBody>
      </p:sp>
      <p:sp>
        <p:nvSpPr>
          <p:cNvPr id="157" name="Shape 157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5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530" y="2055448"/>
            <a:ext cx="12205740" cy="5642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850" y="1987327"/>
            <a:ext cx="12205741" cy="56427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6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0650" y="2715130"/>
            <a:ext cx="10223500" cy="467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150962" y="258775"/>
            <a:ext cx="12702876" cy="6223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III.3) Suivi expérimental de la cinétique de décoloration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66" name="Shape 166"/>
          <p:cNvSpPr/>
          <p:nvPr/>
        </p:nvSpPr>
        <p:spPr>
          <a:xfrm>
            <a:off x="100372" y="8741256"/>
            <a:ext cx="5908900" cy="698501"/>
          </a:xfrm>
          <a:prstGeom prst="rect">
            <a:avLst/>
          </a:prstGeom>
          <a:ln w="50800">
            <a:solidFill>
              <a:srgbClr val="79797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pic>
        <p:nvPicPr>
          <p:cNvPr id="167" name="pasted-image.png"/>
          <p:cNvPicPr/>
          <p:nvPr/>
        </p:nvPicPr>
        <p:blipFill>
          <a:blip r:embed="rId2">
            <a:extLst/>
          </a:blip>
          <a:srcRect l="0" t="0" r="78559" b="29338"/>
          <a:stretch>
            <a:fillRect/>
          </a:stretch>
        </p:blipFill>
        <p:spPr>
          <a:xfrm>
            <a:off x="5427067" y="2577901"/>
            <a:ext cx="2150800" cy="4597834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/>
        </p:nvSpPr>
        <p:spPr>
          <a:xfrm>
            <a:off x="938933" y="2719562"/>
            <a:ext cx="107500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Préparation d’une solution d’Erythrosine B : C=mol/L</a:t>
            </a:r>
          </a:p>
        </p:txBody>
      </p:sp>
      <p:sp>
        <p:nvSpPr>
          <p:cNvPr id="169" name="Shape 169"/>
          <p:cNvSpPr/>
          <p:nvPr/>
        </p:nvSpPr>
        <p:spPr>
          <a:xfrm>
            <a:off x="150962" y="258775"/>
            <a:ext cx="12702876" cy="6223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III.3) Suivi expérimental de la cinétique de décoloration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72" name="Shape 172"/>
          <p:cNvSpPr/>
          <p:nvPr/>
        </p:nvSpPr>
        <p:spPr>
          <a:xfrm>
            <a:off x="100372" y="8741256"/>
            <a:ext cx="5908900" cy="698501"/>
          </a:xfrm>
          <a:prstGeom prst="rect">
            <a:avLst/>
          </a:prstGeom>
          <a:ln w="50800">
            <a:solidFill>
              <a:srgbClr val="79797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sp>
        <p:nvSpPr>
          <p:cNvPr id="173" name="Shape 173"/>
          <p:cNvSpPr/>
          <p:nvPr/>
        </p:nvSpPr>
        <p:spPr>
          <a:xfrm>
            <a:off x="3840571" y="4552950"/>
            <a:ext cx="53236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spectre de l’Erythrosine B</a:t>
            </a:r>
          </a:p>
        </p:txBody>
      </p:sp>
      <p:sp>
        <p:nvSpPr>
          <p:cNvPr id="174" name="Shape 174"/>
          <p:cNvSpPr/>
          <p:nvPr/>
        </p:nvSpPr>
        <p:spPr>
          <a:xfrm>
            <a:off x="150962" y="258775"/>
            <a:ext cx="12702876" cy="6223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III.3) Suivi expérimental de la cinétique de décoloration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77" name="Shape 177"/>
          <p:cNvSpPr/>
          <p:nvPr/>
        </p:nvSpPr>
        <p:spPr>
          <a:xfrm>
            <a:off x="100372" y="8741256"/>
            <a:ext cx="5908900" cy="698501"/>
          </a:xfrm>
          <a:prstGeom prst="rect">
            <a:avLst/>
          </a:prstGeom>
          <a:ln w="50800">
            <a:solidFill>
              <a:srgbClr val="79797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pic>
        <p:nvPicPr>
          <p:cNvPr id="17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097" y="2105867"/>
            <a:ext cx="11370606" cy="6298526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105535" y="5406559"/>
            <a:ext cx="167052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eau de Javel </a:t>
            </a:r>
          </a:p>
        </p:txBody>
      </p:sp>
      <p:sp>
        <p:nvSpPr>
          <p:cNvPr id="180" name="Shape 180"/>
          <p:cNvSpPr/>
          <p:nvPr/>
        </p:nvSpPr>
        <p:spPr>
          <a:xfrm>
            <a:off x="2283017" y="1777535"/>
            <a:ext cx="154360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C=mol/L</a:t>
            </a:r>
          </a:p>
        </p:txBody>
      </p:sp>
      <p:sp>
        <p:nvSpPr>
          <p:cNvPr id="181" name="Shape 181"/>
          <p:cNvSpPr/>
          <p:nvPr/>
        </p:nvSpPr>
        <p:spPr>
          <a:xfrm>
            <a:off x="4533177" y="1777535"/>
            <a:ext cx="154360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C=mol/L</a:t>
            </a:r>
          </a:p>
        </p:txBody>
      </p:sp>
      <p:sp>
        <p:nvSpPr>
          <p:cNvPr id="182" name="Shape 182"/>
          <p:cNvSpPr/>
          <p:nvPr/>
        </p:nvSpPr>
        <p:spPr>
          <a:xfrm>
            <a:off x="7107745" y="1777535"/>
            <a:ext cx="154360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C=mol/L</a:t>
            </a:r>
          </a:p>
        </p:txBody>
      </p:sp>
      <p:sp>
        <p:nvSpPr>
          <p:cNvPr id="183" name="Shape 183"/>
          <p:cNvSpPr/>
          <p:nvPr/>
        </p:nvSpPr>
        <p:spPr>
          <a:xfrm>
            <a:off x="9502047" y="1777535"/>
            <a:ext cx="154361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C=mol/L</a:t>
            </a:r>
          </a:p>
        </p:txBody>
      </p:sp>
      <p:sp>
        <p:nvSpPr>
          <p:cNvPr id="184" name="Shape 184"/>
          <p:cNvSpPr/>
          <p:nvPr/>
        </p:nvSpPr>
        <p:spPr>
          <a:xfrm>
            <a:off x="150962" y="258775"/>
            <a:ext cx="12702876" cy="6223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III.3) Suivi expérimental de la cinétique de décoloration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87" name="Shape 187"/>
          <p:cNvSpPr/>
          <p:nvPr/>
        </p:nvSpPr>
        <p:spPr>
          <a:xfrm>
            <a:off x="100372" y="8741256"/>
            <a:ext cx="5908900" cy="698501"/>
          </a:xfrm>
          <a:prstGeom prst="rect">
            <a:avLst/>
          </a:prstGeom>
          <a:ln w="50800">
            <a:solidFill>
              <a:srgbClr val="79797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pic>
        <p:nvPicPr>
          <p:cNvPr id="18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908" y="3260136"/>
            <a:ext cx="11682984" cy="503087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5506868" y="6900716"/>
            <a:ext cx="1724538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90" name="Shape 190"/>
          <p:cNvSpPr/>
          <p:nvPr/>
        </p:nvSpPr>
        <p:spPr>
          <a:xfrm>
            <a:off x="8073716" y="6900716"/>
            <a:ext cx="457234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91" name="Shape 191"/>
          <p:cNvSpPr/>
          <p:nvPr/>
        </p:nvSpPr>
        <p:spPr>
          <a:xfrm>
            <a:off x="5602895" y="7053116"/>
            <a:ext cx="1557608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ε(𝛌,T).l</a:t>
            </a:r>
          </a:p>
        </p:txBody>
      </p:sp>
      <p:sp>
        <p:nvSpPr>
          <p:cNvPr id="192" name="Shape 192"/>
          <p:cNvSpPr/>
          <p:nvPr/>
        </p:nvSpPr>
        <p:spPr>
          <a:xfrm>
            <a:off x="150962" y="258775"/>
            <a:ext cx="12702876" cy="6223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III.3) Suivi expérimental de la cinétique de décoloration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95" name="Shape 195"/>
          <p:cNvSpPr/>
          <p:nvPr/>
        </p:nvSpPr>
        <p:spPr>
          <a:xfrm>
            <a:off x="100372" y="8741256"/>
            <a:ext cx="5908900" cy="698501"/>
          </a:xfrm>
          <a:prstGeom prst="rect">
            <a:avLst/>
          </a:prstGeom>
          <a:ln w="50800">
            <a:solidFill>
              <a:srgbClr val="79797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sp>
        <p:nvSpPr>
          <p:cNvPr id="196" name="Shape 196"/>
          <p:cNvSpPr/>
          <p:nvPr/>
        </p:nvSpPr>
        <p:spPr>
          <a:xfrm>
            <a:off x="1666974" y="4552950"/>
            <a:ext cx="96708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Ensemble de courbes lnA en fonction du temps</a:t>
            </a:r>
          </a:p>
        </p:txBody>
      </p:sp>
      <p:sp>
        <p:nvSpPr>
          <p:cNvPr id="197" name="Shape 197"/>
          <p:cNvSpPr/>
          <p:nvPr/>
        </p:nvSpPr>
        <p:spPr>
          <a:xfrm>
            <a:off x="150962" y="258775"/>
            <a:ext cx="12702876" cy="6223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III.3) Suivi expérimental de la cinétique de décoloration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00" name="Shape 200"/>
          <p:cNvSpPr/>
          <p:nvPr/>
        </p:nvSpPr>
        <p:spPr>
          <a:xfrm>
            <a:off x="100372" y="8741256"/>
            <a:ext cx="5908900" cy="698501"/>
          </a:xfrm>
          <a:prstGeom prst="rect">
            <a:avLst/>
          </a:prstGeom>
          <a:ln w="50800">
            <a:solidFill>
              <a:srgbClr val="79797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sp>
        <p:nvSpPr>
          <p:cNvPr id="201" name="Shape 201"/>
          <p:cNvSpPr/>
          <p:nvPr/>
        </p:nvSpPr>
        <p:spPr>
          <a:xfrm>
            <a:off x="510133" y="4552950"/>
            <a:ext cx="119845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k apparent en fonction de la concentration en eau de Javel</a:t>
            </a:r>
          </a:p>
        </p:txBody>
      </p:sp>
      <p:sp>
        <p:nvSpPr>
          <p:cNvPr id="202" name="Shape 202"/>
          <p:cNvSpPr/>
          <p:nvPr/>
        </p:nvSpPr>
        <p:spPr>
          <a:xfrm>
            <a:off x="150962" y="258775"/>
            <a:ext cx="12702876" cy="6223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III.3) Suivi expérimental de la cinétique de décoloration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45" name="Shape 45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6" name="Shape 46"/>
          <p:cNvSpPr/>
          <p:nvPr/>
        </p:nvSpPr>
        <p:spPr>
          <a:xfrm>
            <a:off x="394117" y="8756650"/>
            <a:ext cx="5883499" cy="673101"/>
          </a:xfrm>
          <a:prstGeom prst="rect">
            <a:avLst/>
          </a:prstGeom>
          <a:ln w="25400">
            <a:solidFill>
              <a:srgbClr val="C0C0C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pic>
        <p:nvPicPr>
          <p:cNvPr id="4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770" y="1636085"/>
            <a:ext cx="11715260" cy="6481430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49" name="Shape 49"/>
          <p:cNvSpPr/>
          <p:nvPr/>
        </p:nvSpPr>
        <p:spPr>
          <a:xfrm>
            <a:off x="7275512" y="1913466"/>
            <a:ext cx="750888" cy="7841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0" name="Shape 50"/>
          <p:cNvSpPr/>
          <p:nvPr/>
        </p:nvSpPr>
        <p:spPr>
          <a:xfrm>
            <a:off x="9654645" y="2057400"/>
            <a:ext cx="750889" cy="7841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1" name="Shape 51"/>
          <p:cNvSpPr/>
          <p:nvPr/>
        </p:nvSpPr>
        <p:spPr>
          <a:xfrm>
            <a:off x="341312" y="4484720"/>
            <a:ext cx="750888" cy="7841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2" name="Shape 52"/>
          <p:cNvSpPr/>
          <p:nvPr/>
        </p:nvSpPr>
        <p:spPr>
          <a:xfrm>
            <a:off x="2720445" y="4484720"/>
            <a:ext cx="511375" cy="7841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3" name="Shape 53"/>
          <p:cNvSpPr/>
          <p:nvPr/>
        </p:nvSpPr>
        <p:spPr>
          <a:xfrm>
            <a:off x="5126442" y="2408766"/>
            <a:ext cx="5208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(aq)</a:t>
            </a:r>
          </a:p>
        </p:txBody>
      </p:sp>
      <p:sp>
        <p:nvSpPr>
          <p:cNvPr id="54" name="Shape 54"/>
          <p:cNvSpPr/>
          <p:nvPr/>
        </p:nvSpPr>
        <p:spPr>
          <a:xfrm>
            <a:off x="5558242" y="2408766"/>
            <a:ext cx="5208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(aq)</a:t>
            </a:r>
          </a:p>
        </p:txBody>
      </p:sp>
      <p:sp>
        <p:nvSpPr>
          <p:cNvPr id="55" name="Shape 55"/>
          <p:cNvSpPr/>
          <p:nvPr/>
        </p:nvSpPr>
        <p:spPr>
          <a:xfrm>
            <a:off x="11967509" y="5871633"/>
            <a:ext cx="5208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(aq)</a:t>
            </a:r>
          </a:p>
        </p:txBody>
      </p:sp>
      <p:sp>
        <p:nvSpPr>
          <p:cNvPr id="56" name="Shape 56"/>
          <p:cNvSpPr/>
          <p:nvPr/>
        </p:nvSpPr>
        <p:spPr>
          <a:xfrm>
            <a:off x="11501842" y="5871633"/>
            <a:ext cx="5208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(aq)</a:t>
            </a:r>
          </a:p>
        </p:txBody>
      </p:sp>
      <p:sp>
        <p:nvSpPr>
          <p:cNvPr id="57" name="Shape 57"/>
          <p:cNvSpPr/>
          <p:nvPr/>
        </p:nvSpPr>
        <p:spPr>
          <a:xfrm>
            <a:off x="9527645" y="2408766"/>
            <a:ext cx="5208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(aq)</a:t>
            </a:r>
          </a:p>
        </p:txBody>
      </p:sp>
      <p:sp>
        <p:nvSpPr>
          <p:cNvPr id="58" name="Shape 58"/>
          <p:cNvSpPr/>
          <p:nvPr/>
        </p:nvSpPr>
        <p:spPr>
          <a:xfrm>
            <a:off x="8436909" y="2408766"/>
            <a:ext cx="5208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(aq)</a:t>
            </a:r>
          </a:p>
        </p:txBody>
      </p:sp>
      <p:sp>
        <p:nvSpPr>
          <p:cNvPr id="59" name="Shape 59"/>
          <p:cNvSpPr/>
          <p:nvPr/>
        </p:nvSpPr>
        <p:spPr>
          <a:xfrm>
            <a:off x="2535642" y="4923366"/>
            <a:ext cx="5208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(aq)</a:t>
            </a:r>
          </a:p>
        </p:txBody>
      </p:sp>
      <p:sp>
        <p:nvSpPr>
          <p:cNvPr id="60" name="Shape 60"/>
          <p:cNvSpPr/>
          <p:nvPr/>
        </p:nvSpPr>
        <p:spPr>
          <a:xfrm>
            <a:off x="1494242" y="4923366"/>
            <a:ext cx="5208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(aq)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63" name="Shape 63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64" name="Shape 64"/>
          <p:cNvSpPr/>
          <p:nvPr/>
        </p:nvSpPr>
        <p:spPr>
          <a:xfrm>
            <a:off x="394117" y="8756650"/>
            <a:ext cx="5883499" cy="673101"/>
          </a:xfrm>
          <a:prstGeom prst="rect">
            <a:avLst/>
          </a:prstGeom>
          <a:ln w="25400">
            <a:solidFill>
              <a:srgbClr val="C0C0C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pic>
        <p:nvPicPr>
          <p:cNvPr id="6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1637706"/>
            <a:ext cx="11709400" cy="6478188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67" name="Shape 67"/>
          <p:cNvSpPr/>
          <p:nvPr/>
        </p:nvSpPr>
        <p:spPr>
          <a:xfrm>
            <a:off x="7275512" y="1913466"/>
            <a:ext cx="750888" cy="7841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8" name="Shape 68"/>
          <p:cNvSpPr/>
          <p:nvPr/>
        </p:nvSpPr>
        <p:spPr>
          <a:xfrm>
            <a:off x="9654645" y="2057400"/>
            <a:ext cx="750889" cy="7841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9" name="Shape 69"/>
          <p:cNvSpPr/>
          <p:nvPr/>
        </p:nvSpPr>
        <p:spPr>
          <a:xfrm>
            <a:off x="341312" y="4484720"/>
            <a:ext cx="750888" cy="7841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0" name="Shape 70"/>
          <p:cNvSpPr/>
          <p:nvPr/>
        </p:nvSpPr>
        <p:spPr>
          <a:xfrm>
            <a:off x="2720445" y="4484720"/>
            <a:ext cx="511375" cy="7841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1" name="Shape 71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72" name="Shape 72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73" name="Shape 73"/>
          <p:cNvSpPr/>
          <p:nvPr/>
        </p:nvSpPr>
        <p:spPr>
          <a:xfrm>
            <a:off x="7275512" y="1913466"/>
            <a:ext cx="750888" cy="7841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4" name="Shape 74"/>
          <p:cNvSpPr/>
          <p:nvPr/>
        </p:nvSpPr>
        <p:spPr>
          <a:xfrm>
            <a:off x="9654645" y="2057400"/>
            <a:ext cx="750889" cy="7841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5" name="Shape 75"/>
          <p:cNvSpPr/>
          <p:nvPr/>
        </p:nvSpPr>
        <p:spPr>
          <a:xfrm>
            <a:off x="341312" y="4484720"/>
            <a:ext cx="750888" cy="7841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6" name="Shape 76"/>
          <p:cNvSpPr/>
          <p:nvPr/>
        </p:nvSpPr>
        <p:spPr>
          <a:xfrm>
            <a:off x="2720445" y="4484720"/>
            <a:ext cx="511375" cy="7841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7" name="Shape 77"/>
          <p:cNvSpPr/>
          <p:nvPr/>
        </p:nvSpPr>
        <p:spPr>
          <a:xfrm>
            <a:off x="5126442" y="2408766"/>
            <a:ext cx="5208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(aq)</a:t>
            </a:r>
          </a:p>
        </p:txBody>
      </p:sp>
      <p:sp>
        <p:nvSpPr>
          <p:cNvPr id="78" name="Shape 78"/>
          <p:cNvSpPr/>
          <p:nvPr/>
        </p:nvSpPr>
        <p:spPr>
          <a:xfrm>
            <a:off x="5558242" y="2408766"/>
            <a:ext cx="5208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(aq)</a:t>
            </a:r>
          </a:p>
        </p:txBody>
      </p:sp>
      <p:sp>
        <p:nvSpPr>
          <p:cNvPr id="79" name="Shape 79"/>
          <p:cNvSpPr/>
          <p:nvPr/>
        </p:nvSpPr>
        <p:spPr>
          <a:xfrm>
            <a:off x="11967509" y="5871633"/>
            <a:ext cx="5208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(aq)</a:t>
            </a:r>
          </a:p>
        </p:txBody>
      </p:sp>
      <p:sp>
        <p:nvSpPr>
          <p:cNvPr id="80" name="Shape 80"/>
          <p:cNvSpPr/>
          <p:nvPr/>
        </p:nvSpPr>
        <p:spPr>
          <a:xfrm>
            <a:off x="11501842" y="5871633"/>
            <a:ext cx="5208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(aq)</a:t>
            </a:r>
          </a:p>
        </p:txBody>
      </p:sp>
      <p:sp>
        <p:nvSpPr>
          <p:cNvPr id="81" name="Shape 81"/>
          <p:cNvSpPr/>
          <p:nvPr/>
        </p:nvSpPr>
        <p:spPr>
          <a:xfrm>
            <a:off x="9527645" y="2408766"/>
            <a:ext cx="5208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(aq)</a:t>
            </a:r>
          </a:p>
        </p:txBody>
      </p:sp>
      <p:sp>
        <p:nvSpPr>
          <p:cNvPr id="82" name="Shape 82"/>
          <p:cNvSpPr/>
          <p:nvPr/>
        </p:nvSpPr>
        <p:spPr>
          <a:xfrm>
            <a:off x="8436909" y="2408766"/>
            <a:ext cx="5208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(aq)</a:t>
            </a:r>
          </a:p>
        </p:txBody>
      </p:sp>
      <p:sp>
        <p:nvSpPr>
          <p:cNvPr id="83" name="Shape 83"/>
          <p:cNvSpPr/>
          <p:nvPr/>
        </p:nvSpPr>
        <p:spPr>
          <a:xfrm>
            <a:off x="2535642" y="4923366"/>
            <a:ext cx="5208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(aq)</a:t>
            </a:r>
          </a:p>
        </p:txBody>
      </p:sp>
      <p:sp>
        <p:nvSpPr>
          <p:cNvPr id="84" name="Shape 84"/>
          <p:cNvSpPr/>
          <p:nvPr/>
        </p:nvSpPr>
        <p:spPr>
          <a:xfrm>
            <a:off x="1494242" y="4923366"/>
            <a:ext cx="5208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(aq)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87" name="Shape 87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88" name="Shape 88"/>
          <p:cNvSpPr/>
          <p:nvPr/>
        </p:nvSpPr>
        <p:spPr>
          <a:xfrm>
            <a:off x="394117" y="8756650"/>
            <a:ext cx="5883499" cy="673101"/>
          </a:xfrm>
          <a:prstGeom prst="rect">
            <a:avLst/>
          </a:prstGeom>
          <a:ln w="25400">
            <a:solidFill>
              <a:srgbClr val="C0C0C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pic>
        <p:nvPicPr>
          <p:cNvPr id="8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1637706"/>
            <a:ext cx="11709400" cy="6478188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/>
        </p:nvSpPr>
        <p:spPr>
          <a:xfrm>
            <a:off x="7275512" y="1913466"/>
            <a:ext cx="750888" cy="7841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1" name="Shape 91"/>
          <p:cNvSpPr/>
          <p:nvPr/>
        </p:nvSpPr>
        <p:spPr>
          <a:xfrm>
            <a:off x="9654645" y="2057400"/>
            <a:ext cx="750889" cy="7841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2" name="Shape 92"/>
          <p:cNvSpPr/>
          <p:nvPr/>
        </p:nvSpPr>
        <p:spPr>
          <a:xfrm>
            <a:off x="341312" y="4484720"/>
            <a:ext cx="750888" cy="7841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3" name="Shape 93"/>
          <p:cNvSpPr/>
          <p:nvPr/>
        </p:nvSpPr>
        <p:spPr>
          <a:xfrm>
            <a:off x="2720445" y="4484720"/>
            <a:ext cx="511375" cy="7841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4" name="Shape 94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95" name="Shape 95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96" name="Shape 96"/>
          <p:cNvSpPr/>
          <p:nvPr/>
        </p:nvSpPr>
        <p:spPr>
          <a:xfrm>
            <a:off x="7275512" y="1913466"/>
            <a:ext cx="750888" cy="7841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7" name="Shape 97"/>
          <p:cNvSpPr/>
          <p:nvPr/>
        </p:nvSpPr>
        <p:spPr>
          <a:xfrm>
            <a:off x="9654645" y="2057400"/>
            <a:ext cx="750889" cy="7841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8" name="Shape 98"/>
          <p:cNvSpPr/>
          <p:nvPr/>
        </p:nvSpPr>
        <p:spPr>
          <a:xfrm>
            <a:off x="341312" y="4484720"/>
            <a:ext cx="750888" cy="7841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9" name="Shape 99"/>
          <p:cNvSpPr/>
          <p:nvPr/>
        </p:nvSpPr>
        <p:spPr>
          <a:xfrm>
            <a:off x="2720445" y="4484720"/>
            <a:ext cx="511375" cy="7841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0" name="Shape 100"/>
          <p:cNvSpPr/>
          <p:nvPr/>
        </p:nvSpPr>
        <p:spPr>
          <a:xfrm>
            <a:off x="5126442" y="2408766"/>
            <a:ext cx="5208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(aq)</a:t>
            </a:r>
          </a:p>
        </p:txBody>
      </p:sp>
      <p:sp>
        <p:nvSpPr>
          <p:cNvPr id="101" name="Shape 101"/>
          <p:cNvSpPr/>
          <p:nvPr/>
        </p:nvSpPr>
        <p:spPr>
          <a:xfrm>
            <a:off x="5558242" y="2408766"/>
            <a:ext cx="5208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(aq)</a:t>
            </a:r>
          </a:p>
        </p:txBody>
      </p:sp>
      <p:sp>
        <p:nvSpPr>
          <p:cNvPr id="102" name="Shape 102"/>
          <p:cNvSpPr/>
          <p:nvPr/>
        </p:nvSpPr>
        <p:spPr>
          <a:xfrm>
            <a:off x="11967509" y="5871633"/>
            <a:ext cx="5208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(aq)</a:t>
            </a:r>
          </a:p>
        </p:txBody>
      </p:sp>
      <p:sp>
        <p:nvSpPr>
          <p:cNvPr id="103" name="Shape 103"/>
          <p:cNvSpPr/>
          <p:nvPr/>
        </p:nvSpPr>
        <p:spPr>
          <a:xfrm>
            <a:off x="11501842" y="5871633"/>
            <a:ext cx="5208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(aq)</a:t>
            </a:r>
          </a:p>
        </p:txBody>
      </p:sp>
      <p:sp>
        <p:nvSpPr>
          <p:cNvPr id="104" name="Shape 104"/>
          <p:cNvSpPr/>
          <p:nvPr/>
        </p:nvSpPr>
        <p:spPr>
          <a:xfrm>
            <a:off x="9527645" y="2408766"/>
            <a:ext cx="5208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(aq)</a:t>
            </a:r>
          </a:p>
        </p:txBody>
      </p:sp>
      <p:sp>
        <p:nvSpPr>
          <p:cNvPr id="105" name="Shape 105"/>
          <p:cNvSpPr/>
          <p:nvPr/>
        </p:nvSpPr>
        <p:spPr>
          <a:xfrm>
            <a:off x="8436909" y="2408766"/>
            <a:ext cx="5208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(aq)</a:t>
            </a:r>
          </a:p>
        </p:txBody>
      </p:sp>
      <p:sp>
        <p:nvSpPr>
          <p:cNvPr id="106" name="Shape 106"/>
          <p:cNvSpPr/>
          <p:nvPr/>
        </p:nvSpPr>
        <p:spPr>
          <a:xfrm>
            <a:off x="2535642" y="4923366"/>
            <a:ext cx="5208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(aq)</a:t>
            </a:r>
          </a:p>
        </p:txBody>
      </p:sp>
      <p:sp>
        <p:nvSpPr>
          <p:cNvPr id="107" name="Shape 107"/>
          <p:cNvSpPr/>
          <p:nvPr/>
        </p:nvSpPr>
        <p:spPr>
          <a:xfrm>
            <a:off x="1494242" y="4923366"/>
            <a:ext cx="5208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(aq)</a:t>
            </a:r>
          </a:p>
        </p:txBody>
      </p:sp>
      <p:sp>
        <p:nvSpPr>
          <p:cNvPr id="108" name="Shape 108"/>
          <p:cNvSpPr/>
          <p:nvPr/>
        </p:nvSpPr>
        <p:spPr>
          <a:xfrm>
            <a:off x="203580" y="1377950"/>
            <a:ext cx="6010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Au bout de plusieurs minutes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183637" y="360375"/>
            <a:ext cx="863752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Vitesse de la réaction</a:t>
            </a:r>
          </a:p>
        </p:txBody>
      </p:sp>
      <p:sp>
        <p:nvSpPr>
          <p:cNvPr id="111" name="Shape 111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12" name="Shape 112"/>
          <p:cNvSpPr/>
          <p:nvPr/>
        </p:nvSpPr>
        <p:spPr>
          <a:xfrm>
            <a:off x="394117" y="8756650"/>
            <a:ext cx="5883499" cy="673101"/>
          </a:xfrm>
          <a:prstGeom prst="rect">
            <a:avLst/>
          </a:prstGeom>
          <a:ln w="25400">
            <a:solidFill>
              <a:srgbClr val="C0C0C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pic>
        <p:nvPicPr>
          <p:cNvPr id="11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" y="2247413"/>
            <a:ext cx="12814300" cy="52587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2183637" y="360375"/>
            <a:ext cx="863752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Vitesse de la réaction</a:t>
            </a:r>
          </a:p>
        </p:txBody>
      </p:sp>
      <p:sp>
        <p:nvSpPr>
          <p:cNvPr id="116" name="Shape 116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17" name="Shape 117"/>
          <p:cNvSpPr/>
          <p:nvPr/>
        </p:nvSpPr>
        <p:spPr>
          <a:xfrm>
            <a:off x="394117" y="8756650"/>
            <a:ext cx="5883499" cy="673101"/>
          </a:xfrm>
          <a:prstGeom prst="rect">
            <a:avLst/>
          </a:prstGeom>
          <a:ln w="25400">
            <a:solidFill>
              <a:srgbClr val="C0C0C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pic>
        <p:nvPicPr>
          <p:cNvPr id="11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4962" y="2388258"/>
            <a:ext cx="11314876" cy="52612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6953" y="1519854"/>
            <a:ext cx="4483101" cy="153670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1492122" y="360375"/>
            <a:ext cx="1002055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II.2) Méthode non destructive</a:t>
            </a:r>
          </a:p>
        </p:txBody>
      </p:sp>
      <p:sp>
        <p:nvSpPr>
          <p:cNvPr id="122" name="Shape 122"/>
          <p:cNvSpPr/>
          <p:nvPr>
            <p:ph type="sldNum" sz="quarter" idx="4294967295"/>
          </p:nvPr>
        </p:nvSpPr>
        <p:spPr>
          <a:xfrm>
            <a:off x="12579298" y="8558808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23" name="Shape 123"/>
          <p:cNvSpPr/>
          <p:nvPr/>
        </p:nvSpPr>
        <p:spPr>
          <a:xfrm>
            <a:off x="59423" y="9019585"/>
            <a:ext cx="6722220" cy="673101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Méthode spectrophotométrique :</a:t>
            </a:r>
          </a:p>
        </p:txBody>
      </p:sp>
      <p:sp>
        <p:nvSpPr>
          <p:cNvPr id="124" name="Shape 124"/>
          <p:cNvSpPr/>
          <p:nvPr/>
        </p:nvSpPr>
        <p:spPr>
          <a:xfrm>
            <a:off x="51726" y="1775883"/>
            <a:ext cx="45362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3EAEE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AEEE"/>
                </a:solidFill>
              </a:rPr>
              <a:t>Loi de Beer-Lambert :</a:t>
            </a:r>
          </a:p>
        </p:txBody>
      </p:sp>
      <p:sp>
        <p:nvSpPr>
          <p:cNvPr id="125" name="Shape 125"/>
          <p:cNvSpPr/>
          <p:nvPr/>
        </p:nvSpPr>
        <p:spPr>
          <a:xfrm flipV="1">
            <a:off x="3958365" y="2353868"/>
            <a:ext cx="1062369" cy="481885"/>
          </a:xfrm>
          <a:prstGeom prst="line">
            <a:avLst/>
          </a:prstGeom>
          <a:ln w="63500">
            <a:solidFill>
              <a:srgbClr val="A9A9A9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26" name="Shape 126"/>
          <p:cNvSpPr/>
          <p:nvPr/>
        </p:nvSpPr>
        <p:spPr>
          <a:xfrm>
            <a:off x="1855725" y="2905641"/>
            <a:ext cx="187655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A9A9A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Absorbance</a:t>
            </a:r>
          </a:p>
        </p:txBody>
      </p:sp>
      <p:sp>
        <p:nvSpPr>
          <p:cNvPr id="127" name="Shape 127"/>
          <p:cNvSpPr/>
          <p:nvPr/>
        </p:nvSpPr>
        <p:spPr>
          <a:xfrm flipH="1" flipV="1">
            <a:off x="8040730" y="2445787"/>
            <a:ext cx="1669561" cy="912648"/>
          </a:xfrm>
          <a:prstGeom prst="line">
            <a:avLst/>
          </a:prstGeom>
          <a:ln w="63500">
            <a:solidFill>
              <a:srgbClr val="A9A9A9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28" name="Shape 128"/>
          <p:cNvSpPr/>
          <p:nvPr/>
        </p:nvSpPr>
        <p:spPr>
          <a:xfrm flipV="1">
            <a:off x="6957626" y="2523066"/>
            <a:ext cx="725983" cy="1296075"/>
          </a:xfrm>
          <a:prstGeom prst="line">
            <a:avLst/>
          </a:prstGeom>
          <a:ln w="63500">
            <a:solidFill>
              <a:srgbClr val="A9A9A9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29" name="Shape 129"/>
          <p:cNvSpPr/>
          <p:nvPr/>
        </p:nvSpPr>
        <p:spPr>
          <a:xfrm flipH="1">
            <a:off x="8568266" y="2067864"/>
            <a:ext cx="1462447" cy="275688"/>
          </a:xfrm>
          <a:prstGeom prst="line">
            <a:avLst/>
          </a:prstGeom>
          <a:ln w="63500">
            <a:solidFill>
              <a:srgbClr val="A9A9A9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30" name="Shape 130"/>
          <p:cNvSpPr/>
          <p:nvPr/>
        </p:nvSpPr>
        <p:spPr>
          <a:xfrm>
            <a:off x="9779068" y="3098957"/>
            <a:ext cx="310673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600">
                <a:solidFill>
                  <a:srgbClr val="A9A9A9"/>
                </a:solidFill>
              </a:rPr>
              <a:t>Longueur de la cuve</a:t>
            </a:r>
            <a:endParaRPr sz="2600">
              <a:solidFill>
                <a:srgbClr val="A9A9A9"/>
              </a:solidFill>
            </a:endParaRPr>
          </a:p>
          <a:p>
            <a:pPr lvl="0">
              <a:defRPr sz="1800"/>
            </a:pPr>
            <a:r>
              <a:rPr sz="2600">
                <a:solidFill>
                  <a:srgbClr val="A9A9A9"/>
                </a:solidFill>
              </a:rPr>
              <a:t>(en cm)</a:t>
            </a:r>
          </a:p>
        </p:txBody>
      </p:sp>
      <p:sp>
        <p:nvSpPr>
          <p:cNvPr id="131" name="Shape 131"/>
          <p:cNvSpPr/>
          <p:nvPr/>
        </p:nvSpPr>
        <p:spPr>
          <a:xfrm>
            <a:off x="4689227" y="3913760"/>
            <a:ext cx="458667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600">
                <a:solidFill>
                  <a:srgbClr val="A9A9A9"/>
                </a:solidFill>
              </a:rPr>
              <a:t>Coefficient d’extinction molaire</a:t>
            </a:r>
            <a:endParaRPr sz="2600">
              <a:solidFill>
                <a:srgbClr val="A9A9A9"/>
              </a:solidFill>
            </a:endParaRPr>
          </a:p>
          <a:p>
            <a:pPr lvl="0">
              <a:defRPr sz="1800"/>
            </a:pPr>
            <a:r>
              <a:rPr sz="2600">
                <a:solidFill>
                  <a:srgbClr val="A9A9A9"/>
                </a:solidFill>
              </a:rPr>
              <a:t>(en L.mol⁻¹.cm⁻¹)</a:t>
            </a:r>
          </a:p>
        </p:txBody>
      </p:sp>
      <p:sp>
        <p:nvSpPr>
          <p:cNvPr id="132" name="Shape 132"/>
          <p:cNvSpPr/>
          <p:nvPr/>
        </p:nvSpPr>
        <p:spPr>
          <a:xfrm>
            <a:off x="10378792" y="1655233"/>
            <a:ext cx="217015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600">
                <a:solidFill>
                  <a:srgbClr val="A9A9A9"/>
                </a:solidFill>
              </a:rPr>
              <a:t>Concentration</a:t>
            </a:r>
            <a:endParaRPr sz="2600">
              <a:solidFill>
                <a:srgbClr val="A9A9A9"/>
              </a:solidFill>
            </a:endParaRPr>
          </a:p>
          <a:p>
            <a:pPr lvl="0">
              <a:defRPr sz="1800"/>
            </a:pPr>
            <a:r>
              <a:rPr sz="2600">
                <a:solidFill>
                  <a:srgbClr val="A9A9A9"/>
                </a:solidFill>
              </a:rPr>
              <a:t>(en mol/L)</a:t>
            </a:r>
          </a:p>
        </p:txBody>
      </p:sp>
      <p:sp>
        <p:nvSpPr>
          <p:cNvPr id="133" name="Shape 133"/>
          <p:cNvSpPr/>
          <p:nvPr/>
        </p:nvSpPr>
        <p:spPr>
          <a:xfrm>
            <a:off x="10231290" y="9165635"/>
            <a:ext cx="246515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t>Source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annabac.com</a:t>
            </a:r>
            <a:r>
              <a:t> </a:t>
            </a:r>
          </a:p>
        </p:txBody>
      </p:sp>
      <p:pic>
        <p:nvPicPr>
          <p:cNvPr id="134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28567" y="5458226"/>
            <a:ext cx="5752080" cy="3104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12867" y="5659966"/>
            <a:ext cx="4762266" cy="3109384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/>
        </p:nvSpPr>
        <p:spPr>
          <a:xfrm>
            <a:off x="5317403" y="7214658"/>
            <a:ext cx="1468894" cy="1"/>
          </a:xfrm>
          <a:prstGeom prst="line">
            <a:avLst/>
          </a:prstGeom>
          <a:ln w="1143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0850" y="1331383"/>
            <a:ext cx="4483100" cy="153670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1492122" y="360375"/>
            <a:ext cx="1002055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II.2) Méthode non destructive</a:t>
            </a:r>
          </a:p>
        </p:txBody>
      </p:sp>
      <p:sp>
        <p:nvSpPr>
          <p:cNvPr id="140" name="Shape 140"/>
          <p:cNvSpPr/>
          <p:nvPr>
            <p:ph type="sldNum" sz="quarter" idx="4294967295"/>
          </p:nvPr>
        </p:nvSpPr>
        <p:spPr>
          <a:xfrm>
            <a:off x="12579298" y="8558808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41" name="Shape 141"/>
          <p:cNvSpPr/>
          <p:nvPr/>
        </p:nvSpPr>
        <p:spPr>
          <a:xfrm>
            <a:off x="59423" y="9019585"/>
            <a:ext cx="6722220" cy="673101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Méthode spectrophotométrique :</a:t>
            </a:r>
          </a:p>
        </p:txBody>
      </p:sp>
      <p:sp>
        <p:nvSpPr>
          <p:cNvPr id="142" name="Shape 142"/>
          <p:cNvSpPr/>
          <p:nvPr/>
        </p:nvSpPr>
        <p:spPr>
          <a:xfrm>
            <a:off x="305664" y="1775883"/>
            <a:ext cx="40284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3EAEE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AEEE"/>
                </a:solidFill>
              </a:rPr>
              <a:t>Loi de Kohlrausch :</a:t>
            </a:r>
          </a:p>
        </p:txBody>
      </p:sp>
      <p:sp>
        <p:nvSpPr>
          <p:cNvPr id="143" name="Shape 143"/>
          <p:cNvSpPr/>
          <p:nvPr/>
        </p:nvSpPr>
        <p:spPr>
          <a:xfrm flipV="1">
            <a:off x="3619698" y="2380304"/>
            <a:ext cx="1062369" cy="481885"/>
          </a:xfrm>
          <a:prstGeom prst="line">
            <a:avLst/>
          </a:prstGeom>
          <a:ln w="63500">
            <a:solidFill>
              <a:srgbClr val="A9A9A9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44" name="Shape 144"/>
          <p:cNvSpPr/>
          <p:nvPr/>
        </p:nvSpPr>
        <p:spPr>
          <a:xfrm>
            <a:off x="1574316" y="2671233"/>
            <a:ext cx="193136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600">
                <a:solidFill>
                  <a:srgbClr val="A9A9A9"/>
                </a:solidFill>
              </a:rPr>
              <a:t>Conductivité</a:t>
            </a:r>
            <a:endParaRPr sz="2600">
              <a:solidFill>
                <a:srgbClr val="A9A9A9"/>
              </a:solidFill>
            </a:endParaRPr>
          </a:p>
          <a:p>
            <a:pPr lvl="0">
              <a:defRPr sz="1800"/>
            </a:pPr>
            <a:r>
              <a:rPr sz="2600">
                <a:solidFill>
                  <a:srgbClr val="A9A9A9"/>
                </a:solidFill>
              </a:rPr>
              <a:t>(en S/m)</a:t>
            </a:r>
          </a:p>
        </p:txBody>
      </p:sp>
      <p:sp>
        <p:nvSpPr>
          <p:cNvPr id="145" name="Shape 145"/>
          <p:cNvSpPr/>
          <p:nvPr/>
        </p:nvSpPr>
        <p:spPr>
          <a:xfrm flipH="1" flipV="1">
            <a:off x="7226407" y="2421466"/>
            <a:ext cx="421020" cy="927065"/>
          </a:xfrm>
          <a:prstGeom prst="line">
            <a:avLst/>
          </a:prstGeom>
          <a:ln w="63500">
            <a:solidFill>
              <a:srgbClr val="A9A9A9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46" name="Shape 146"/>
          <p:cNvSpPr/>
          <p:nvPr/>
        </p:nvSpPr>
        <p:spPr>
          <a:xfrm flipH="1" flipV="1">
            <a:off x="8161866" y="2154608"/>
            <a:ext cx="2049045" cy="1"/>
          </a:xfrm>
          <a:prstGeom prst="line">
            <a:avLst/>
          </a:prstGeom>
          <a:ln w="63500">
            <a:solidFill>
              <a:srgbClr val="A9A9A9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47" name="Shape 147"/>
          <p:cNvSpPr/>
          <p:nvPr/>
        </p:nvSpPr>
        <p:spPr>
          <a:xfrm>
            <a:off x="5844588" y="3467100"/>
            <a:ext cx="426243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600">
                <a:solidFill>
                  <a:srgbClr val="A9A9A9"/>
                </a:solidFill>
              </a:rPr>
              <a:t>Conductivité molaire ionique</a:t>
            </a:r>
            <a:endParaRPr sz="2600">
              <a:solidFill>
                <a:srgbClr val="A9A9A9"/>
              </a:solidFill>
            </a:endParaRPr>
          </a:p>
          <a:p>
            <a:pPr lvl="0">
              <a:defRPr sz="1800"/>
            </a:pPr>
            <a:r>
              <a:rPr sz="2600">
                <a:solidFill>
                  <a:srgbClr val="A9A9A9"/>
                </a:solidFill>
              </a:rPr>
              <a:t>(en L.m².mol⁻¹)</a:t>
            </a:r>
          </a:p>
        </p:txBody>
      </p:sp>
      <p:sp>
        <p:nvSpPr>
          <p:cNvPr id="148" name="Shape 148"/>
          <p:cNvSpPr/>
          <p:nvPr/>
        </p:nvSpPr>
        <p:spPr>
          <a:xfrm>
            <a:off x="10378792" y="1655233"/>
            <a:ext cx="217015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2600">
                <a:solidFill>
                  <a:srgbClr val="A9A9A9"/>
                </a:solidFill>
              </a:rPr>
              <a:t>Concentration</a:t>
            </a:r>
            <a:endParaRPr sz="2600">
              <a:solidFill>
                <a:srgbClr val="A9A9A9"/>
              </a:solidFill>
            </a:endParaRPr>
          </a:p>
          <a:p>
            <a:pPr lvl="0">
              <a:defRPr sz="1800"/>
            </a:pPr>
            <a:r>
              <a:rPr sz="2600">
                <a:solidFill>
                  <a:srgbClr val="A9A9A9"/>
                </a:solidFill>
              </a:rPr>
              <a:t>(en mol.m⁻³)</a:t>
            </a:r>
          </a:p>
        </p:txBody>
      </p:sp>
      <p:sp>
        <p:nvSpPr>
          <p:cNvPr id="149" name="Shape 149"/>
          <p:cNvSpPr/>
          <p:nvPr/>
        </p:nvSpPr>
        <p:spPr>
          <a:xfrm>
            <a:off x="10123576" y="9165635"/>
            <a:ext cx="268058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t>Source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lelivrescolaire.fr</a:t>
            </a:r>
            <a:r>
              <a:t> </a:t>
            </a:r>
          </a:p>
        </p:txBody>
      </p:sp>
      <p:pic>
        <p:nvPicPr>
          <p:cNvPr id="150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07183" y="4489300"/>
            <a:ext cx="8590434" cy="42231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2529966" y="360375"/>
            <a:ext cx="794486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III.1) Méthode intégrale</a:t>
            </a:r>
          </a:p>
        </p:txBody>
      </p:sp>
      <p:sp>
        <p:nvSpPr>
          <p:cNvPr id="153" name="Shape 153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5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530" y="2055448"/>
            <a:ext cx="12205740" cy="56427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