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402" r:id="rId5"/>
    <p:sldId id="425" r:id="rId6"/>
    <p:sldId id="430" r:id="rId7"/>
    <p:sldId id="431" r:id="rId8"/>
    <p:sldId id="432" r:id="rId9"/>
    <p:sldId id="433" r:id="rId10"/>
    <p:sldId id="427" r:id="rId11"/>
    <p:sldId id="428" r:id="rId12"/>
    <p:sldId id="434" r:id="rId13"/>
    <p:sldId id="410" r:id="rId1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65"/>
    <a:srgbClr val="98CA00"/>
    <a:srgbClr val="FECA31"/>
    <a:srgbClr val="FE3131"/>
    <a:srgbClr val="980098"/>
    <a:srgbClr val="34599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A58BD-A08E-4CAD-81D8-FF4EC026DC1B}" v="194" dt="2020-11-16T10:45:07.5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977" autoAdjust="0"/>
  </p:normalViewPr>
  <p:slideViewPr>
    <p:cSldViewPr snapToGrid="0" snapToObjects="1">
      <p:cViewPr varScale="1">
        <p:scale>
          <a:sx n="145" d="100"/>
          <a:sy n="145" d="100"/>
        </p:scale>
        <p:origin x="60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DB949-2F28-4E5A-A30E-C237D6D5283E}" type="datetimeFigureOut">
              <a:rPr lang="en-GB" smtClean="0"/>
              <a:t>28/03/2022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8A9E8-F96D-4D47-8B2F-547021A6FFDB}" type="slidenum">
              <a:rPr lang="en-GB" smtClean="0"/>
              <a:t>‹#›</a:t>
            </a:fld>
            <a:endParaRPr lang="en-GB"/>
          </a:p>
        </p:txBody>
      </p:sp>
    </p:spTree>
    <p:extLst>
      <p:ext uri="{BB962C8B-B14F-4D97-AF65-F5344CB8AC3E}">
        <p14:creationId xmlns:p14="http://schemas.microsoft.com/office/powerpoint/2010/main" val="4038460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normAutofit/>
          </a:bodyPr>
          <a:lstStyle>
            <a:lvl1pPr algn="ctr">
              <a:defRPr sz="28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20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2C267-1D3F-A642-9FD6-0192604797DF}"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84918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634" y="337689"/>
            <a:ext cx="7886700" cy="718937"/>
          </a:xfrm>
        </p:spPr>
        <p:txBody>
          <a:bodyPr anchor="t" anchorCtr="0">
            <a:normAutofit/>
          </a:bodyPr>
          <a:lstStyle>
            <a:lvl1pPr>
              <a:defRPr sz="2200" b="1">
                <a:solidFill>
                  <a:schemeClr val="tx1">
                    <a:lumMod val="85000"/>
                    <a:lumOff val="15000"/>
                  </a:schemeClr>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32695" y="1114496"/>
            <a:ext cx="7886700" cy="3263504"/>
          </a:xfrm>
        </p:spPr>
        <p:txBody>
          <a:bodyPr>
            <a:normAutofit/>
          </a:bodyPr>
          <a:lstStyle>
            <a:lvl1pPr marL="171450" indent="-171450">
              <a:lnSpc>
                <a:spcPct val="150000"/>
              </a:lnSpc>
              <a:buClr>
                <a:schemeClr val="tx1">
                  <a:lumMod val="85000"/>
                  <a:lumOff val="15000"/>
                </a:schemeClr>
              </a:buClr>
              <a:buSzPct val="90000"/>
              <a:buFont typeface="Wingdings" panose="05000000000000000000" pitchFamily="2" charset="2"/>
              <a:buChar char="§"/>
              <a:defRPr sz="1600">
                <a:solidFill>
                  <a:schemeClr val="tx1">
                    <a:lumMod val="85000"/>
                    <a:lumOff val="15000"/>
                  </a:schemeClr>
                </a:solidFill>
                <a:latin typeface="Arial" panose="020B0604020202020204" pitchFamily="34" charset="0"/>
                <a:cs typeface="Arial" panose="020B0604020202020204" pitchFamily="34" charset="0"/>
              </a:defRPr>
            </a:lvl1pPr>
            <a:lvl2pPr marL="514350" indent="-171450">
              <a:lnSpc>
                <a:spcPct val="100000"/>
              </a:lnSpc>
              <a:buClr>
                <a:schemeClr val="tx1">
                  <a:lumMod val="85000"/>
                  <a:lumOff val="15000"/>
                </a:schemeClr>
              </a:buClr>
              <a:buSzPct val="90000"/>
              <a:buFont typeface="Wingdings" panose="05000000000000000000" pitchFamily="2" charset="2"/>
              <a:buChar char="§"/>
              <a:defRPr sz="1200">
                <a:solidFill>
                  <a:schemeClr val="tx1">
                    <a:lumMod val="85000"/>
                    <a:lumOff val="15000"/>
                  </a:schemeClr>
                </a:solidFill>
                <a:latin typeface="Arial" panose="020B0604020202020204" pitchFamily="34" charset="0"/>
                <a:cs typeface="Arial" panose="020B0604020202020204" pitchFamily="34" charset="0"/>
              </a:defRPr>
            </a:lvl2pPr>
            <a:lvl3pPr marL="857250" indent="-171450">
              <a:lnSpc>
                <a:spcPct val="100000"/>
              </a:lnSpc>
              <a:buClr>
                <a:schemeClr val="tx1">
                  <a:lumMod val="85000"/>
                  <a:lumOff val="15000"/>
                </a:schemeClr>
              </a:buClr>
              <a:buSzPct val="90000"/>
              <a:buFont typeface="Wingdings" panose="05000000000000000000" pitchFamily="2" charset="2"/>
              <a:buChar char="§"/>
              <a:defRPr sz="1100">
                <a:solidFill>
                  <a:schemeClr val="tx1">
                    <a:lumMod val="85000"/>
                    <a:lumOff val="15000"/>
                  </a:schemeClr>
                </a:solidFill>
                <a:latin typeface="Arial" panose="020B0604020202020204" pitchFamily="34" charset="0"/>
                <a:cs typeface="Arial" panose="020B0604020202020204" pitchFamily="34" charset="0"/>
              </a:defRPr>
            </a:lvl3pPr>
            <a:lvl4pPr marL="1200150" indent="-171450">
              <a:lnSpc>
                <a:spcPct val="100000"/>
              </a:lnSpc>
              <a:buClr>
                <a:schemeClr val="tx1">
                  <a:lumMod val="85000"/>
                  <a:lumOff val="15000"/>
                </a:schemeClr>
              </a:buClr>
              <a:buSzPct val="90000"/>
              <a:buFont typeface="Wingdings" panose="05000000000000000000" pitchFamily="2" charset="2"/>
              <a:buChar char="§"/>
              <a:defRPr sz="1050">
                <a:solidFill>
                  <a:schemeClr val="tx1">
                    <a:lumMod val="85000"/>
                    <a:lumOff val="15000"/>
                  </a:schemeClr>
                </a:solidFill>
                <a:latin typeface="Arial" panose="020B0604020202020204" pitchFamily="34" charset="0"/>
                <a:cs typeface="Arial" panose="020B0604020202020204" pitchFamily="34" charset="0"/>
              </a:defRPr>
            </a:lvl4pPr>
            <a:lvl5pPr marL="1543050" indent="-171450">
              <a:lnSpc>
                <a:spcPct val="100000"/>
              </a:lnSpc>
              <a:buClr>
                <a:schemeClr val="tx1">
                  <a:lumMod val="85000"/>
                  <a:lumOff val="15000"/>
                </a:schemeClr>
              </a:buClr>
              <a:buSzPct val="90000"/>
              <a:buFont typeface="Wingdings" panose="05000000000000000000" pitchFamily="2" charset="2"/>
              <a:buChar char="§"/>
              <a:defRPr sz="1050">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2C267-1D3F-A642-9FD6-0192604797DF}"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5730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28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72C267-1D3F-A642-9FD6-0192604797DF}" type="datetimeFigureOut">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104340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2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418582" y="1369219"/>
            <a:ext cx="3886200" cy="3263504"/>
          </a:xfrm>
        </p:spPr>
        <p:txBody>
          <a:bodyPr>
            <a:normAutofit/>
          </a:bodyPr>
          <a:lstStyle>
            <a:lvl1pPr marL="171450" indent="-171450">
              <a:buFont typeface="Wingdings" panose="05000000000000000000" pitchFamily="2" charset="2"/>
              <a:buChar char="§"/>
              <a:defRPr sz="1600">
                <a:latin typeface="Arial" panose="020B0604020202020204" pitchFamily="34" charset="0"/>
                <a:cs typeface="Arial" panose="020B0604020202020204" pitchFamily="34" charset="0"/>
              </a:defRPr>
            </a:lvl1pPr>
            <a:lvl2pPr marL="514350" indent="-171450">
              <a:buFont typeface="Wingdings" panose="05000000000000000000" pitchFamily="2" charset="2"/>
              <a:buChar char="§"/>
              <a:defRPr sz="1200">
                <a:latin typeface="Arial" panose="020B0604020202020204" pitchFamily="34" charset="0"/>
                <a:cs typeface="Arial" panose="020B0604020202020204" pitchFamily="34" charset="0"/>
              </a:defRPr>
            </a:lvl2pPr>
            <a:lvl3pPr marL="857250" indent="-171450">
              <a:buFont typeface="Wingdings" panose="05000000000000000000" pitchFamily="2" charset="2"/>
              <a:buChar char="§"/>
              <a:defRPr sz="1100">
                <a:latin typeface="Arial" panose="020B0604020202020204" pitchFamily="34" charset="0"/>
                <a:cs typeface="Arial" panose="020B0604020202020204" pitchFamily="34" charset="0"/>
              </a:defRPr>
            </a:lvl3pPr>
            <a:lvl4pPr marL="1200150" indent="-171450">
              <a:buFont typeface="Wingdings" panose="05000000000000000000" pitchFamily="2" charset="2"/>
              <a:buChar char="§"/>
              <a:defRPr sz="1050">
                <a:latin typeface="Arial" panose="020B0604020202020204" pitchFamily="34" charset="0"/>
                <a:cs typeface="Arial" panose="020B0604020202020204" pitchFamily="34" charset="0"/>
              </a:defRPr>
            </a:lvl4pPr>
            <a:lvl5pPr marL="1543050" indent="-171450">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626" y="1369219"/>
            <a:ext cx="4358849" cy="3263504"/>
          </a:xfrm>
        </p:spPr>
        <p:txBody>
          <a:bodyPr>
            <a:normAutofit/>
          </a:bodyPr>
          <a:lstStyle>
            <a:lvl1pPr marL="285750" indent="-285750">
              <a:buFont typeface="Wingdings" panose="05000000000000000000" pitchFamily="2" charset="2"/>
              <a:buChar char="§"/>
              <a:defRPr sz="1600">
                <a:latin typeface="Arial" panose="020B0604020202020204" pitchFamily="34" charset="0"/>
                <a:cs typeface="Arial" panose="020B0604020202020204" pitchFamily="34" charset="0"/>
              </a:defRPr>
            </a:lvl1pPr>
            <a:lvl2pPr marL="514350" indent="-171450">
              <a:buFont typeface="Wingdings" panose="05000000000000000000" pitchFamily="2" charset="2"/>
              <a:buChar char="§"/>
              <a:defRPr sz="1200">
                <a:latin typeface="Arial" panose="020B0604020202020204" pitchFamily="34" charset="0"/>
                <a:cs typeface="Arial" panose="020B0604020202020204" pitchFamily="34" charset="0"/>
              </a:defRPr>
            </a:lvl2pPr>
            <a:lvl3pPr marL="857250" indent="-171450">
              <a:buFont typeface="Wingdings" panose="05000000000000000000" pitchFamily="2" charset="2"/>
              <a:buChar char="§"/>
              <a:defRPr sz="1100">
                <a:latin typeface="Arial" panose="020B0604020202020204" pitchFamily="34" charset="0"/>
                <a:cs typeface="Arial" panose="020B0604020202020204" pitchFamily="34" charset="0"/>
              </a:defRPr>
            </a:lvl3pPr>
            <a:lvl4pPr marL="1200150" indent="-171450">
              <a:buFont typeface="Wingdings" panose="05000000000000000000" pitchFamily="2" charset="2"/>
              <a:buChar char="§"/>
              <a:defRPr sz="1050">
                <a:latin typeface="Arial" panose="020B0604020202020204" pitchFamily="34" charset="0"/>
                <a:cs typeface="Arial" panose="020B0604020202020204" pitchFamily="34" charset="0"/>
              </a:defRPr>
            </a:lvl4pPr>
            <a:lvl5pPr marL="1543050" indent="-171450">
              <a:buFont typeface="Wingdings" panose="05000000000000000000" pitchFamily="2" charset="2"/>
              <a:buChar char="§"/>
              <a:defRPr sz="105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2C267-1D3F-A642-9FD6-0192604797DF}"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10882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2C267-1D3F-A642-9FD6-0192604797DF}" type="datetimeFigureOut">
              <a:rPr lang="en-US" smtClean="0"/>
              <a:t>3/28/2022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128301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2C267-1D3F-A642-9FD6-0192604797DF}" type="datetimeFigureOut">
              <a:rPr lang="en-US" smtClean="0"/>
              <a:t>3/28/2022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81252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t">
            <a:noAutofit/>
          </a:bodyPr>
          <a:lstStyle>
            <a:lvl1pPr>
              <a:defRPr sz="28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87391" y="895865"/>
            <a:ext cx="4629150" cy="3499923"/>
          </a:xfrm>
        </p:spPr>
        <p:txBody>
          <a:bodyPr>
            <a:normAutofit/>
          </a:bodyPr>
          <a:lstStyle>
            <a:lvl1pPr marL="171450" indent="-171450">
              <a:buFont typeface="Wingdings" panose="05000000000000000000" pitchFamily="2" charset="2"/>
              <a:buChar char="§"/>
              <a:defRPr sz="1600">
                <a:latin typeface="Arial" panose="020B0604020202020204" pitchFamily="34" charset="0"/>
                <a:cs typeface="Arial" panose="020B0604020202020204" pitchFamily="34" charset="0"/>
              </a:defRPr>
            </a:lvl1pPr>
            <a:lvl2pPr marL="514350" indent="-171450">
              <a:buFont typeface="Wingdings" panose="05000000000000000000" pitchFamily="2" charset="2"/>
              <a:buChar char="§"/>
              <a:defRPr sz="1600">
                <a:latin typeface="Arial" panose="020B0604020202020204" pitchFamily="34" charset="0"/>
                <a:cs typeface="Arial" panose="020B0604020202020204" pitchFamily="34" charset="0"/>
              </a:defRPr>
            </a:lvl2pPr>
            <a:lvl3pPr marL="857250" indent="-171450">
              <a:buFont typeface="Wingdings" panose="05000000000000000000" pitchFamily="2" charset="2"/>
              <a:buChar char="§"/>
              <a:defRPr sz="1200">
                <a:latin typeface="Arial" panose="020B0604020202020204" pitchFamily="34" charset="0"/>
                <a:cs typeface="Arial" panose="020B0604020202020204" pitchFamily="34" charset="0"/>
              </a:defRPr>
            </a:lvl3pPr>
            <a:lvl4pPr marL="1200150" indent="-171450">
              <a:buFont typeface="Wingdings" panose="05000000000000000000" pitchFamily="2" charset="2"/>
              <a:buChar char="§"/>
              <a:defRPr sz="1100">
                <a:latin typeface="Arial" panose="020B0604020202020204" pitchFamily="34" charset="0"/>
                <a:cs typeface="Arial" panose="020B0604020202020204" pitchFamily="34" charset="0"/>
              </a:defRPr>
            </a:lvl4pPr>
            <a:lvl5pPr marL="1543050" indent="-171450">
              <a:buFont typeface="Wingdings" panose="05000000000000000000" pitchFamily="2" charset="2"/>
              <a:buChar char="§"/>
              <a:defRPr sz="1100">
                <a:latin typeface="Arial" panose="020B0604020202020204" pitchFamily="34" charset="0"/>
                <a:cs typeface="Arial" panose="020B0604020202020204" pitchFamily="34" charset="0"/>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normAutofit/>
          </a:bodyPr>
          <a:lstStyle>
            <a:lvl1pPr marL="0" indent="0">
              <a:buNone/>
              <a:defRPr sz="2000">
                <a:latin typeface="Arial" panose="020B0604020202020204" pitchFamily="34" charset="0"/>
                <a:cs typeface="Arial" panose="020B0604020202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372C267-1D3F-A642-9FD6-0192604797DF}"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329702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t">
            <a:normAutofit/>
          </a:bodyPr>
          <a:lstStyle>
            <a:lvl1pPr>
              <a:defRPr sz="28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32935"/>
            <a:ext cx="4629150" cy="3462853"/>
          </a:xfrm>
        </p:spPr>
        <p:txBody>
          <a:bodyPr anchor="t"/>
          <a:lstStyle>
            <a:lvl1pPr marL="0" indent="0">
              <a:buNone/>
              <a:defRPr sz="2400">
                <a:latin typeface="Arial" panose="020B0604020202020204" pitchFamily="34" charset="0"/>
                <a:cs typeface="Arial" panose="020B060402020202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normAutofit/>
          </a:bodyPr>
          <a:lstStyle>
            <a:lvl1pPr marL="0" indent="0">
              <a:buNone/>
              <a:defRPr sz="2000">
                <a:latin typeface="Arial" panose="020B0604020202020204" pitchFamily="34" charset="0"/>
                <a:cs typeface="Arial" panose="020B0604020202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372C267-1D3F-A642-9FD6-0192604797DF}" type="datetimeFigureOut">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7AFF1-1D8A-394A-898D-E0FE52356337}" type="slidenum">
              <a:rPr lang="en-US" smtClean="0"/>
              <a:t>‹#›</a:t>
            </a:fld>
            <a:endParaRPr lang="en-US"/>
          </a:p>
        </p:txBody>
      </p:sp>
    </p:spTree>
    <p:extLst>
      <p:ext uri="{BB962C8B-B14F-4D97-AF65-F5344CB8AC3E}">
        <p14:creationId xmlns:p14="http://schemas.microsoft.com/office/powerpoint/2010/main" val="80557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tif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702593" y="1566610"/>
            <a:ext cx="3029517" cy="3576889"/>
          </a:xfrm>
          <a:prstGeom prst="rect">
            <a:avLst/>
          </a:prstGeom>
        </p:spPr>
      </p:pic>
      <p:sp>
        <p:nvSpPr>
          <p:cNvPr id="3" name="Text Placeholder 2"/>
          <p:cNvSpPr>
            <a:spLocks noGrp="1"/>
          </p:cNvSpPr>
          <p:nvPr>
            <p:ph type="body" idx="1"/>
          </p:nvPr>
        </p:nvSpPr>
        <p:spPr>
          <a:xfrm>
            <a:off x="430936" y="1220941"/>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418582" y="51427"/>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372C267-1D3F-A642-9FD6-0192604797DF}" type="datetimeFigureOut">
              <a:rPr lang="en-US" smtClean="0"/>
              <a:t>3/28/2022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C17AFF1-1D8A-394A-898D-E0FE52356337}" type="slidenum">
              <a:rPr lang="en-US" smtClean="0"/>
              <a:t>‹#›</a:t>
            </a:fld>
            <a:endParaRPr lang="en-US"/>
          </a:p>
        </p:txBody>
      </p:sp>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128933" y="321400"/>
            <a:ext cx="1709022" cy="480235"/>
          </a:xfrm>
          <a:prstGeom prst="rect">
            <a:avLst/>
          </a:prstGeom>
        </p:spPr>
      </p:pic>
      <p:pic>
        <p:nvPicPr>
          <p:cNvPr id="8" name="Picture 7"/>
          <p:cNvPicPr>
            <a:picLocks noChangeAspect="1"/>
          </p:cNvPicPr>
          <p:nvPr userDrawn="1"/>
        </p:nvPicPr>
        <p:blipFill>
          <a:blip r:embed="rId12"/>
          <a:stretch>
            <a:fillRect/>
          </a:stretch>
        </p:blipFill>
        <p:spPr>
          <a:xfrm>
            <a:off x="5486556" y="4522418"/>
            <a:ext cx="3461589" cy="518689"/>
          </a:xfrm>
          <a:prstGeom prst="rect">
            <a:avLst/>
          </a:prstGeom>
        </p:spPr>
      </p:pic>
    </p:spTree>
    <p:extLst>
      <p:ext uri="{BB962C8B-B14F-4D97-AF65-F5344CB8AC3E}">
        <p14:creationId xmlns:p14="http://schemas.microsoft.com/office/powerpoint/2010/main" val="609911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Lst>
  <p:txStyles>
    <p:titleStyle>
      <a:lvl1pPr algn="l" defTabSz="685800" rtl="0" eaLnBrk="1" latinLnBrk="0" hangingPunct="1">
        <a:lnSpc>
          <a:spcPct val="90000"/>
        </a:lnSpc>
        <a:spcBef>
          <a:spcPct val="0"/>
        </a:spcBef>
        <a:buNone/>
        <a:defRPr sz="22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11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bwMode="auto">
          <a:xfrm>
            <a:off x="352738" y="2033122"/>
            <a:ext cx="8791262" cy="8939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GB" altLang="en-US" sz="2800" b="1" dirty="0">
                <a:latin typeface="Arial" panose="020B0604020202020204" pitchFamily="34" charset="0"/>
                <a:cs typeface="Arial" panose="020B0604020202020204" pitchFamily="34" charset="0"/>
              </a:rPr>
              <a:t>Big Data Programming Project</a:t>
            </a:r>
          </a:p>
          <a:p>
            <a:r>
              <a:rPr lang="en-GB" altLang="en-US" sz="2000" b="1" dirty="0">
                <a:latin typeface="Arial" panose="020B0604020202020204" pitchFamily="34" charset="0"/>
                <a:cs typeface="Arial" panose="020B0604020202020204" pitchFamily="34" charset="0"/>
              </a:rPr>
              <a:t>Gurvinder Nagra</a:t>
            </a:r>
          </a:p>
          <a:p>
            <a:r>
              <a:rPr lang="en-GB" altLang="en-US" sz="2000" b="1" dirty="0">
                <a:latin typeface="Arial" panose="020B0604020202020204" pitchFamily="34" charset="0"/>
                <a:cs typeface="Arial" panose="020B0604020202020204" pitchFamily="34" charset="0"/>
              </a:rPr>
              <a:t>5011CEM</a:t>
            </a:r>
          </a:p>
        </p:txBody>
      </p:sp>
    </p:spTree>
    <p:extLst>
      <p:ext uri="{BB962C8B-B14F-4D97-AF65-F5344CB8AC3E}">
        <p14:creationId xmlns:p14="http://schemas.microsoft.com/office/powerpoint/2010/main" val="3999823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3200" dirty="0"/>
          </a:p>
          <a:p>
            <a:pPr marL="0" indent="0" algn="ctr">
              <a:buNone/>
            </a:pPr>
            <a:r>
              <a:rPr lang="en-GB" sz="3200" dirty="0"/>
              <a:t>END</a:t>
            </a:r>
          </a:p>
        </p:txBody>
      </p:sp>
    </p:spTree>
    <p:extLst>
      <p:ext uri="{BB962C8B-B14F-4D97-AF65-F5344CB8AC3E}">
        <p14:creationId xmlns:p14="http://schemas.microsoft.com/office/powerpoint/2010/main" val="251124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6F4C-431B-476A-BD7A-9740B04C7AFD}"/>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4B06D8D-F7EE-4172-82D5-AAD72FF37C13}"/>
              </a:ext>
            </a:extLst>
          </p:cNvPr>
          <p:cNvSpPr>
            <a:spLocks noGrp="1"/>
          </p:cNvSpPr>
          <p:nvPr>
            <p:ph idx="1"/>
          </p:nvPr>
        </p:nvSpPr>
        <p:spPr>
          <a:xfrm>
            <a:off x="432695" y="1114496"/>
            <a:ext cx="7886700" cy="3556116"/>
          </a:xfrm>
        </p:spPr>
        <p:txBody>
          <a:bodyPr>
            <a:normAutofit/>
          </a:bodyPr>
          <a:lstStyle/>
          <a:p>
            <a:pPr marL="0" indent="0">
              <a:buNone/>
            </a:pPr>
            <a:r>
              <a:rPr lang="en-GB" dirty="0"/>
              <a:t>The goals of this project are to showcase the difference between parallel and sequential processing and how much faster a process can be done.</a:t>
            </a:r>
          </a:p>
          <a:p>
            <a:pPr marL="0" indent="0">
              <a:buNone/>
            </a:pPr>
            <a:r>
              <a:rPr lang="en-GB" dirty="0"/>
              <a:t>We will show how from the current analysis time we can process the data much quicker and find the correct number of processors required to achieve the target processing time.</a:t>
            </a:r>
          </a:p>
          <a:p>
            <a:pPr marL="0" indent="0">
              <a:buNone/>
            </a:pPr>
            <a:r>
              <a:rPr lang="en-GB" dirty="0"/>
              <a:t>As well as that we shall deal with testing the code itself and improving how we test it.</a:t>
            </a:r>
          </a:p>
          <a:p>
            <a:pPr marL="0" indent="0">
              <a:buNone/>
            </a:pPr>
            <a:r>
              <a:rPr lang="en-GB" dirty="0"/>
              <a:t>Finally making sure to extrapolate our results to prove our analysis is correct.</a:t>
            </a:r>
          </a:p>
          <a:p>
            <a:pPr lvl="2"/>
            <a:endParaRPr lang="en-GB" dirty="0"/>
          </a:p>
        </p:txBody>
      </p:sp>
    </p:spTree>
    <p:extLst>
      <p:ext uri="{BB962C8B-B14F-4D97-AF65-F5344CB8AC3E}">
        <p14:creationId xmlns:p14="http://schemas.microsoft.com/office/powerpoint/2010/main" val="170213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18B5-A84B-4795-B366-A4AFED34F38F}"/>
              </a:ext>
            </a:extLst>
          </p:cNvPr>
          <p:cNvSpPr>
            <a:spLocks noGrp="1"/>
          </p:cNvSpPr>
          <p:nvPr>
            <p:ph type="title"/>
          </p:nvPr>
        </p:nvSpPr>
        <p:spPr/>
        <p:txBody>
          <a:bodyPr/>
          <a:lstStyle/>
          <a:p>
            <a:r>
              <a:rPr lang="en-GB" dirty="0"/>
              <a:t>Techniques used to compare parallel and </a:t>
            </a:r>
            <a:br>
              <a:rPr lang="en-GB" dirty="0"/>
            </a:br>
            <a:r>
              <a:rPr lang="en-GB" dirty="0"/>
              <a:t>sequential processing </a:t>
            </a:r>
          </a:p>
        </p:txBody>
      </p:sp>
      <p:sp>
        <p:nvSpPr>
          <p:cNvPr id="3" name="Content Placeholder 2">
            <a:extLst>
              <a:ext uri="{FF2B5EF4-FFF2-40B4-BE49-F238E27FC236}">
                <a16:creationId xmlns:a16="http://schemas.microsoft.com/office/drawing/2014/main" id="{E8D941E5-6743-4EC2-B1DB-258DA64D5718}"/>
              </a:ext>
            </a:extLst>
          </p:cNvPr>
          <p:cNvSpPr>
            <a:spLocks noGrp="1"/>
          </p:cNvSpPr>
          <p:nvPr>
            <p:ph idx="1"/>
          </p:nvPr>
        </p:nvSpPr>
        <p:spPr/>
        <p:txBody>
          <a:bodyPr/>
          <a:lstStyle/>
          <a:p>
            <a:r>
              <a:rPr lang="en-GB" dirty="0"/>
              <a:t>The techniques used to compare parallel and sequential involved running both processes, then taking the results from each.</a:t>
            </a:r>
          </a:p>
          <a:p>
            <a:r>
              <a:rPr lang="en-GB" dirty="0"/>
              <a:t>Using these results we created plots which showed us the difference in time and from there we can use the plots to compare speeds.</a:t>
            </a:r>
          </a:p>
          <a:p>
            <a:r>
              <a:rPr lang="en-GB" dirty="0"/>
              <a:t>Throughout the code we also made use of re-usable functions when calling both parallel and sequential.</a:t>
            </a:r>
          </a:p>
        </p:txBody>
      </p:sp>
    </p:spTree>
    <p:extLst>
      <p:ext uri="{BB962C8B-B14F-4D97-AF65-F5344CB8AC3E}">
        <p14:creationId xmlns:p14="http://schemas.microsoft.com/office/powerpoint/2010/main" val="410517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4A4D-966A-4D12-8157-EDCFD16976A5}"/>
              </a:ext>
            </a:extLst>
          </p:cNvPr>
          <p:cNvSpPr>
            <a:spLocks noGrp="1"/>
          </p:cNvSpPr>
          <p:nvPr>
            <p:ph type="title"/>
          </p:nvPr>
        </p:nvSpPr>
        <p:spPr/>
        <p:txBody>
          <a:bodyPr/>
          <a:lstStyle/>
          <a:p>
            <a:r>
              <a:rPr lang="en-GB" dirty="0"/>
              <a:t>Techniques used to run tests</a:t>
            </a:r>
          </a:p>
        </p:txBody>
      </p:sp>
      <p:sp>
        <p:nvSpPr>
          <p:cNvPr id="3" name="Content Placeholder 2">
            <a:extLst>
              <a:ext uri="{FF2B5EF4-FFF2-40B4-BE49-F238E27FC236}">
                <a16:creationId xmlns:a16="http://schemas.microsoft.com/office/drawing/2014/main" id="{9AB994D8-6B42-4F23-BC85-3250517A182D}"/>
              </a:ext>
            </a:extLst>
          </p:cNvPr>
          <p:cNvSpPr>
            <a:spLocks noGrp="1"/>
          </p:cNvSpPr>
          <p:nvPr>
            <p:ph idx="1"/>
          </p:nvPr>
        </p:nvSpPr>
        <p:spPr/>
        <p:txBody>
          <a:bodyPr/>
          <a:lstStyle/>
          <a:p>
            <a:r>
              <a:rPr lang="en-GB" dirty="0"/>
              <a:t>Techniques that were used to test the code made use of both functional and break testing.</a:t>
            </a:r>
          </a:p>
          <a:p>
            <a:r>
              <a:rPr lang="en-GB" dirty="0"/>
              <a:t>The code utilises functions to call different tests when needed throughout, and run them.</a:t>
            </a:r>
          </a:p>
          <a:p>
            <a:r>
              <a:rPr lang="en-GB" dirty="0"/>
              <a:t>Once any functional tests have been run we will make use of break testing to ensure that the code will stop if there are any issues or skip past instead. We also can manually change values to suit the data we are testing better.</a:t>
            </a:r>
          </a:p>
        </p:txBody>
      </p:sp>
    </p:spTree>
    <p:extLst>
      <p:ext uri="{BB962C8B-B14F-4D97-AF65-F5344CB8AC3E}">
        <p14:creationId xmlns:p14="http://schemas.microsoft.com/office/powerpoint/2010/main" val="163323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5345-E2B2-4AD4-8850-8106E564527A}"/>
              </a:ext>
            </a:extLst>
          </p:cNvPr>
          <p:cNvSpPr>
            <a:spLocks noGrp="1"/>
          </p:cNvSpPr>
          <p:nvPr>
            <p:ph type="title"/>
          </p:nvPr>
        </p:nvSpPr>
        <p:spPr/>
        <p:txBody>
          <a:bodyPr/>
          <a:lstStyle/>
          <a:p>
            <a:r>
              <a:rPr lang="en-GB" dirty="0"/>
              <a:t>Results of testing</a:t>
            </a:r>
          </a:p>
        </p:txBody>
      </p:sp>
      <p:sp>
        <p:nvSpPr>
          <p:cNvPr id="3" name="Content Placeholder 2">
            <a:extLst>
              <a:ext uri="{FF2B5EF4-FFF2-40B4-BE49-F238E27FC236}">
                <a16:creationId xmlns:a16="http://schemas.microsoft.com/office/drawing/2014/main" id="{BCA871A5-FF9B-47E5-B064-5CE8841E806A}"/>
              </a:ext>
            </a:extLst>
          </p:cNvPr>
          <p:cNvSpPr>
            <a:spLocks noGrp="1"/>
          </p:cNvSpPr>
          <p:nvPr>
            <p:ph idx="1"/>
          </p:nvPr>
        </p:nvSpPr>
        <p:spPr/>
        <p:txBody>
          <a:bodyPr/>
          <a:lstStyle/>
          <a:p>
            <a:r>
              <a:rPr lang="en-GB" dirty="0"/>
              <a:t>The results of our test showed that as we continued to increase the number of processors we </a:t>
            </a:r>
            <a:r>
              <a:rPr lang="en-GB" dirty="0" err="1"/>
              <a:t>usedthe</a:t>
            </a:r>
            <a:r>
              <a:rPr lang="en-GB" dirty="0"/>
              <a:t> time taken for parallel processing decreased as shown in the graph and how sequential was much slower in comparison.</a:t>
            </a:r>
          </a:p>
        </p:txBody>
      </p:sp>
      <p:pic>
        <p:nvPicPr>
          <p:cNvPr id="5" name="Picture 4">
            <a:extLst>
              <a:ext uri="{FF2B5EF4-FFF2-40B4-BE49-F238E27FC236}">
                <a16:creationId xmlns:a16="http://schemas.microsoft.com/office/drawing/2014/main" id="{699EE7AD-F017-42AC-9225-06DA764B0D62}"/>
              </a:ext>
            </a:extLst>
          </p:cNvPr>
          <p:cNvPicPr>
            <a:picLocks noChangeAspect="1"/>
          </p:cNvPicPr>
          <p:nvPr/>
        </p:nvPicPr>
        <p:blipFill>
          <a:blip r:embed="rId2"/>
          <a:stretch>
            <a:fillRect/>
          </a:stretch>
        </p:blipFill>
        <p:spPr>
          <a:xfrm>
            <a:off x="824605" y="2571750"/>
            <a:ext cx="2994251" cy="2382708"/>
          </a:xfrm>
          <a:prstGeom prst="rect">
            <a:avLst/>
          </a:prstGeom>
        </p:spPr>
      </p:pic>
    </p:spTree>
    <p:extLst>
      <p:ext uri="{BB962C8B-B14F-4D97-AF65-F5344CB8AC3E}">
        <p14:creationId xmlns:p14="http://schemas.microsoft.com/office/powerpoint/2010/main" val="288941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52A6-8F04-4A1E-8A61-7B57004AF14D}"/>
              </a:ext>
            </a:extLst>
          </p:cNvPr>
          <p:cNvSpPr>
            <a:spLocks noGrp="1"/>
          </p:cNvSpPr>
          <p:nvPr>
            <p:ph type="title"/>
          </p:nvPr>
        </p:nvSpPr>
        <p:spPr/>
        <p:txBody>
          <a:bodyPr/>
          <a:lstStyle/>
          <a:p>
            <a:r>
              <a:rPr lang="en-GB" dirty="0"/>
              <a:t>Extrapolation of tests</a:t>
            </a:r>
          </a:p>
        </p:txBody>
      </p:sp>
      <p:sp>
        <p:nvSpPr>
          <p:cNvPr id="3" name="Content Placeholder 2">
            <a:extLst>
              <a:ext uri="{FF2B5EF4-FFF2-40B4-BE49-F238E27FC236}">
                <a16:creationId xmlns:a16="http://schemas.microsoft.com/office/drawing/2014/main" id="{06036A99-F7E7-4EC6-B2CC-A3ED550497E7}"/>
              </a:ext>
            </a:extLst>
          </p:cNvPr>
          <p:cNvSpPr>
            <a:spLocks noGrp="1"/>
          </p:cNvSpPr>
          <p:nvPr>
            <p:ph idx="1"/>
          </p:nvPr>
        </p:nvSpPr>
        <p:spPr>
          <a:xfrm>
            <a:off x="235845" y="683167"/>
            <a:ext cx="7886700" cy="3263504"/>
          </a:xfrm>
        </p:spPr>
        <p:txBody>
          <a:bodyPr>
            <a:normAutofit/>
          </a:bodyPr>
          <a:lstStyle/>
          <a:p>
            <a:pPr marL="0" indent="0">
              <a:buNone/>
            </a:pPr>
            <a:r>
              <a:rPr lang="en-GB" sz="1050" dirty="0"/>
              <a:t>The extrapolation of our tests gives us the linear line which has a downwards trend on the graph. This shows us for 1000 data that is being processed in increments of 50 will get faster to a certain point.</a:t>
            </a:r>
          </a:p>
          <a:p>
            <a:pPr marL="0" indent="0">
              <a:buNone/>
            </a:pPr>
            <a:r>
              <a:rPr lang="en-GB" sz="1050" dirty="0"/>
              <a:t>For 5 hours and 1000 data the target is 12 processors for the fastest time, for the entire dataset this would be estimated at 32,641.97 seconds meaning we would need 24 processors.</a:t>
            </a:r>
          </a:p>
          <a:p>
            <a:pPr marL="0" indent="0">
              <a:buNone/>
            </a:pPr>
            <a:r>
              <a:rPr lang="en-GB" sz="1050" dirty="0"/>
              <a:t>From our finding the total amount of workers required for the entire data was calculated to learn that it would take 208,353 seconds (58 hours) to do the entire dataset, since we need to do it within 2 hours would need to do it 30x as fast. Meaning we would need 30 times as many workers so 120 workers.</a:t>
            </a:r>
          </a:p>
          <a:p>
            <a:pPr marL="0" indent="0">
              <a:buNone/>
            </a:pPr>
            <a:r>
              <a:rPr lang="en-GB" sz="1050" dirty="0"/>
              <a:t>Resource monitors were also used to help calculate how much memory is needed per worker which is 275mb which means that the total amount of memory that would be needed for the entire 5000 data would be 5500mb </a:t>
            </a:r>
            <a:r>
              <a:rPr lang="en-GB" sz="1100" dirty="0"/>
              <a:t>from the calculations made.          </a:t>
            </a:r>
          </a:p>
        </p:txBody>
      </p:sp>
      <p:pic>
        <p:nvPicPr>
          <p:cNvPr id="5" name="Picture 4">
            <a:extLst>
              <a:ext uri="{FF2B5EF4-FFF2-40B4-BE49-F238E27FC236}">
                <a16:creationId xmlns:a16="http://schemas.microsoft.com/office/drawing/2014/main" id="{A246876C-313B-4FAD-A00D-03B08CD85581}"/>
              </a:ext>
            </a:extLst>
          </p:cNvPr>
          <p:cNvPicPr>
            <a:picLocks noChangeAspect="1"/>
          </p:cNvPicPr>
          <p:nvPr/>
        </p:nvPicPr>
        <p:blipFill>
          <a:blip r:embed="rId2"/>
          <a:stretch>
            <a:fillRect/>
          </a:stretch>
        </p:blipFill>
        <p:spPr>
          <a:xfrm>
            <a:off x="2901950" y="3224471"/>
            <a:ext cx="1930603" cy="1869927"/>
          </a:xfrm>
          <a:prstGeom prst="rect">
            <a:avLst/>
          </a:prstGeom>
        </p:spPr>
      </p:pic>
      <p:pic>
        <p:nvPicPr>
          <p:cNvPr id="7" name="Picture 6">
            <a:extLst>
              <a:ext uri="{FF2B5EF4-FFF2-40B4-BE49-F238E27FC236}">
                <a16:creationId xmlns:a16="http://schemas.microsoft.com/office/drawing/2014/main" id="{3E0F3C49-7B4C-41DF-975E-0DEA84111475}"/>
              </a:ext>
            </a:extLst>
          </p:cNvPr>
          <p:cNvPicPr>
            <a:picLocks noChangeAspect="1"/>
          </p:cNvPicPr>
          <p:nvPr/>
        </p:nvPicPr>
        <p:blipFill>
          <a:blip r:embed="rId3"/>
          <a:stretch>
            <a:fillRect/>
          </a:stretch>
        </p:blipFill>
        <p:spPr>
          <a:xfrm>
            <a:off x="286284" y="3277864"/>
            <a:ext cx="2199929" cy="1690686"/>
          </a:xfrm>
          <a:prstGeom prst="rect">
            <a:avLst/>
          </a:prstGeom>
        </p:spPr>
      </p:pic>
    </p:spTree>
    <p:extLst>
      <p:ext uri="{BB962C8B-B14F-4D97-AF65-F5344CB8AC3E}">
        <p14:creationId xmlns:p14="http://schemas.microsoft.com/office/powerpoint/2010/main" val="185151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300E-7BFE-42C5-82C5-2758D2F610B9}"/>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EBE3FBAC-560A-46B9-95DD-6553405ED019}"/>
              </a:ext>
            </a:extLst>
          </p:cNvPr>
          <p:cNvSpPr>
            <a:spLocks noGrp="1"/>
          </p:cNvSpPr>
          <p:nvPr>
            <p:ph idx="1"/>
          </p:nvPr>
        </p:nvSpPr>
        <p:spPr/>
        <p:txBody>
          <a:bodyPr>
            <a:normAutofit/>
          </a:bodyPr>
          <a:lstStyle/>
          <a:p>
            <a:pPr marL="0" indent="0">
              <a:buNone/>
            </a:pPr>
            <a:r>
              <a:rPr lang="en-GB" dirty="0"/>
              <a:t>Overall our results have shown that parallel processing is indeed faster than sequential processing and will yield the results that we require in a faster more desired time frame.</a:t>
            </a:r>
          </a:p>
          <a:p>
            <a:pPr marL="0" indent="0">
              <a:buNone/>
            </a:pPr>
            <a:r>
              <a:rPr lang="en-GB" dirty="0"/>
              <a:t>As well as that modifications we have made allow the code to be more useful through functions and testing.</a:t>
            </a:r>
          </a:p>
          <a:p>
            <a:pPr marL="0" indent="0">
              <a:buNone/>
            </a:pPr>
            <a:r>
              <a:rPr lang="en-GB" dirty="0"/>
              <a:t>We are also able to successfully extrapolate our results and use it to estimate what we need for the full dataset.</a:t>
            </a:r>
          </a:p>
        </p:txBody>
      </p:sp>
    </p:spTree>
    <p:extLst>
      <p:ext uri="{BB962C8B-B14F-4D97-AF65-F5344CB8AC3E}">
        <p14:creationId xmlns:p14="http://schemas.microsoft.com/office/powerpoint/2010/main" val="381608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B5D1-D277-438D-A061-5C41E35093C0}"/>
              </a:ext>
            </a:extLst>
          </p:cNvPr>
          <p:cNvSpPr>
            <a:spLocks noGrp="1"/>
          </p:cNvSpPr>
          <p:nvPr>
            <p:ph type="title"/>
          </p:nvPr>
        </p:nvSpPr>
        <p:spPr/>
        <p:txBody>
          <a:bodyPr/>
          <a:lstStyle/>
          <a:p>
            <a:r>
              <a:rPr lang="en-GB" dirty="0"/>
              <a:t>Questions and Answers</a:t>
            </a:r>
          </a:p>
        </p:txBody>
      </p:sp>
      <p:sp>
        <p:nvSpPr>
          <p:cNvPr id="3" name="Content Placeholder 2">
            <a:extLst>
              <a:ext uri="{FF2B5EF4-FFF2-40B4-BE49-F238E27FC236}">
                <a16:creationId xmlns:a16="http://schemas.microsoft.com/office/drawing/2014/main" id="{C98C5742-BCD0-4C3B-BD76-9679F87E8120}"/>
              </a:ext>
            </a:extLst>
          </p:cNvPr>
          <p:cNvSpPr>
            <a:spLocks noGrp="1"/>
          </p:cNvSpPr>
          <p:nvPr>
            <p:ph idx="1"/>
          </p:nvPr>
        </p:nvSpPr>
        <p:spPr/>
        <p:txBody>
          <a:bodyPr/>
          <a:lstStyle/>
          <a:p>
            <a:pPr marL="342900" lvl="0" indent="-342900">
              <a:lnSpc>
                <a:spcPct val="115000"/>
              </a:lnSpc>
              <a:spcAft>
                <a:spcPts val="600"/>
              </a:spcAft>
              <a:buFont typeface="+mj-lt"/>
              <a:buAutoNum type="arabicPeriod"/>
            </a:pPr>
            <a:r>
              <a:rPr lang="en-GB" sz="1800" dirty="0">
                <a:solidFill>
                  <a:schemeClr val="tx1"/>
                </a:solidFill>
                <a:effectLst/>
                <a:ea typeface="Times New Roman" panose="02020603050405020304" pitchFamily="18" charset="0"/>
              </a:rPr>
              <a:t>You have tested your code using ozone (o</a:t>
            </a:r>
            <a:r>
              <a:rPr lang="en-GB" sz="1800" baseline="-25000" dirty="0">
                <a:solidFill>
                  <a:schemeClr val="tx1"/>
                </a:solidFill>
                <a:effectLst/>
                <a:ea typeface="Times New Roman" panose="02020603050405020304" pitchFamily="18" charset="0"/>
              </a:rPr>
              <a:t>3</a:t>
            </a:r>
            <a:r>
              <a:rPr lang="en-GB" sz="1800" dirty="0">
                <a:solidFill>
                  <a:schemeClr val="tx1"/>
                </a:solidFill>
                <a:effectLst/>
                <a:ea typeface="Times New Roman" panose="02020603050405020304" pitchFamily="18" charset="0"/>
              </a:rPr>
              <a:t>). We have many chemical species to analyse, how would you need to adapt your code to work with carbon dioxide (CO</a:t>
            </a:r>
            <a:r>
              <a:rPr lang="en-GB" sz="1800" baseline="-25000" dirty="0">
                <a:solidFill>
                  <a:schemeClr val="tx1"/>
                </a:solidFill>
                <a:effectLst/>
                <a:ea typeface="Times New Roman" panose="02020603050405020304" pitchFamily="18" charset="0"/>
              </a:rPr>
              <a:t>2</a:t>
            </a:r>
            <a:r>
              <a:rPr lang="en-GB" sz="1800" dirty="0">
                <a:solidFill>
                  <a:schemeClr val="tx1"/>
                </a:solidFill>
                <a:effectLst/>
                <a:ea typeface="Times New Roman" panose="02020603050405020304" pitchFamily="18" charset="0"/>
              </a:rPr>
              <a:t>) for example.</a:t>
            </a:r>
          </a:p>
          <a:p>
            <a:pPr marL="342900" lvl="0" indent="-342900">
              <a:lnSpc>
                <a:spcPct val="115000"/>
              </a:lnSpc>
              <a:spcAft>
                <a:spcPts val="600"/>
              </a:spcAft>
              <a:buFont typeface="+mj-lt"/>
              <a:buAutoNum type="arabicPeriod"/>
            </a:pPr>
            <a:r>
              <a:rPr lang="en-GB" sz="1800" dirty="0">
                <a:solidFill>
                  <a:schemeClr val="tx1"/>
                </a:solidFill>
                <a:effectLst/>
                <a:ea typeface="Times New Roman" panose="02020603050405020304" pitchFamily="18" charset="0"/>
              </a:rPr>
              <a:t>If we wanted to analyse multiple chemical species at the same time, how would that affect our HPC requirements, e.g. number of processors?</a:t>
            </a:r>
          </a:p>
          <a:p>
            <a:pPr marL="342900" lvl="0" indent="-342900">
              <a:lnSpc>
                <a:spcPct val="115000"/>
              </a:lnSpc>
              <a:spcAft>
                <a:spcPts val="600"/>
              </a:spcAft>
              <a:buFont typeface="+mj-lt"/>
              <a:buAutoNum type="arabicPeriod"/>
            </a:pPr>
            <a:r>
              <a:rPr lang="en-GB" sz="1800" dirty="0">
                <a:solidFill>
                  <a:schemeClr val="tx1"/>
                </a:solidFill>
                <a:effectLst/>
                <a:ea typeface="Times New Roman" panose="02020603050405020304" pitchFamily="18" charset="0"/>
              </a:rPr>
              <a:t>One of our measuring instruments uses </a:t>
            </a:r>
            <a:r>
              <a:rPr lang="en-GB" sz="1800" i="1" dirty="0">
                <a:solidFill>
                  <a:schemeClr val="tx1"/>
                </a:solidFill>
                <a:effectLst/>
                <a:ea typeface="Times New Roman" panose="02020603050405020304" pitchFamily="18" charset="0"/>
              </a:rPr>
              <a:t>-9999</a:t>
            </a:r>
            <a:r>
              <a:rPr lang="en-GB" sz="1800" dirty="0">
                <a:solidFill>
                  <a:schemeClr val="tx1"/>
                </a:solidFill>
                <a:effectLst/>
                <a:ea typeface="Times New Roman" panose="02020603050405020304" pitchFamily="18" charset="0"/>
              </a:rPr>
              <a:t> as an error code, not </a:t>
            </a:r>
            <a:r>
              <a:rPr lang="en-GB" sz="1800" i="1" dirty="0" err="1">
                <a:solidFill>
                  <a:schemeClr val="tx1"/>
                </a:solidFill>
                <a:effectLst/>
                <a:ea typeface="Times New Roman" panose="02020603050405020304" pitchFamily="18" charset="0"/>
              </a:rPr>
              <a:t>NaN</a:t>
            </a:r>
            <a:r>
              <a:rPr lang="en-GB" sz="1800" dirty="0">
                <a:solidFill>
                  <a:schemeClr val="tx1"/>
                </a:solidFill>
                <a:effectLst/>
                <a:ea typeface="Times New Roman" panose="02020603050405020304" pitchFamily="18" charset="0"/>
              </a:rPr>
              <a:t>. How would you adapt your code to check for this error?</a:t>
            </a:r>
          </a:p>
          <a:p>
            <a:endParaRPr lang="en-GB" dirty="0"/>
          </a:p>
        </p:txBody>
      </p:sp>
    </p:spTree>
    <p:extLst>
      <p:ext uri="{BB962C8B-B14F-4D97-AF65-F5344CB8AC3E}">
        <p14:creationId xmlns:p14="http://schemas.microsoft.com/office/powerpoint/2010/main" val="80579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3298-8EF2-48BF-B9BE-A54C42A40138}"/>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E1CBAE8-96A5-432F-BA54-D38FCED06110}"/>
              </a:ext>
            </a:extLst>
          </p:cNvPr>
          <p:cNvSpPr>
            <a:spLocks noGrp="1"/>
          </p:cNvSpPr>
          <p:nvPr>
            <p:ph idx="1"/>
          </p:nvPr>
        </p:nvSpPr>
        <p:spPr>
          <a:xfrm>
            <a:off x="419634" y="1205922"/>
            <a:ext cx="7886700" cy="3263504"/>
          </a:xfrm>
        </p:spPr>
        <p:txBody>
          <a:bodyPr>
            <a:normAutofit fontScale="85000" lnSpcReduction="20000"/>
          </a:bodyPr>
          <a:lstStyle/>
          <a:p>
            <a:pPr marL="0" indent="0">
              <a:buNone/>
            </a:pPr>
            <a:r>
              <a:rPr lang="en-US" sz="1800" dirty="0">
                <a:effectLst/>
                <a:ea typeface="Calibri" panose="020F0502020204030204" pitchFamily="34" charset="0"/>
              </a:rPr>
              <a:t>MATLAB. (n.d.). </a:t>
            </a:r>
            <a:r>
              <a:rPr lang="en-US" sz="1800" i="1" dirty="0" err="1">
                <a:effectLst/>
                <a:ea typeface="Calibri" panose="020F0502020204030204" pitchFamily="34" charset="0"/>
              </a:rPr>
              <a:t>parfor</a:t>
            </a:r>
            <a:r>
              <a:rPr lang="en-US" sz="1800" i="1" dirty="0">
                <a:effectLst/>
                <a:ea typeface="Calibri" panose="020F0502020204030204" pitchFamily="34" charset="0"/>
              </a:rPr>
              <a:t>.</a:t>
            </a:r>
            <a:r>
              <a:rPr lang="en-US" sz="1800" dirty="0">
                <a:effectLst/>
                <a:ea typeface="Calibri" panose="020F0502020204030204" pitchFamily="34" charset="0"/>
              </a:rPr>
              <a:t> Retrieved from MATLAB Documentation: https://uk.mathworks.com/help/parallel-computing/parfor.html</a:t>
            </a:r>
            <a:endParaRPr lang="en-GB" sz="1800" dirty="0">
              <a:effectLst/>
              <a:ea typeface="Calibri" panose="020F0502020204030204" pitchFamily="34" charset="0"/>
            </a:endParaRPr>
          </a:p>
          <a:p>
            <a:pPr marL="0" indent="0">
              <a:buNone/>
            </a:pPr>
            <a:r>
              <a:rPr lang="en-GB" dirty="0" err="1"/>
              <a:t>Rajpurohit</a:t>
            </a:r>
            <a:r>
              <a:rPr lang="en-GB" dirty="0"/>
              <a:t>, A. (2017, April 17). Must-Know: When can parallelism make your algorithms run faster? When could it make your algorithms run slower? Retrieved from </a:t>
            </a:r>
            <a:r>
              <a:rPr lang="en-GB" dirty="0" err="1"/>
              <a:t>kdnuggets</a:t>
            </a:r>
            <a:r>
              <a:rPr lang="en-GB" dirty="0"/>
              <a:t>: https://www.kdnuggets.com/2017/04/must-know-parallelism-algorithms.html</a:t>
            </a:r>
          </a:p>
          <a:p>
            <a:pPr marL="0" indent="0">
              <a:buNone/>
            </a:pPr>
            <a:r>
              <a:rPr lang="en-US" sz="1800" dirty="0">
                <a:effectLst/>
                <a:ea typeface="Calibri" panose="020F0502020204030204" pitchFamily="34" charset="0"/>
              </a:rPr>
              <a:t>MATLAB. (n.d.). </a:t>
            </a:r>
            <a:r>
              <a:rPr lang="en-US" sz="1800" i="1" dirty="0">
                <a:effectLst/>
                <a:ea typeface="Calibri" panose="020F0502020204030204" pitchFamily="34" charset="0"/>
              </a:rPr>
              <a:t>Length.</a:t>
            </a:r>
            <a:r>
              <a:rPr lang="en-US" sz="1800" dirty="0">
                <a:effectLst/>
                <a:ea typeface="Calibri" panose="020F0502020204030204" pitchFamily="34" charset="0"/>
              </a:rPr>
              <a:t> Retrieved from MATLAB: https://www.mathworks.com/help/matlab/ref/length.html?searchHighlight=length&amp;s_tid=srchtitle_length_1</a:t>
            </a:r>
            <a:endParaRPr lang="en-GB" dirty="0"/>
          </a:p>
          <a:p>
            <a:pPr marL="0" indent="0">
              <a:lnSpc>
                <a:spcPct val="107000"/>
              </a:lnSpc>
              <a:spcAft>
                <a:spcPts val="800"/>
              </a:spcAft>
              <a:buNone/>
            </a:pPr>
            <a:r>
              <a:rPr lang="en-US" sz="1800" dirty="0">
                <a:effectLst/>
                <a:ea typeface="Calibri" panose="020F0502020204030204" pitchFamily="34" charset="0"/>
              </a:rPr>
              <a:t>MATLAB. (n.d.). </a:t>
            </a:r>
            <a:r>
              <a:rPr lang="en-US" sz="1800" i="1" dirty="0">
                <a:effectLst/>
                <a:ea typeface="Calibri" panose="020F0502020204030204" pitchFamily="34" charset="0"/>
              </a:rPr>
              <a:t>Disp.</a:t>
            </a:r>
            <a:r>
              <a:rPr lang="en-US" sz="1800" dirty="0">
                <a:effectLst/>
                <a:ea typeface="Calibri" panose="020F0502020204030204" pitchFamily="34" charset="0"/>
              </a:rPr>
              <a:t> Retrieved from MATLAB Documentation: https://www.mathworks.com/help/matlab/ref/disp.html</a:t>
            </a:r>
            <a:endParaRPr lang="en-GB" sz="1800" dirty="0">
              <a:effectLst/>
              <a:ea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1048870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x" id="{C3B2088C-5CED-443C-B0B6-E8CBD34EDB21}" vid="{0F8FF3AC-AEDE-412F-A049-3265BFAF75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931F56464E4E41BC5AD1DA45752C9B" ma:contentTypeVersion="13" ma:contentTypeDescription="Create a new document." ma:contentTypeScope="" ma:versionID="4a5fae33e207b5518bba42a4ff011a05">
  <xsd:schema xmlns:xsd="http://www.w3.org/2001/XMLSchema" xmlns:xs="http://www.w3.org/2001/XMLSchema" xmlns:p="http://schemas.microsoft.com/office/2006/metadata/properties" xmlns:ns3="e8603f76-99dc-4903-93cc-b91b285de7da" xmlns:ns4="d7221b1b-0a1b-4ee8-a55b-0db0595e64be" targetNamespace="http://schemas.microsoft.com/office/2006/metadata/properties" ma:root="true" ma:fieldsID="7d05fcdebce6d74b1176231749bc9bf3" ns3:_="" ns4:_="">
    <xsd:import namespace="e8603f76-99dc-4903-93cc-b91b285de7da"/>
    <xsd:import namespace="d7221b1b-0a1b-4ee8-a55b-0db0595e64b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603f76-99dc-4903-93cc-b91b285de7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7221b1b-0a1b-4ee8-a55b-0db0595e64b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842DC-3503-4CF7-B471-4C0193FE82C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DA0EDC1-3D56-4C88-859C-B4195B3654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603f76-99dc-4903-93cc-b91b285de7da"/>
    <ds:schemaRef ds:uri="d7221b1b-0a1b-4ee8-a55b-0db0595e64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2C4351-F6CB-47B8-A919-3B862909DA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804</TotalTime>
  <Words>801</Words>
  <Application>Microsoft Office PowerPoint</Application>
  <PresentationFormat>On-screen Show (16:9)</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PowerPoint Presentation</vt:lpstr>
      <vt:lpstr>Introduction</vt:lpstr>
      <vt:lpstr>Techniques used to compare parallel and  sequential processing </vt:lpstr>
      <vt:lpstr>Techniques used to run tests</vt:lpstr>
      <vt:lpstr>Results of testing</vt:lpstr>
      <vt:lpstr>Extrapolation of tests</vt:lpstr>
      <vt:lpstr>Summary</vt:lpstr>
      <vt:lpstr>Questions and Answers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Hyde</dc:creator>
  <cp:lastModifiedBy>Gurvinder Nagra</cp:lastModifiedBy>
  <cp:revision>7</cp:revision>
  <dcterms:created xsi:type="dcterms:W3CDTF">2020-10-26T18:57:20Z</dcterms:created>
  <dcterms:modified xsi:type="dcterms:W3CDTF">2022-03-28T09:19:09Z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0x0101002F931F56464E4E41BC5AD1DA45752C9B</vt:lpwstr>
  </property>
</Properties>
</file>