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0" r:id="rId3"/>
    <p:sldId id="287" r:id="rId4"/>
    <p:sldId id="260" r:id="rId5"/>
    <p:sldId id="261" r:id="rId6"/>
    <p:sldId id="262" r:id="rId7"/>
    <p:sldId id="263" r:id="rId8"/>
    <p:sldId id="288" r:id="rId9"/>
    <p:sldId id="265" r:id="rId10"/>
    <p:sldId id="289" r:id="rId11"/>
    <p:sldId id="292" r:id="rId12"/>
    <p:sldId id="268" r:id="rId13"/>
    <p:sldId id="29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C67F50-5680-49EC-AA68-7795E1F819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CAF6DC-EB2C-4E78-813F-40892FC237E6}">
      <dgm:prSet/>
      <dgm:spPr/>
      <dgm:t>
        <a:bodyPr/>
        <a:lstStyle/>
        <a:p>
          <a:r>
            <a:rPr lang="en-US"/>
            <a:t>Types of signal</a:t>
          </a:r>
        </a:p>
      </dgm:t>
    </dgm:pt>
    <dgm:pt modelId="{88408C1A-A646-4AD4-A54C-35FEC5FC0555}" type="parTrans" cxnId="{806BFAC3-6A68-48DB-97F5-335CC48C862A}">
      <dgm:prSet/>
      <dgm:spPr/>
      <dgm:t>
        <a:bodyPr/>
        <a:lstStyle/>
        <a:p>
          <a:endParaRPr lang="en-US"/>
        </a:p>
      </dgm:t>
    </dgm:pt>
    <dgm:pt modelId="{A2ADD805-2873-439E-90AC-AAE9D4043591}" type="sibTrans" cxnId="{806BFAC3-6A68-48DB-97F5-335CC48C862A}">
      <dgm:prSet/>
      <dgm:spPr/>
      <dgm:t>
        <a:bodyPr/>
        <a:lstStyle/>
        <a:p>
          <a:endParaRPr lang="en-US"/>
        </a:p>
      </dgm:t>
    </dgm:pt>
    <dgm:pt modelId="{1E713A8D-029E-4503-BE4F-2F5FC4FC9D1A}">
      <dgm:prSet/>
      <dgm:spPr/>
      <dgm:t>
        <a:bodyPr/>
        <a:lstStyle/>
        <a:p>
          <a:r>
            <a:rPr lang="en-US" dirty="0"/>
            <a:t>Some types of sequences in discrete-time signal</a:t>
          </a:r>
        </a:p>
      </dgm:t>
    </dgm:pt>
    <dgm:pt modelId="{CF1C38A0-847E-44D4-9538-1D02D099B07F}" type="parTrans" cxnId="{66529870-ED2F-4B80-8AFA-27FE5188FFDD}">
      <dgm:prSet/>
      <dgm:spPr/>
      <dgm:t>
        <a:bodyPr/>
        <a:lstStyle/>
        <a:p>
          <a:endParaRPr lang="en-US"/>
        </a:p>
      </dgm:t>
    </dgm:pt>
    <dgm:pt modelId="{4ADEF167-815D-4425-B20C-31EE66C02784}" type="sibTrans" cxnId="{66529870-ED2F-4B80-8AFA-27FE5188FFDD}">
      <dgm:prSet/>
      <dgm:spPr/>
      <dgm:t>
        <a:bodyPr/>
        <a:lstStyle/>
        <a:p>
          <a:endParaRPr lang="en-US"/>
        </a:p>
      </dgm:t>
    </dgm:pt>
    <dgm:pt modelId="{CA0B1295-BD46-4C8A-AB0F-627893A87AD8}">
      <dgm:prSet/>
      <dgm:spPr/>
      <dgm:t>
        <a:bodyPr/>
        <a:lstStyle/>
        <a:p>
          <a:r>
            <a:rPr lang="en-US"/>
            <a:t>Operation on sequences</a:t>
          </a:r>
        </a:p>
      </dgm:t>
    </dgm:pt>
    <dgm:pt modelId="{21F5E88A-619F-4A8E-86FF-DA08F387F5CB}" type="parTrans" cxnId="{B3BE7F6C-7239-4780-B222-53F86D527D8F}">
      <dgm:prSet/>
      <dgm:spPr/>
      <dgm:t>
        <a:bodyPr/>
        <a:lstStyle/>
        <a:p>
          <a:endParaRPr lang="en-US"/>
        </a:p>
      </dgm:t>
    </dgm:pt>
    <dgm:pt modelId="{443F3BD1-4F41-4FD4-9294-59B902197CDF}" type="sibTrans" cxnId="{B3BE7F6C-7239-4780-B222-53F86D527D8F}">
      <dgm:prSet/>
      <dgm:spPr/>
      <dgm:t>
        <a:bodyPr/>
        <a:lstStyle/>
        <a:p>
          <a:endParaRPr lang="en-US"/>
        </a:p>
      </dgm:t>
    </dgm:pt>
    <dgm:pt modelId="{321C5FDF-F6DE-4BE9-9221-2FA045FEF277}" type="pres">
      <dgm:prSet presAssocID="{9FC67F50-5680-49EC-AA68-7795E1F819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8D9F81-90BF-47AB-81C1-18AA62C15F9A}" type="pres">
      <dgm:prSet presAssocID="{B9CAF6DC-EB2C-4E78-813F-40892FC237E6}" presName="compNode" presStyleCnt="0"/>
      <dgm:spPr/>
    </dgm:pt>
    <dgm:pt modelId="{9ADD8020-4077-48C2-9794-65915255ED5B}" type="pres">
      <dgm:prSet presAssocID="{B9CAF6DC-EB2C-4E78-813F-40892FC237E6}" presName="bgRect" presStyleLbl="bgShp" presStyleIdx="0" presStyleCnt="3"/>
      <dgm:spPr/>
    </dgm:pt>
    <dgm:pt modelId="{A4CDBAE5-7BA8-40FF-8CB0-2119575D6DD1}" type="pres">
      <dgm:prSet presAssocID="{B9CAF6DC-EB2C-4E78-813F-40892FC237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E0551284-1E15-4421-BDB7-6875F14FC741}" type="pres">
      <dgm:prSet presAssocID="{B9CAF6DC-EB2C-4E78-813F-40892FC237E6}" presName="spaceRect" presStyleCnt="0"/>
      <dgm:spPr/>
    </dgm:pt>
    <dgm:pt modelId="{973C22D6-DBF1-4BDE-8DDC-769793781633}" type="pres">
      <dgm:prSet presAssocID="{B9CAF6DC-EB2C-4E78-813F-40892FC237E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96F8282-781B-4988-A250-55B0CC299606}" type="pres">
      <dgm:prSet presAssocID="{A2ADD805-2873-439E-90AC-AAE9D4043591}" presName="sibTrans" presStyleCnt="0"/>
      <dgm:spPr/>
    </dgm:pt>
    <dgm:pt modelId="{D4129238-2115-4428-8200-3ED4306F9FB1}" type="pres">
      <dgm:prSet presAssocID="{1E713A8D-029E-4503-BE4F-2F5FC4FC9D1A}" presName="compNode" presStyleCnt="0"/>
      <dgm:spPr/>
    </dgm:pt>
    <dgm:pt modelId="{9BD0BE90-8855-427D-B674-E0DD7C4E7307}" type="pres">
      <dgm:prSet presAssocID="{1E713A8D-029E-4503-BE4F-2F5FC4FC9D1A}" presName="bgRect" presStyleLbl="bgShp" presStyleIdx="1" presStyleCnt="3"/>
      <dgm:spPr/>
    </dgm:pt>
    <dgm:pt modelId="{B368C4CF-FDEB-458F-A57E-C8EA758B8835}" type="pres">
      <dgm:prSet presAssocID="{1E713A8D-029E-4503-BE4F-2F5FC4FC9D1A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FC83041-3BF3-4425-A4E8-EFEAA0C443E6}" type="pres">
      <dgm:prSet presAssocID="{1E713A8D-029E-4503-BE4F-2F5FC4FC9D1A}" presName="spaceRect" presStyleCnt="0"/>
      <dgm:spPr/>
    </dgm:pt>
    <dgm:pt modelId="{E8B8274B-C323-4DB5-8F1C-6DADDDB14BD6}" type="pres">
      <dgm:prSet presAssocID="{1E713A8D-029E-4503-BE4F-2F5FC4FC9D1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8DA3246-6FF3-4BBC-96EC-08A798C8532D}" type="pres">
      <dgm:prSet presAssocID="{4ADEF167-815D-4425-B20C-31EE66C02784}" presName="sibTrans" presStyleCnt="0"/>
      <dgm:spPr/>
    </dgm:pt>
    <dgm:pt modelId="{42FD7ADC-FC34-4DCD-80D5-681365EB0DDB}" type="pres">
      <dgm:prSet presAssocID="{CA0B1295-BD46-4C8A-AB0F-627893A87AD8}" presName="compNode" presStyleCnt="0"/>
      <dgm:spPr/>
    </dgm:pt>
    <dgm:pt modelId="{7963E8CD-C9ED-4465-871E-0D3B693C1ECF}" type="pres">
      <dgm:prSet presAssocID="{CA0B1295-BD46-4C8A-AB0F-627893A87AD8}" presName="bgRect" presStyleLbl="bgShp" presStyleIdx="2" presStyleCnt="3"/>
      <dgm:spPr/>
    </dgm:pt>
    <dgm:pt modelId="{7D899818-9615-406A-B9C6-2D2B3EBB3F2C}" type="pres">
      <dgm:prSet presAssocID="{CA0B1295-BD46-4C8A-AB0F-627893A87AD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015F3598-E11F-40E1-8F50-8F3B5DEB0C4F}" type="pres">
      <dgm:prSet presAssocID="{CA0B1295-BD46-4C8A-AB0F-627893A87AD8}" presName="spaceRect" presStyleCnt="0"/>
      <dgm:spPr/>
    </dgm:pt>
    <dgm:pt modelId="{132C79F4-AED0-4B02-ABB4-160760C74A27}" type="pres">
      <dgm:prSet presAssocID="{CA0B1295-BD46-4C8A-AB0F-627893A87AD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06BFAC3-6A68-48DB-97F5-335CC48C862A}" srcId="{9FC67F50-5680-49EC-AA68-7795E1F819A2}" destId="{B9CAF6DC-EB2C-4E78-813F-40892FC237E6}" srcOrd="0" destOrd="0" parTransId="{88408C1A-A646-4AD4-A54C-35FEC5FC0555}" sibTransId="{A2ADD805-2873-439E-90AC-AAE9D4043591}"/>
    <dgm:cxn modelId="{A85D1C04-5276-4DBE-9080-B06FE4A7AD82}" type="presOf" srcId="{B9CAF6DC-EB2C-4E78-813F-40892FC237E6}" destId="{973C22D6-DBF1-4BDE-8DDC-769793781633}" srcOrd="0" destOrd="0" presId="urn:microsoft.com/office/officeart/2018/2/layout/IconVerticalSolidList"/>
    <dgm:cxn modelId="{66529870-ED2F-4B80-8AFA-27FE5188FFDD}" srcId="{9FC67F50-5680-49EC-AA68-7795E1F819A2}" destId="{1E713A8D-029E-4503-BE4F-2F5FC4FC9D1A}" srcOrd="1" destOrd="0" parTransId="{CF1C38A0-847E-44D4-9538-1D02D099B07F}" sibTransId="{4ADEF167-815D-4425-B20C-31EE66C02784}"/>
    <dgm:cxn modelId="{681CD8AB-B5EF-42E6-B961-7210465E164C}" type="presOf" srcId="{9FC67F50-5680-49EC-AA68-7795E1F819A2}" destId="{321C5FDF-F6DE-4BE9-9221-2FA045FEF277}" srcOrd="0" destOrd="0" presId="urn:microsoft.com/office/officeart/2018/2/layout/IconVerticalSolidList"/>
    <dgm:cxn modelId="{BF441F5C-2600-4CB8-BA48-3DDC67D0B3FB}" type="presOf" srcId="{CA0B1295-BD46-4C8A-AB0F-627893A87AD8}" destId="{132C79F4-AED0-4B02-ABB4-160760C74A27}" srcOrd="0" destOrd="0" presId="urn:microsoft.com/office/officeart/2018/2/layout/IconVerticalSolidList"/>
    <dgm:cxn modelId="{5170420F-7BAF-4F50-9DBA-D15A2C0221D7}" type="presOf" srcId="{1E713A8D-029E-4503-BE4F-2F5FC4FC9D1A}" destId="{E8B8274B-C323-4DB5-8F1C-6DADDDB14BD6}" srcOrd="0" destOrd="0" presId="urn:microsoft.com/office/officeart/2018/2/layout/IconVerticalSolidList"/>
    <dgm:cxn modelId="{B3BE7F6C-7239-4780-B222-53F86D527D8F}" srcId="{9FC67F50-5680-49EC-AA68-7795E1F819A2}" destId="{CA0B1295-BD46-4C8A-AB0F-627893A87AD8}" srcOrd="2" destOrd="0" parTransId="{21F5E88A-619F-4A8E-86FF-DA08F387F5CB}" sibTransId="{443F3BD1-4F41-4FD4-9294-59B902197CDF}"/>
    <dgm:cxn modelId="{F2185932-E93C-4D3F-ADEB-515F80769F65}" type="presParOf" srcId="{321C5FDF-F6DE-4BE9-9221-2FA045FEF277}" destId="{908D9F81-90BF-47AB-81C1-18AA62C15F9A}" srcOrd="0" destOrd="0" presId="urn:microsoft.com/office/officeart/2018/2/layout/IconVerticalSolidList"/>
    <dgm:cxn modelId="{A2F80468-6E7C-4BCB-865A-E83695F2B2C4}" type="presParOf" srcId="{908D9F81-90BF-47AB-81C1-18AA62C15F9A}" destId="{9ADD8020-4077-48C2-9794-65915255ED5B}" srcOrd="0" destOrd="0" presId="urn:microsoft.com/office/officeart/2018/2/layout/IconVerticalSolidList"/>
    <dgm:cxn modelId="{9099F90E-3234-4A17-AAFA-5CBB42777B75}" type="presParOf" srcId="{908D9F81-90BF-47AB-81C1-18AA62C15F9A}" destId="{A4CDBAE5-7BA8-40FF-8CB0-2119575D6DD1}" srcOrd="1" destOrd="0" presId="urn:microsoft.com/office/officeart/2018/2/layout/IconVerticalSolidList"/>
    <dgm:cxn modelId="{75C21354-1DDA-42EE-A9B4-3C75B733BFCD}" type="presParOf" srcId="{908D9F81-90BF-47AB-81C1-18AA62C15F9A}" destId="{E0551284-1E15-4421-BDB7-6875F14FC741}" srcOrd="2" destOrd="0" presId="urn:microsoft.com/office/officeart/2018/2/layout/IconVerticalSolidList"/>
    <dgm:cxn modelId="{2B9AB1B5-5BCA-4A19-9E40-6FFDCB0AD73E}" type="presParOf" srcId="{908D9F81-90BF-47AB-81C1-18AA62C15F9A}" destId="{973C22D6-DBF1-4BDE-8DDC-769793781633}" srcOrd="3" destOrd="0" presId="urn:microsoft.com/office/officeart/2018/2/layout/IconVerticalSolidList"/>
    <dgm:cxn modelId="{845F1D60-31FB-4DD9-8187-935C4786F19D}" type="presParOf" srcId="{321C5FDF-F6DE-4BE9-9221-2FA045FEF277}" destId="{596F8282-781B-4988-A250-55B0CC299606}" srcOrd="1" destOrd="0" presId="urn:microsoft.com/office/officeart/2018/2/layout/IconVerticalSolidList"/>
    <dgm:cxn modelId="{2BAD36CC-5552-4D41-942E-3FD8457883D3}" type="presParOf" srcId="{321C5FDF-F6DE-4BE9-9221-2FA045FEF277}" destId="{D4129238-2115-4428-8200-3ED4306F9FB1}" srcOrd="2" destOrd="0" presId="urn:microsoft.com/office/officeart/2018/2/layout/IconVerticalSolidList"/>
    <dgm:cxn modelId="{A6116F3C-7683-4430-9865-77EABB80D06E}" type="presParOf" srcId="{D4129238-2115-4428-8200-3ED4306F9FB1}" destId="{9BD0BE90-8855-427D-B674-E0DD7C4E7307}" srcOrd="0" destOrd="0" presId="urn:microsoft.com/office/officeart/2018/2/layout/IconVerticalSolidList"/>
    <dgm:cxn modelId="{E2D0635D-66C0-4483-BBBA-7844EF06EEA5}" type="presParOf" srcId="{D4129238-2115-4428-8200-3ED4306F9FB1}" destId="{B368C4CF-FDEB-458F-A57E-C8EA758B8835}" srcOrd="1" destOrd="0" presId="urn:microsoft.com/office/officeart/2018/2/layout/IconVerticalSolidList"/>
    <dgm:cxn modelId="{C6ACB051-2C80-4DFA-B29A-B2B67437F5D8}" type="presParOf" srcId="{D4129238-2115-4428-8200-3ED4306F9FB1}" destId="{7FC83041-3BF3-4425-A4E8-EFEAA0C443E6}" srcOrd="2" destOrd="0" presId="urn:microsoft.com/office/officeart/2018/2/layout/IconVerticalSolidList"/>
    <dgm:cxn modelId="{D5BBB0C2-9156-48E5-B19D-4564E9875F65}" type="presParOf" srcId="{D4129238-2115-4428-8200-3ED4306F9FB1}" destId="{E8B8274B-C323-4DB5-8F1C-6DADDDB14BD6}" srcOrd="3" destOrd="0" presId="urn:microsoft.com/office/officeart/2018/2/layout/IconVerticalSolidList"/>
    <dgm:cxn modelId="{5A2E30D5-19C9-4F35-BBA3-5BCE2AD6CCB7}" type="presParOf" srcId="{321C5FDF-F6DE-4BE9-9221-2FA045FEF277}" destId="{78DA3246-6FF3-4BBC-96EC-08A798C8532D}" srcOrd="3" destOrd="0" presId="urn:microsoft.com/office/officeart/2018/2/layout/IconVerticalSolidList"/>
    <dgm:cxn modelId="{769ED10F-1C8F-44FC-83CF-5155478C3FB7}" type="presParOf" srcId="{321C5FDF-F6DE-4BE9-9221-2FA045FEF277}" destId="{42FD7ADC-FC34-4DCD-80D5-681365EB0DDB}" srcOrd="4" destOrd="0" presId="urn:microsoft.com/office/officeart/2018/2/layout/IconVerticalSolidList"/>
    <dgm:cxn modelId="{019D6ED5-7F80-4557-8DF6-4805342C8366}" type="presParOf" srcId="{42FD7ADC-FC34-4DCD-80D5-681365EB0DDB}" destId="{7963E8CD-C9ED-4465-871E-0D3B693C1ECF}" srcOrd="0" destOrd="0" presId="urn:microsoft.com/office/officeart/2018/2/layout/IconVerticalSolidList"/>
    <dgm:cxn modelId="{82B1381C-6E72-48BF-992F-B712897D5DA9}" type="presParOf" srcId="{42FD7ADC-FC34-4DCD-80D5-681365EB0DDB}" destId="{7D899818-9615-406A-B9C6-2D2B3EBB3F2C}" srcOrd="1" destOrd="0" presId="urn:microsoft.com/office/officeart/2018/2/layout/IconVerticalSolidList"/>
    <dgm:cxn modelId="{E5E0844F-3E61-4165-845B-3FD23FE189FE}" type="presParOf" srcId="{42FD7ADC-FC34-4DCD-80D5-681365EB0DDB}" destId="{015F3598-E11F-40E1-8F50-8F3B5DEB0C4F}" srcOrd="2" destOrd="0" presId="urn:microsoft.com/office/officeart/2018/2/layout/IconVerticalSolidList"/>
    <dgm:cxn modelId="{2A443C78-83AD-4723-AF8C-09CA4BCAE17C}" type="presParOf" srcId="{42FD7ADC-FC34-4DCD-80D5-681365EB0DDB}" destId="{132C79F4-AED0-4B02-ABB4-160760C74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D8020-4077-48C2-9794-65915255ED5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DBAE5-7BA8-40FF-8CB0-2119575D6DD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C22D6-DBF1-4BDE-8DDC-76979378163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Types of signal</a:t>
          </a:r>
        </a:p>
      </dsp:txBody>
      <dsp:txXfrm>
        <a:off x="1941716" y="718"/>
        <a:ext cx="4571887" cy="1681139"/>
      </dsp:txXfrm>
    </dsp:sp>
    <dsp:sp modelId="{9BD0BE90-8855-427D-B674-E0DD7C4E730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8C4CF-FDEB-458F-A57E-C8EA758B883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274B-C323-4DB5-8F1C-6DADDDB14BD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Some types of sequences in discrete-time signal</a:t>
          </a:r>
        </a:p>
      </dsp:txBody>
      <dsp:txXfrm>
        <a:off x="1941716" y="2102143"/>
        <a:ext cx="4571887" cy="1681139"/>
      </dsp:txXfrm>
    </dsp:sp>
    <dsp:sp modelId="{7963E8CD-C9ED-4465-871E-0D3B693C1EC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99818-9615-406A-B9C6-2D2B3EBB3F2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C79F4-AED0-4B02-ABB4-160760C74A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Operation on sequences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703E0-7948-4928-97B9-525517F4730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28764-5C55-458F-825F-2F195768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8764-5C55-458F-825F-2F195768AC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8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0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2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7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5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4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8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1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B169-0B64-49D1-8CA0-7238462AAA27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2D60-9600-4875-BE3F-176C4A53F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7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zh-CN" sz="4900"/>
              <a:t>ESE-2014</a:t>
            </a:r>
            <a:br>
              <a:rPr lang="en-US" altLang="zh-CN" sz="4900"/>
            </a:br>
            <a:r>
              <a:rPr lang="en-US" altLang="zh-CN" sz="4900"/>
              <a:t>Digital Signal Processing and Storage</a:t>
            </a:r>
            <a:br>
              <a:rPr lang="en-US" altLang="zh-CN" sz="4900"/>
            </a:br>
            <a:endParaRPr lang="zh-CN" altLang="en-US" sz="49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Linchen Wang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8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Some types of sequences in discrete-time signal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X(n) = {…, x(-1), x(0), x(1), …}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Up-arrow indicates the sample at n = 0.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E.g. x(n) = {2, 1, -1, 0, 1, 4, 3, 7}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D98AA29-130B-4750-B44F-F643F45A3AA0}"/>
              </a:ext>
            </a:extLst>
          </p:cNvPr>
          <p:cNvCxnSpPr/>
          <p:nvPr/>
        </p:nvCxnSpPr>
        <p:spPr>
          <a:xfrm flipV="1">
            <a:off x="2659464" y="2972562"/>
            <a:ext cx="2094" cy="2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6E58A84-5C37-4C4D-A42A-AFF501FD6CE8}"/>
              </a:ext>
            </a:extLst>
          </p:cNvPr>
          <p:cNvCxnSpPr/>
          <p:nvPr/>
        </p:nvCxnSpPr>
        <p:spPr>
          <a:xfrm flipV="1">
            <a:off x="2794718" y="4598450"/>
            <a:ext cx="2094" cy="2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792CD67-BF71-48CF-B583-E61787E08C1E}"/>
              </a:ext>
            </a:extLst>
          </p:cNvPr>
          <p:cNvSpPr txBox="1"/>
          <p:nvPr/>
        </p:nvSpPr>
        <p:spPr>
          <a:xfrm>
            <a:off x="846295" y="5484681"/>
            <a:ext cx="391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[2, 1, -1, 0, 1, 4, 3, 7]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D8C0C4-C871-4246-AA1D-C55E3D3ECC05}"/>
              </a:ext>
            </a:extLst>
          </p:cNvPr>
          <p:cNvSpPr txBox="1"/>
          <p:nvPr/>
        </p:nvSpPr>
        <p:spPr>
          <a:xfrm>
            <a:off x="846295" y="6007901"/>
            <a:ext cx="391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 = [-3,-2,-1,0, 1, 2, 3, 4]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9678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Unit sample sequence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={…, 0, 0, 1,0,0,…}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5B08E8-151D-44B6-BCFB-6995D6804EB4}"/>
              </a:ext>
            </a:extLst>
          </p:cNvPr>
          <p:cNvCxnSpPr/>
          <p:nvPr/>
        </p:nvCxnSpPr>
        <p:spPr>
          <a:xfrm flipV="1">
            <a:off x="3845170" y="3428999"/>
            <a:ext cx="2094" cy="2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3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Unit sample sequence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/>
                  <a:t>Instead of use zeros(1, n)</a:t>
                </a:r>
              </a:p>
              <a:p>
                <a:endParaRPr lang="en-US" altLang="zh-CN" sz="2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sz="2000"/>
                  <a:t>Function [x, n] = impseq (n0, n1, n2)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sz="2000"/>
                  <a:t>% Generates x(n) = delta(n-n0); n1 &lt;= n &lt;= n2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sz="2000"/>
                  <a:t>% [x, n] = impseq (n0, n1, n2)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sz="2000"/>
                  <a:t>n = [n1: n2]; x=[(n-n0)==0];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65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Unit step sequence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={…, 0, 0, 1,1,1,…}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DF1980-5EFF-4944-BF39-3CF7B9A28699}"/>
              </a:ext>
            </a:extLst>
          </p:cNvPr>
          <p:cNvCxnSpPr/>
          <p:nvPr/>
        </p:nvCxnSpPr>
        <p:spPr>
          <a:xfrm flipV="1">
            <a:off x="3847560" y="3150964"/>
            <a:ext cx="2094" cy="2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3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Unit step sequence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Instead of use ones(1, n)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Function [x, n] = </a:t>
                </a:r>
                <a:r>
                  <a:rPr lang="en-US" altLang="zh-CN" sz="2000" dirty="0" err="1"/>
                  <a:t>stepseq</a:t>
                </a:r>
                <a:r>
                  <a:rPr lang="en-US" altLang="zh-CN" sz="2000" dirty="0"/>
                  <a:t> (n0, n1, n2)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sz="2000" dirty="0"/>
                  <a:t>% Generates x(n) = u(n – n0); n1 &lt;= n &lt;= n2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sz="2000" dirty="0"/>
                  <a:t>% [x, n] = </a:t>
                </a:r>
                <a:r>
                  <a:rPr lang="en-US" altLang="zh-CN" sz="2000" dirty="0" err="1"/>
                  <a:t>stepseq</a:t>
                </a:r>
                <a:r>
                  <a:rPr lang="en-US" altLang="zh-CN" sz="2000" dirty="0"/>
                  <a:t> (n0, n1, n2)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zh-CN" sz="2000" dirty="0"/>
                  <a:t>n = [n1 : n2]; x = [(n – n0) &gt;= 0];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73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Some types of sequences in discrete-time signal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/>
                  <a:t>Real-valued exponential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sz="2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2000"/>
                  <a:t> </a:t>
                </a:r>
                <a:r>
                  <a:rPr lang="en-US" altLang="zh-CN" sz="2000"/>
                  <a:t>n = [0: 10]; x = (0.9).^n;</a:t>
                </a:r>
              </a:p>
              <a:p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Complex-valued exponential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E.g.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,0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/>
                  <a:t> 10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2000"/>
                  <a:t> n = [0: 10]; x = exp((2+3j)*n);</a:t>
                </a:r>
              </a:p>
              <a:p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00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Some types of sequences in discrete-time signal</a:t>
            </a:r>
            <a:endParaRPr lang="zh-CN" altLang="en-US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/>
                  <a:t>Sinusoidal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E.g.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000" b="0" i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⁡(0.5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2000"/>
                  <a:t> n=[0: 10]; x = 3*cos(0.1*pi*n+pi/3) + 2*sin(0.5*pi*n);</a:t>
                </a:r>
              </a:p>
              <a:p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26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Some types of sequences in discrete-time signal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Random sequence</a:t>
            </a:r>
          </a:p>
          <a:p>
            <a:pPr marL="0" indent="0">
              <a:buNone/>
            </a:pPr>
            <a:r>
              <a:rPr lang="en-US" altLang="zh-CN" sz="1800" dirty="0"/>
              <a:t>rand(1,N): generates a length n random sequence whose elements are uniformly distributed between [0, 1].</a:t>
            </a:r>
          </a:p>
          <a:p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randn</a:t>
            </a:r>
            <a:r>
              <a:rPr lang="en-US" altLang="zh-CN" sz="1800" dirty="0"/>
              <a:t>(1,N): generates a length n Gaussian random sequence with mean 0, and variance 1. </a:t>
            </a:r>
          </a:p>
          <a:p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Randi(N</a:t>
            </a:r>
            <a:r>
              <a:rPr lang="en-US" altLang="zh-CN" sz="1800" dirty="0"/>
              <a:t>): generates a length n uniform distribution between [1,N].</a:t>
            </a:r>
            <a:endParaRPr lang="zh-CN" altLang="en-US" sz="1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82" y="473772"/>
            <a:ext cx="3996386" cy="2517723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37" y="3735414"/>
            <a:ext cx="3845675" cy="2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49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Some types of sequences in discrete-time signal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Periodic sequence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 is the fundamental period.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We x tilde to denote a periodic sequence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2000" dirty="0"/>
                  <a:t> x = [x1, x2, x3, … , </a:t>
                </a:r>
                <a:r>
                  <a:rPr lang="en-US" altLang="zh-CN" sz="2000" dirty="0" err="1"/>
                  <a:t>xn</a:t>
                </a:r>
                <a:r>
                  <a:rPr lang="en-US" altLang="zh-CN" sz="2000" dirty="0"/>
                  <a:t>] % fundamental period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xtilde</a:t>
                </a:r>
                <a:r>
                  <a:rPr lang="en-US" altLang="zh-CN" sz="2000" dirty="0"/>
                  <a:t> = x’*ones(1,p) % p columns of x; x is a row vector period;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xtilde</a:t>
                </a:r>
                <a:r>
                  <a:rPr lang="en-US" altLang="zh-CN" sz="2000" dirty="0"/>
                  <a:t> = </a:t>
                </a:r>
                <a:r>
                  <a:rPr lang="en-US" altLang="zh-CN" sz="2000" dirty="0" err="1"/>
                  <a:t>xtilde</a:t>
                </a:r>
                <a:r>
                  <a:rPr lang="en-US" altLang="zh-CN" sz="2000" dirty="0"/>
                  <a:t>(:); % long column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xtilde</a:t>
                </a:r>
                <a:r>
                  <a:rPr lang="en-US" altLang="zh-CN" sz="2000" dirty="0"/>
                  <a:t> = </a:t>
                </a:r>
                <a:r>
                  <a:rPr lang="en-US" altLang="zh-CN" sz="2000" dirty="0" err="1"/>
                  <a:t>xtilde</a:t>
                </a:r>
                <a:r>
                  <a:rPr lang="en-US" altLang="zh-CN" sz="2000" dirty="0"/>
                  <a:t>’; %long row vector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2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There are some basic sequence operations, and let us to talk about their Octave (Matlab) equivalents.</a:t>
                </a:r>
              </a:p>
              <a:p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1. Signal addition:  This is a sample-by-sample addition given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)}+{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)}={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/>
              </a:p>
              <a:p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 It is implemented in MATLAB by the arithmetic operator “+”. However, the lengths of x1(n) and x2(n)must be the same.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0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Review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9E7BEB8-821D-4117-A8D1-4A026B587309}"/>
              </a:ext>
            </a:extLst>
          </p:cNvPr>
          <p:cNvSpPr/>
          <p:nvPr/>
        </p:nvSpPr>
        <p:spPr>
          <a:xfrm>
            <a:off x="2100944" y="2759529"/>
            <a:ext cx="1567541" cy="10994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Sample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F94E5EA-8ECF-4BE5-903A-6D8F96BD99E9}"/>
              </a:ext>
            </a:extLst>
          </p:cNvPr>
          <p:cNvCxnSpPr/>
          <p:nvPr/>
        </p:nvCxnSpPr>
        <p:spPr>
          <a:xfrm>
            <a:off x="609600" y="3303814"/>
            <a:ext cx="1491344" cy="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583210-1FB6-4316-9A6D-E2CAA5E3ADDC}"/>
                  </a:ext>
                </a:extLst>
              </p:cNvPr>
              <p:cNvSpPr txBox="1"/>
              <p:nvPr/>
            </p:nvSpPr>
            <p:spPr>
              <a:xfrm>
                <a:off x="1181099" y="2836511"/>
                <a:ext cx="527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583210-1FB6-4316-9A6D-E2CAA5E3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99" y="2836511"/>
                <a:ext cx="527957" cy="400110"/>
              </a:xfrm>
              <a:prstGeom prst="rect">
                <a:avLst/>
              </a:prstGeom>
              <a:blipFill>
                <a:blip r:embed="rId2"/>
                <a:stretch>
                  <a:fillRect r="-27907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9C6722E-B7FA-48CC-9905-8CFBBBFEF4E0}"/>
              </a:ext>
            </a:extLst>
          </p:cNvPr>
          <p:cNvSpPr txBox="1"/>
          <p:nvPr/>
        </p:nvSpPr>
        <p:spPr>
          <a:xfrm>
            <a:off x="609600" y="3533120"/>
            <a:ext cx="1556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Analog signal</a:t>
            </a:r>
          </a:p>
          <a:p>
            <a:r>
              <a:rPr lang="en-US" altLang="zh-CN" sz="2000" dirty="0"/>
              <a:t>(Continuous in both time and amplitude)</a:t>
            </a:r>
          </a:p>
          <a:p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087FFC-615C-4F56-9C76-50D28CDE2FFD}"/>
              </a:ext>
            </a:extLst>
          </p:cNvPr>
          <p:cNvSpPr/>
          <p:nvPr/>
        </p:nvSpPr>
        <p:spPr>
          <a:xfrm>
            <a:off x="5159829" y="2759529"/>
            <a:ext cx="1567541" cy="10994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Quantize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0F7356-53AD-4062-89EF-DCE341496571}"/>
              </a:ext>
            </a:extLst>
          </p:cNvPr>
          <p:cNvCxnSpPr/>
          <p:nvPr/>
        </p:nvCxnSpPr>
        <p:spPr>
          <a:xfrm>
            <a:off x="3668485" y="3303814"/>
            <a:ext cx="1491344" cy="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C348DA-9653-48F5-96D7-81846DF52BBD}"/>
                  </a:ext>
                </a:extLst>
              </p:cNvPr>
              <p:cNvSpPr txBox="1"/>
              <p:nvPr/>
            </p:nvSpPr>
            <p:spPr>
              <a:xfrm>
                <a:off x="4060373" y="2864703"/>
                <a:ext cx="527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C348DA-9653-48F5-96D7-81846DF5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73" y="2864703"/>
                <a:ext cx="527957" cy="400110"/>
              </a:xfrm>
              <a:prstGeom prst="rect">
                <a:avLst/>
              </a:prstGeom>
              <a:blipFill>
                <a:blip r:embed="rId3"/>
                <a:stretch>
                  <a:fillRect r="-7701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F2D1A98-6192-4B66-87E6-E0C98C7ADD2D}"/>
              </a:ext>
            </a:extLst>
          </p:cNvPr>
          <p:cNvSpPr txBox="1"/>
          <p:nvPr/>
        </p:nvSpPr>
        <p:spPr>
          <a:xfrm>
            <a:off x="3603171" y="3548314"/>
            <a:ext cx="16219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Sampled-data signal</a:t>
            </a:r>
          </a:p>
          <a:p>
            <a:r>
              <a:rPr lang="en-US" altLang="zh-CN" sz="2000" dirty="0"/>
              <a:t>(Discrete in time and continuous in amplitude)</a:t>
            </a:r>
          </a:p>
          <a:p>
            <a:endParaRPr lang="zh-CN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2DA9DB-66B5-4563-A46B-084646041FE9}"/>
              </a:ext>
            </a:extLst>
          </p:cNvPr>
          <p:cNvSpPr/>
          <p:nvPr/>
        </p:nvSpPr>
        <p:spPr>
          <a:xfrm>
            <a:off x="8218714" y="2759529"/>
            <a:ext cx="1567541" cy="10994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471CAE-217B-4052-A27F-8E362A529D35}"/>
              </a:ext>
            </a:extLst>
          </p:cNvPr>
          <p:cNvCxnSpPr/>
          <p:nvPr/>
        </p:nvCxnSpPr>
        <p:spPr>
          <a:xfrm>
            <a:off x="6727370" y="3303814"/>
            <a:ext cx="1491344" cy="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9C80486-9CC5-453A-AFD8-A7252AEFF585}"/>
              </a:ext>
            </a:extLst>
          </p:cNvPr>
          <p:cNvSpPr txBox="1"/>
          <p:nvPr/>
        </p:nvSpPr>
        <p:spPr>
          <a:xfrm>
            <a:off x="6727370" y="3533120"/>
            <a:ext cx="1556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Discrete time discrete amplitude signal</a:t>
            </a:r>
            <a:endParaRPr lang="zh-CN" altLang="en-US" sz="2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68201F-DE33-45AD-95FA-F3AE19722E12}"/>
              </a:ext>
            </a:extLst>
          </p:cNvPr>
          <p:cNvCxnSpPr/>
          <p:nvPr/>
        </p:nvCxnSpPr>
        <p:spPr>
          <a:xfrm>
            <a:off x="9786255" y="3303814"/>
            <a:ext cx="1491344" cy="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B03A326-5557-4655-BC7D-D289BBD0DEB3}"/>
                  </a:ext>
                </a:extLst>
              </p:cNvPr>
              <p:cNvSpPr txBox="1"/>
              <p:nvPr/>
            </p:nvSpPr>
            <p:spPr>
              <a:xfrm>
                <a:off x="10210799" y="2903704"/>
                <a:ext cx="527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B03A326-5557-4655-BC7D-D289BBD0D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99" y="2903704"/>
                <a:ext cx="527957" cy="400110"/>
              </a:xfrm>
              <a:prstGeom prst="rect">
                <a:avLst/>
              </a:prstGeom>
              <a:blipFill>
                <a:blip r:embed="rId4"/>
                <a:stretch>
                  <a:fillRect r="-2758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E5A8EDC-36B0-492F-861C-8EEEEF053C3D}"/>
              </a:ext>
            </a:extLst>
          </p:cNvPr>
          <p:cNvSpPr txBox="1"/>
          <p:nvPr/>
        </p:nvSpPr>
        <p:spPr>
          <a:xfrm>
            <a:off x="9797142" y="3533119"/>
            <a:ext cx="1556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Digital signal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827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/>
      <p:bldP spid="15" grpId="0"/>
      <p:bldP spid="16" grpId="0" animBg="1"/>
      <p:bldP spid="18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sequences are of unequal lengths, or if the sample positions are diﬀerent for equal length sequences, then we cannot directly use the operator “+”. </a:t>
            </a:r>
            <a:r>
              <a:rPr lang="en-US" altLang="zh-CN" sz="2000" dirty="0"/>
              <a:t>We have to first augment </a:t>
            </a:r>
            <a:r>
              <a:rPr lang="en-US" altLang="zh-CN" sz="2000" i="1" dirty="0"/>
              <a:t>x</a:t>
            </a:r>
            <a:r>
              <a:rPr lang="en-US" altLang="zh-CN" sz="2000" dirty="0"/>
              <a:t>1(</a:t>
            </a:r>
            <a:r>
              <a:rPr lang="en-US" altLang="zh-CN" sz="2000" i="1" dirty="0"/>
              <a:t>n</a:t>
            </a:r>
            <a:r>
              <a:rPr lang="en-US" altLang="zh-CN" sz="2000" dirty="0"/>
              <a:t>) and </a:t>
            </a:r>
            <a:r>
              <a:rPr lang="en-US" altLang="zh-CN" sz="2000" i="1" dirty="0"/>
              <a:t>x</a:t>
            </a:r>
            <a:r>
              <a:rPr lang="en-US" altLang="zh-CN" sz="2000" dirty="0"/>
              <a:t>2(</a:t>
            </a:r>
            <a:r>
              <a:rPr lang="en-US" altLang="zh-CN" sz="2000" i="1" dirty="0"/>
              <a:t>n</a:t>
            </a:r>
            <a:r>
              <a:rPr lang="en-US" altLang="zh-CN" sz="2000" dirty="0"/>
              <a:t>) so that they have the same position vector n, which means they should have same length.</a:t>
            </a:r>
            <a:br>
              <a:rPr lang="en-US" altLang="zh-C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18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4107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function [</a:t>
            </a:r>
            <a:r>
              <a:rPr lang="en-US" altLang="zh-CN" sz="1800" dirty="0" err="1"/>
              <a:t>y,n</a:t>
            </a:r>
            <a:r>
              <a:rPr lang="en-US" altLang="zh-CN" sz="1800" dirty="0"/>
              <a:t>] = </a:t>
            </a:r>
            <a:r>
              <a:rPr lang="en-US" altLang="zh-CN" sz="1800" dirty="0" err="1"/>
              <a:t>sigadd</a:t>
            </a:r>
            <a:r>
              <a:rPr lang="en-US" altLang="zh-CN" sz="1800" dirty="0"/>
              <a:t>(x1,n1,x2,n2) </a:t>
            </a:r>
          </a:p>
          <a:p>
            <a:pPr marL="0" indent="0">
              <a:buNone/>
            </a:pPr>
            <a:r>
              <a:rPr lang="en-US" altLang="zh-CN" sz="1800" dirty="0"/>
              <a:t>% implements y(n) = x1(n)+x2(n) </a:t>
            </a:r>
          </a:p>
          <a:p>
            <a:pPr marL="0" indent="0">
              <a:buNone/>
            </a:pPr>
            <a:r>
              <a:rPr lang="en-US" altLang="zh-CN" sz="1800" dirty="0"/>
              <a:t>% [</a:t>
            </a:r>
            <a:r>
              <a:rPr lang="en-US" altLang="zh-CN" sz="1800" dirty="0" err="1"/>
              <a:t>y,n</a:t>
            </a:r>
            <a:r>
              <a:rPr lang="en-US" altLang="zh-CN" sz="1800" dirty="0"/>
              <a:t>] = </a:t>
            </a:r>
            <a:r>
              <a:rPr lang="en-US" altLang="zh-CN" sz="1800" dirty="0" err="1"/>
              <a:t>sigadd</a:t>
            </a:r>
            <a:r>
              <a:rPr lang="en-US" altLang="zh-CN" sz="1800" dirty="0"/>
              <a:t>(x1,n1,x2,n2) </a:t>
            </a:r>
          </a:p>
          <a:p>
            <a:pPr marL="0" indent="0">
              <a:buNone/>
            </a:pPr>
            <a:r>
              <a:rPr lang="en-US" altLang="zh-CN" sz="1800" dirty="0"/>
              <a:t>% y=sum sequence over n, which includes n1 and n2 </a:t>
            </a:r>
          </a:p>
          <a:p>
            <a:pPr marL="0" indent="0">
              <a:buNone/>
            </a:pPr>
            <a:r>
              <a:rPr lang="en-US" altLang="zh-CN" sz="1800" dirty="0"/>
              <a:t>% x1=first sequence over n1 </a:t>
            </a:r>
          </a:p>
          <a:p>
            <a:pPr marL="0" indent="0">
              <a:buNone/>
            </a:pPr>
            <a:r>
              <a:rPr lang="en-US" altLang="zh-CN" sz="1800" dirty="0"/>
              <a:t>% x2=second sequence over n2 (n2 can be different from n1) </a:t>
            </a:r>
          </a:p>
          <a:p>
            <a:pPr marL="0" indent="0">
              <a:buNone/>
            </a:pPr>
            <a:r>
              <a:rPr lang="en-US" altLang="zh-CN" sz="1800" dirty="0"/>
              <a:t>% n=min(min(n1),min(n2)):max(max(n1),max(n2)); % duration of y(n) </a:t>
            </a:r>
          </a:p>
          <a:p>
            <a:pPr marL="0" indent="0">
              <a:buNone/>
            </a:pPr>
            <a:r>
              <a:rPr lang="en-US" altLang="zh-CN" sz="1800" dirty="0"/>
              <a:t>y1 = zeros(1,length(n)); y2 = y1; % initialization </a:t>
            </a:r>
          </a:p>
          <a:p>
            <a:pPr marL="0" indent="0">
              <a:buNone/>
            </a:pPr>
            <a:r>
              <a:rPr lang="en-US" altLang="zh-CN" sz="1800" dirty="0"/>
              <a:t>y1(find((n&gt;=min(n1))&amp;(n&lt;=max(n1))==1))=x1; % x1 with duration of y </a:t>
            </a:r>
          </a:p>
          <a:p>
            <a:pPr marL="0" indent="0">
              <a:buNone/>
            </a:pPr>
            <a:r>
              <a:rPr lang="en-US" altLang="zh-CN" sz="1800" dirty="0"/>
              <a:t>y2(find((n&gt;=min(n2))&amp;(n&lt;=max(n2))==1))=x2; % x2 with duration of y </a:t>
            </a:r>
          </a:p>
          <a:p>
            <a:pPr marL="0" indent="0">
              <a:buNone/>
            </a:pPr>
            <a:r>
              <a:rPr lang="en-US" altLang="zh-CN" sz="1800" dirty="0"/>
              <a:t>y=y1+y2; % sequence addition</a:t>
            </a:r>
          </a:p>
        </p:txBody>
      </p:sp>
    </p:spTree>
    <p:extLst>
      <p:ext uri="{BB962C8B-B14F-4D97-AF65-F5344CB8AC3E}">
        <p14:creationId xmlns:p14="http://schemas.microsoft.com/office/powerpoint/2010/main" val="8601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2. </a:t>
                </a:r>
                <a:r>
                  <a:rPr lang="en-US" altLang="zh-CN" sz="2000"/>
                  <a:t>Signal multiplication: This is a sample-by-sample (or “dot”) multiplication)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)} · 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)} = 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)} </m:t>
                      </m:r>
                    </m:oMath>
                  </m:oMathPara>
                </a14:m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It is implemented in MATLAB by the array operator .*. </a:t>
                </a:r>
                <a:br>
                  <a:rPr lang="en-US" altLang="zh-CN" sz="2000"/>
                </a:br>
                <a:r>
                  <a:rPr lang="en-US" altLang="zh-CN" sz="2000"/>
                  <a:t/>
                </a:r>
                <a:br>
                  <a:rPr lang="en-US" altLang="zh-CN" sz="2000"/>
                </a:br>
                <a:r>
                  <a:rPr lang="en-US" altLang="zh-CN" sz="2000"/>
                  <a:t> </a:t>
                </a:r>
                <a:br>
                  <a:rPr lang="en-US" altLang="zh-CN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4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19" y="2644518"/>
            <a:ext cx="9918895" cy="4213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function [</a:t>
            </a:r>
            <a:r>
              <a:rPr lang="en-US" altLang="zh-CN" sz="1800" dirty="0" err="1"/>
              <a:t>y,n</a:t>
            </a:r>
            <a:r>
              <a:rPr lang="en-US" altLang="zh-CN" sz="1800" dirty="0"/>
              <a:t>] = </a:t>
            </a:r>
            <a:r>
              <a:rPr lang="en-US" altLang="zh-CN" sz="1800" dirty="0" err="1"/>
              <a:t>sigmult</a:t>
            </a:r>
            <a:r>
              <a:rPr lang="en-US" altLang="zh-CN" sz="1800" dirty="0"/>
              <a:t>(x1,n1,x2,n2) </a:t>
            </a:r>
          </a:p>
          <a:p>
            <a:pPr marL="0" indent="0">
              <a:buNone/>
            </a:pPr>
            <a:r>
              <a:rPr lang="en-US" altLang="zh-CN" sz="1800" dirty="0"/>
              <a:t>% implements y(n) = x1(n)*x2(n) </a:t>
            </a:r>
          </a:p>
          <a:p>
            <a:pPr marL="0" indent="0">
              <a:buNone/>
            </a:pPr>
            <a:r>
              <a:rPr lang="en-US" altLang="zh-CN" sz="1800" dirty="0"/>
              <a:t>% [</a:t>
            </a:r>
            <a:r>
              <a:rPr lang="en-US" altLang="zh-CN" sz="1800" dirty="0" err="1"/>
              <a:t>y,n</a:t>
            </a:r>
            <a:r>
              <a:rPr lang="en-US" altLang="zh-CN" sz="1800" dirty="0"/>
              <a:t>] = </a:t>
            </a:r>
            <a:r>
              <a:rPr lang="en-US" altLang="zh-CN" sz="1800" dirty="0" err="1"/>
              <a:t>sigmult</a:t>
            </a:r>
            <a:r>
              <a:rPr lang="en-US" altLang="zh-CN" sz="1800" dirty="0"/>
              <a:t>(x1,n1,x2,n2) </a:t>
            </a:r>
          </a:p>
          <a:p>
            <a:pPr marL="0" indent="0">
              <a:buNone/>
            </a:pPr>
            <a:r>
              <a:rPr lang="en-US" altLang="zh-CN" sz="1800" dirty="0"/>
              <a:t>% y=product sequence over n, which includes n1 and n2 </a:t>
            </a:r>
          </a:p>
          <a:p>
            <a:pPr marL="0" indent="0">
              <a:buNone/>
            </a:pPr>
            <a:r>
              <a:rPr lang="en-US" altLang="zh-CN" sz="1800" dirty="0"/>
              <a:t>% x1=first sequence over n1 </a:t>
            </a:r>
          </a:p>
          <a:p>
            <a:pPr marL="0" indent="0">
              <a:buNone/>
            </a:pPr>
            <a:r>
              <a:rPr lang="en-US" altLang="zh-CN" sz="1800" dirty="0"/>
              <a:t>% x2=second sequence over n2 (n2 can be different from n1)=min(min(n1),min(n2)):max(max(n1),max(n2)); </a:t>
            </a:r>
          </a:p>
          <a:p>
            <a:pPr marL="0" indent="0">
              <a:buNone/>
            </a:pPr>
            <a:r>
              <a:rPr lang="en-US" altLang="zh-CN" sz="1800" dirty="0"/>
              <a:t>% duration of y(n) </a:t>
            </a:r>
          </a:p>
          <a:p>
            <a:pPr marL="0" indent="0">
              <a:buNone/>
            </a:pPr>
            <a:r>
              <a:rPr lang="en-US" altLang="zh-CN" sz="1800" dirty="0"/>
              <a:t>y1 = zeros(1,length(n)); y2 = y1; </a:t>
            </a:r>
          </a:p>
          <a:p>
            <a:pPr marL="0" indent="0">
              <a:buNone/>
            </a:pPr>
            <a:r>
              <a:rPr lang="en-US" altLang="zh-CN" sz="1800" dirty="0"/>
              <a:t>y1(find((n&gt;=min(n1))&amp;(n&lt;=max(n1))==1))=x1; % x1 with duration of y </a:t>
            </a:r>
          </a:p>
          <a:p>
            <a:pPr marL="0" indent="0">
              <a:buNone/>
            </a:pPr>
            <a:r>
              <a:rPr lang="en-US" altLang="zh-CN" sz="1800" dirty="0"/>
              <a:t>y2(find((n&gt;=min(n2))&amp;(n&lt;=max(n2))==1))=x2; % x2 with duration of y </a:t>
            </a:r>
          </a:p>
          <a:p>
            <a:pPr marL="0" indent="0">
              <a:buNone/>
            </a:pPr>
            <a:r>
              <a:rPr lang="en-US" altLang="zh-CN" sz="1800" dirty="0"/>
              <a:t>y=y1 .* y2; % sequence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4240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3. </a:t>
                </a:r>
                <a:r>
                  <a:rPr lang="en-US" altLang="zh-CN" sz="2000"/>
                  <a:t>Scaling: In this operation each sample is multiplied by a scalar </a:t>
                </a:r>
                <a:r>
                  <a:rPr lang="en-US" altLang="zh-CN" sz="2000" i="1"/>
                  <a:t>α</a:t>
                </a:r>
                <a:r>
                  <a:rPr lang="en-US" altLang="zh-CN" sz="2000"/>
                  <a:t>.</a:t>
                </a:r>
                <a:br>
                  <a:rPr lang="en-US" altLang="zh-CN" sz="20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)} = 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)} </m:t>
                      </m:r>
                    </m:oMath>
                  </m:oMathPara>
                </a14:m>
                <a:r>
                  <a:rPr lang="en-US" altLang="zh-CN" sz="2000"/>
                  <a:t/>
                </a:r>
                <a:br>
                  <a:rPr lang="en-US" altLang="zh-CN" sz="2000"/>
                </a:b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An arithmetic operator (*) is used to implement the scaling operation in Octave (MATLAB). </a:t>
                </a:r>
                <a:br>
                  <a:rPr lang="en-US" altLang="zh-CN" sz="2000"/>
                </a:br>
                <a:r>
                  <a:rPr lang="en-US" altLang="zh-CN" sz="2000"/>
                  <a:t/>
                </a:r>
                <a:br>
                  <a:rPr lang="en-US" altLang="zh-CN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23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4. Shifting: </a:t>
                </a:r>
                <a:r>
                  <a:rPr lang="en-US" altLang="zh-CN" sz="2000"/>
                  <a:t>In this operation, each sample of </a:t>
                </a:r>
                <a:r>
                  <a:rPr lang="en-US" altLang="zh-CN" sz="2000" i="1"/>
                  <a:t>x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n</a:t>
                </a:r>
                <a:r>
                  <a:rPr lang="en-US" altLang="zh-CN" sz="2000"/>
                  <a:t>) is shifted by an amount </a:t>
                </a:r>
                <a:r>
                  <a:rPr lang="en-US" altLang="zh-CN" sz="2000" i="1"/>
                  <a:t>k </a:t>
                </a:r>
                <a:r>
                  <a:rPr lang="en-US" altLang="zh-CN" sz="2000"/>
                  <a:t>to obtain a shifted sequence </a:t>
                </a:r>
                <a:r>
                  <a:rPr lang="en-US" altLang="zh-CN" sz="2000" i="1"/>
                  <a:t>y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n</a:t>
                </a:r>
                <a:r>
                  <a:rPr lang="en-US" altLang="zh-CN" sz="2000"/>
                  <a:t>).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)} </m:t>
                      </m:r>
                    </m:oMath>
                  </m:oMathPara>
                </a14:m>
                <a:r>
                  <a:rPr lang="en-US" altLang="zh-CN" sz="2000"/>
                  <a:t/>
                </a:r>
                <a:br>
                  <a:rPr lang="en-US" altLang="zh-CN" sz="2000"/>
                </a:br>
                <a:endParaRPr lang="en-US" altLang="zh-CN" sz="2000"/>
              </a:p>
              <a:p>
                <a:pPr marL="0" indent="0">
                  <a:buNone/>
                </a:pPr>
                <a:r>
                  <a:rPr lang="es-ES" altLang="zh-CN" sz="2000"/>
                  <a:t>function [y,n] = sigshift(x,m,k) </a:t>
                </a:r>
              </a:p>
              <a:p>
                <a:pPr marL="0" indent="0">
                  <a:buNone/>
                </a:pPr>
                <a:r>
                  <a:rPr lang="es-ES" altLang="zh-CN" sz="2000"/>
                  <a:t>% implements y(n) = x(n-k) </a:t>
                </a:r>
              </a:p>
              <a:p>
                <a:pPr marL="0" indent="0">
                  <a:buNone/>
                </a:pPr>
                <a:r>
                  <a:rPr lang="es-ES" altLang="zh-CN" sz="2000"/>
                  <a:t>% [y,n] = sigshift(x,m,k) </a:t>
                </a:r>
              </a:p>
              <a:p>
                <a:pPr marL="0" indent="0">
                  <a:buNone/>
                </a:pPr>
                <a:r>
                  <a:rPr lang="es-ES" altLang="zh-CN" sz="2000"/>
                  <a:t>n=m+k; y = x;</a:t>
                </a:r>
                <a:r>
                  <a:rPr lang="en-US" altLang="zh-CN" sz="2000"/>
                  <a:t/>
                </a:r>
                <a:br>
                  <a:rPr lang="en-US" altLang="zh-CN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 r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07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Operation on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5. Folding: </a:t>
                </a:r>
                <a:r>
                  <a:rPr lang="en-US" altLang="zh-CN" sz="2000"/>
                  <a:t>In this operation each sample of </a:t>
                </a:r>
                <a:r>
                  <a:rPr lang="en-US" altLang="zh-CN" sz="2000" i="1"/>
                  <a:t>x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n</a:t>
                </a:r>
                <a:r>
                  <a:rPr lang="en-US" altLang="zh-CN" sz="2000"/>
                  <a:t>) is flipped around </a:t>
                </a:r>
                <a:r>
                  <a:rPr lang="en-US" altLang="zh-CN" sz="2000" i="1"/>
                  <a:t>n </a:t>
                </a:r>
                <a:r>
                  <a:rPr lang="en-US" altLang="zh-CN" sz="2000"/>
                  <a:t>= 0 to obtain a folded sequence </a:t>
                </a:r>
                <a:r>
                  <a:rPr lang="en-US" altLang="zh-CN" sz="2000" i="1"/>
                  <a:t>y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n</a:t>
                </a:r>
                <a:r>
                  <a:rPr lang="en-US" altLang="zh-CN" sz="2000"/>
                  <a:t>).</a:t>
                </a:r>
                <a:br>
                  <a:rPr lang="en-US" altLang="zh-CN" sz="20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)} </m:t>
                      </m:r>
                    </m:oMath>
                  </m:oMathPara>
                </a14:m>
                <a:endParaRPr lang="en-US" altLang="zh-CN" sz="2000"/>
              </a:p>
              <a:p>
                <a:endParaRPr lang="en-US" altLang="zh-CN" sz="2000"/>
              </a:p>
              <a:p>
                <a:pPr marL="0" indent="0">
                  <a:buNone/>
                </a:pPr>
                <a:r>
                  <a:rPr lang="pt-BR" altLang="zh-CN" sz="2000"/>
                  <a:t>function [y,n] = sigfold(x,n) </a:t>
                </a:r>
              </a:p>
              <a:p>
                <a:pPr marL="0" indent="0">
                  <a:buNone/>
                </a:pPr>
                <a:r>
                  <a:rPr lang="pt-BR" altLang="zh-CN" sz="2000"/>
                  <a:t>% implements y(n) = x(-n) </a:t>
                </a:r>
              </a:p>
              <a:p>
                <a:pPr marL="0" indent="0">
                  <a:buNone/>
                </a:pPr>
                <a:r>
                  <a:rPr lang="pt-BR" altLang="zh-CN" sz="2000"/>
                  <a:t>% [y,n] = sigfold(x,n) </a:t>
                </a:r>
              </a:p>
              <a:p>
                <a:pPr marL="0" indent="0">
                  <a:buNone/>
                </a:pPr>
                <a:r>
                  <a:rPr lang="pt-BR" altLang="zh-CN" sz="2000"/>
                  <a:t>y=fliplr(x); n = -fliplr(n);</a:t>
                </a:r>
                <a:r>
                  <a:rPr lang="en-US" altLang="zh-CN" sz="2000"/>
                  <a:t/>
                </a:r>
                <a:br>
                  <a:rPr lang="en-US" altLang="zh-CN" sz="2000"/>
                </a:br>
                <a:endParaRPr lang="en-US" altLang="zh-CN" sz="200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51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Operation on sequences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/>
                  <a:t>6. Sample summation: This operation differs from signal addition operation. It adds all sample values of x(n) between n1 and n2.</a:t>
                </a:r>
                <a:br>
                  <a:rPr lang="en-US" altLang="zh-CN" sz="2000"/>
                </a:br>
                <a:r>
                  <a:rPr lang="en-US" altLang="zh-CN" sz="2000"/>
                  <a:t/>
                </a:r>
                <a:br>
                  <a:rPr lang="en-US" altLang="zh-CN" sz="20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 =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1) + · · · +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m:rPr>
                              <m:nor/>
                            </m:rPr>
                            <a:rPr lang="en-US" altLang="zh-CN" sz="200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It is implemented by the sum(x(n1:n2)) function </a:t>
                </a:r>
                <a:br>
                  <a:rPr lang="en-US" altLang="zh-CN" sz="2000"/>
                </a:br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68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Operation on sequences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/>
                  <a:t>7. Sample products: This operation also differs from signal multiplication operation. It multiplies all sample values of x(n) between</a:t>
                </a:r>
                <a:br>
                  <a:rPr lang="en-US" altLang="zh-CN" sz="2000"/>
                </a:br>
                <a:r>
                  <a:rPr lang="en-US" altLang="zh-CN" sz="2000"/>
                  <a:t>n1 and n2.</a:t>
                </a:r>
                <a:br>
                  <a:rPr lang="en-US" altLang="zh-CN" sz="2000"/>
                </a:br>
                <a:r>
                  <a:rPr lang="en-US" altLang="zh-CN" sz="2000"/>
                  <a:t/>
                </a:r>
                <a:br>
                  <a:rPr lang="en-US" altLang="zh-CN" sz="20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 =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1) × · · · ×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</m:nary>
                    </m:oMath>
                  </m:oMathPara>
                </a14:m>
                <a:r>
                  <a:rPr lang="en-US" altLang="zh-CN" sz="2000"/>
                  <a:t/>
                </a:r>
                <a:br>
                  <a:rPr lang="en-US" altLang="zh-CN" sz="2000"/>
                </a:br>
                <a:r>
                  <a:rPr lang="en-US" altLang="zh-CN" sz="2000"/>
                  <a:t>It is implemented by the prod(x(n1:n2)) function. </a:t>
                </a:r>
                <a:br>
                  <a:rPr lang="en-US" altLang="zh-CN" sz="2000"/>
                </a:br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 r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13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Operation on sequences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40082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/>
                  <a:t>E.g. Let </a:t>
                </a:r>
                <a:r>
                  <a:rPr lang="en-US" altLang="zh-CN" sz="1800" i="1" dirty="0"/>
                  <a:t>x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dirty="0"/>
                  <a:t>) = {1</a:t>
                </a:r>
                <a:r>
                  <a:rPr lang="en-US" altLang="zh-CN" sz="1800" i="1" dirty="0"/>
                  <a:t>,</a:t>
                </a:r>
                <a:r>
                  <a:rPr lang="en-US" altLang="zh-CN" sz="1800" dirty="0"/>
                  <a:t>2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3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4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5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6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7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6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5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4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3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2</a:t>
                </a:r>
                <a:r>
                  <a:rPr lang="en-US" altLang="zh-CN" sz="1800" i="1" dirty="0"/>
                  <a:t>, </a:t>
                </a:r>
                <a:r>
                  <a:rPr lang="en-US" altLang="zh-CN" sz="1800" dirty="0"/>
                  <a:t>1}. 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                                  </a:t>
                </a:r>
                <a:r>
                  <a:rPr lang="en-US" altLang="zh-CN" sz="1800" i="1" dirty="0"/>
                  <a:t>↑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Determine and plot the following sequences. </a:t>
                </a:r>
              </a:p>
              <a:p>
                <a:pPr marL="514350" indent="-514350">
                  <a:buAutoNum type="alphaLcPeriod"/>
                </a:pPr>
                <a:r>
                  <a:rPr lang="pt-BR" altLang="zh-CN" sz="1800" i="1" dirty="0"/>
                  <a:t>x</a:t>
                </a:r>
                <a:r>
                  <a:rPr lang="pt-BR" altLang="zh-CN" sz="1800" dirty="0"/>
                  <a:t>1(</a:t>
                </a:r>
                <a:r>
                  <a:rPr lang="pt-BR" altLang="zh-CN" sz="1800" i="1" dirty="0"/>
                  <a:t>n</a:t>
                </a:r>
                <a:r>
                  <a:rPr lang="pt-BR" altLang="zh-CN" sz="1800" dirty="0"/>
                  <a:t>) = 2</a:t>
                </a:r>
                <a:r>
                  <a:rPr lang="pt-BR" altLang="zh-CN" sz="1800" i="1" dirty="0"/>
                  <a:t>x</a:t>
                </a:r>
                <a:r>
                  <a:rPr lang="pt-BR" altLang="zh-CN" sz="1800" dirty="0"/>
                  <a:t>(</a:t>
                </a:r>
                <a:r>
                  <a:rPr lang="pt-BR" altLang="zh-CN" sz="1800" i="1" dirty="0"/>
                  <a:t>n - </a:t>
                </a:r>
                <a:r>
                  <a:rPr lang="pt-BR" altLang="zh-CN" sz="1800" dirty="0"/>
                  <a:t>5) </a:t>
                </a:r>
                <a:r>
                  <a:rPr lang="pt-BR" altLang="zh-CN" sz="1800" i="1" dirty="0"/>
                  <a:t>- </a:t>
                </a:r>
                <a:r>
                  <a:rPr lang="pt-BR" altLang="zh-CN" sz="1800" dirty="0"/>
                  <a:t>3</a:t>
                </a:r>
                <a:r>
                  <a:rPr lang="pt-BR" altLang="zh-CN" sz="1800" i="1" dirty="0"/>
                  <a:t>x</a:t>
                </a:r>
                <a:r>
                  <a:rPr lang="pt-BR" altLang="zh-CN" sz="1800" dirty="0"/>
                  <a:t>(</a:t>
                </a:r>
                <a:r>
                  <a:rPr lang="pt-BR" altLang="zh-CN" sz="1800" i="1" dirty="0"/>
                  <a:t>n </a:t>
                </a:r>
                <a:r>
                  <a:rPr lang="pt-BR" altLang="zh-CN" sz="1800" dirty="0"/>
                  <a:t>+ 4) </a:t>
                </a:r>
              </a:p>
              <a:p>
                <a:pPr marL="0" indent="0">
                  <a:buNone/>
                </a:pPr>
                <a:r>
                  <a:rPr lang="pt-BR" altLang="zh-CN" sz="1800" dirty="0"/>
                  <a:t>Since </a:t>
                </a:r>
                <a:r>
                  <a:rPr lang="en-US" altLang="zh-CN" sz="1800" dirty="0"/>
                  <a:t>the sequence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dirty="0"/>
                  <a:t>is nonzero over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−2 ≤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≤ 10 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  </a:t>
                </a:r>
                <a:br>
                  <a:rPr lang="en-US" altLang="zh-CN" sz="1800" dirty="0"/>
                </a:br>
                <a:r>
                  <a:rPr lang="pt-BR" altLang="zh-CN" sz="1800" dirty="0"/>
                  <a:t>&gt;&gt; n = -2:10; x = [1:7,6:-1:1]; </a:t>
                </a:r>
              </a:p>
              <a:p>
                <a:pPr marL="0" indent="0">
                  <a:buNone/>
                </a:pPr>
                <a:r>
                  <a:rPr lang="pt-BR" altLang="zh-CN" sz="1800" dirty="0"/>
                  <a:t>  [x1,n1] = sigshift(x,n,5); [x2,n2] = sigshift(x,n,-4);</a:t>
                </a:r>
              </a:p>
              <a:p>
                <a:pPr marL="0" indent="0">
                  <a:buNone/>
                </a:pPr>
                <a:r>
                  <a:rPr lang="pt-BR" altLang="zh-CN" sz="1800" dirty="0"/>
                  <a:t>  [x3,n3] = sigadd(2*x1,n1,-3*x2,n2);</a:t>
                </a:r>
              </a:p>
              <a:p>
                <a:pPr marL="0" indent="0">
                  <a:buNone/>
                </a:pPr>
                <a:r>
                  <a:rPr lang="pt-BR" altLang="zh-CN" sz="1800" dirty="0"/>
                  <a:t>  subplot(2,1,1); stem(n3,x3);</a:t>
                </a:r>
              </a:p>
              <a:p>
                <a:pPr marL="0" indent="0">
                  <a:buNone/>
                </a:pPr>
                <a:r>
                  <a:rPr lang="pt-BR" altLang="zh-CN" sz="1800" dirty="0"/>
                  <a:t>  xlabel(’n’); ylabel(’x3(n)’);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4008209"/>
              </a:xfrm>
              <a:blipFill>
                <a:blip r:embed="rId2"/>
                <a:stretch>
                  <a:fillRect l="-609" t="-1522" b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5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Outline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E94319D-462A-4D6A-8DEF-0DF3783D7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4679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706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Operation on sequences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000"/>
              <a:t>b. </a:t>
            </a:r>
            <a:r>
              <a:rPr lang="pt-BR" altLang="zh-CN" sz="2000" i="1"/>
              <a:t>x</a:t>
            </a:r>
            <a:r>
              <a:rPr lang="pt-BR" altLang="zh-CN" sz="2000"/>
              <a:t>2(</a:t>
            </a:r>
            <a:r>
              <a:rPr lang="pt-BR" altLang="zh-CN" sz="2000" i="1"/>
              <a:t>n</a:t>
            </a:r>
            <a:r>
              <a:rPr lang="pt-BR" altLang="zh-CN" sz="2000"/>
              <a:t>) = </a:t>
            </a:r>
            <a:r>
              <a:rPr lang="pt-BR" altLang="zh-CN" sz="2000" i="1"/>
              <a:t>x</a:t>
            </a:r>
            <a:r>
              <a:rPr lang="pt-BR" altLang="zh-CN" sz="2000"/>
              <a:t>(3 </a:t>
            </a:r>
            <a:r>
              <a:rPr lang="pt-BR" altLang="zh-CN" sz="2000" i="1"/>
              <a:t>- n</a:t>
            </a:r>
            <a:r>
              <a:rPr lang="pt-BR" altLang="zh-CN" sz="2000"/>
              <a:t>) + </a:t>
            </a:r>
            <a:r>
              <a:rPr lang="pt-BR" altLang="zh-CN" sz="2000" i="1"/>
              <a:t>x</a:t>
            </a:r>
            <a:r>
              <a:rPr lang="pt-BR" altLang="zh-CN" sz="2000"/>
              <a:t>(</a:t>
            </a:r>
            <a:r>
              <a:rPr lang="pt-BR" altLang="zh-CN" sz="2000" i="1"/>
              <a:t>n</a:t>
            </a:r>
            <a:r>
              <a:rPr lang="pt-BR" altLang="zh-CN" sz="2000"/>
              <a:t>) </a:t>
            </a:r>
            <a:r>
              <a:rPr lang="pt-BR" altLang="zh-CN" sz="2000" i="1"/>
              <a:t>x</a:t>
            </a:r>
            <a:r>
              <a:rPr lang="pt-BR" altLang="zh-CN" sz="2000"/>
              <a:t>(</a:t>
            </a:r>
            <a:r>
              <a:rPr lang="pt-BR" altLang="zh-CN" sz="2000" i="1"/>
              <a:t>n - </a:t>
            </a:r>
            <a:r>
              <a:rPr lang="pt-BR" altLang="zh-CN" sz="2000"/>
              <a:t>2) </a:t>
            </a:r>
          </a:p>
          <a:p>
            <a:pPr marL="0" indent="0">
              <a:buNone/>
            </a:pPr>
            <a:r>
              <a:rPr lang="en-US" altLang="zh-CN" sz="2000"/>
              <a:t>The first term can be written as </a:t>
            </a:r>
            <a:r>
              <a:rPr lang="en-US" altLang="zh-CN" sz="2000" i="1"/>
              <a:t>x</a:t>
            </a:r>
            <a:r>
              <a:rPr lang="en-US" altLang="zh-CN" sz="2000"/>
              <a:t>(</a:t>
            </a:r>
            <a:r>
              <a:rPr lang="en-US" altLang="zh-CN" sz="2000" i="1"/>
              <a:t>-</a:t>
            </a:r>
            <a:r>
              <a:rPr lang="en-US" altLang="zh-CN" sz="2000"/>
              <a:t>(</a:t>
            </a:r>
            <a:r>
              <a:rPr lang="en-US" altLang="zh-CN" sz="2000" i="1"/>
              <a:t>n - </a:t>
            </a:r>
            <a:r>
              <a:rPr lang="en-US" altLang="zh-CN" sz="2000"/>
              <a:t>3)). </a:t>
            </a:r>
            <a:br>
              <a:rPr lang="en-US" altLang="zh-CN" sz="2000"/>
            </a:br>
            <a:r>
              <a:rPr lang="pt-BR" altLang="zh-CN" sz="2000"/>
              <a:t/>
            </a:r>
            <a:br>
              <a:rPr lang="pt-BR" altLang="zh-CN" sz="2000"/>
            </a:br>
            <a:r>
              <a:rPr lang="pt-BR" altLang="zh-CN" sz="2000"/>
              <a:t>&gt;&gt; [x4,n4] = sigfold(x,n); [x4,n4] = sigshift(x4,n4,3);</a:t>
            </a:r>
          </a:p>
          <a:p>
            <a:pPr marL="0" indent="0">
              <a:buNone/>
            </a:pPr>
            <a:r>
              <a:rPr lang="pt-BR" altLang="zh-CN" sz="2000"/>
              <a:t>[x5,n5] = sigshift(x,n,2); [x5,n5] = sigmult(x,n,x5,n5);</a:t>
            </a:r>
          </a:p>
          <a:p>
            <a:pPr marL="0" indent="0">
              <a:buNone/>
            </a:pPr>
            <a:r>
              <a:rPr lang="pt-BR" altLang="zh-CN" sz="2000"/>
              <a:t>[x6,n6] = sigadd(x4,n4,x5,n5);</a:t>
            </a:r>
          </a:p>
          <a:p>
            <a:pPr marL="0" indent="0">
              <a:buNone/>
            </a:pPr>
            <a:r>
              <a:rPr lang="pt-BR" altLang="zh-CN" sz="2000"/>
              <a:t>subplot(2,1,2); stem(n6,x6); </a:t>
            </a:r>
          </a:p>
          <a:p>
            <a:pPr marL="0" indent="0">
              <a:buNone/>
            </a:pPr>
            <a:r>
              <a:rPr lang="pt-BR" altLang="zh-CN" sz="2000"/>
              <a:t>xlabel(’n’); ylabel(’x6(n)’); </a:t>
            </a:r>
            <a:br>
              <a:rPr lang="pt-BR" altLang="zh-CN" sz="2000"/>
            </a:b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9830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Types of signal: Discrete time signal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Discrete time signal: It is a time series consisting of a sequence of quantities.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It may been obtained by sampling from a continuous-time signal.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06723-25A2-41C3-97AB-909ECD59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95202"/>
            <a:ext cx="6250769" cy="39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Types of signal: Periodic signal</a:t>
            </a:r>
            <a:endParaRPr lang="zh-CN" altLang="en-US" sz="2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Periodic signal: A signal if it completes a pattern within a measurable time frame, call a period and repeats that pattern over identical subsequent periods.</a:t>
                </a:r>
              </a:p>
              <a:p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Period: it is the smallest value of T satisfying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.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996" t="-1964" r="-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95202"/>
            <a:ext cx="6250769" cy="39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5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Types of signal: Energy signal &amp; Power signal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Energy signal and Power signal</a:t>
            </a:r>
          </a:p>
          <a:p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The terms signal energy and signal power are used to characterize a signal.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646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Types of signal: Energy signal &amp; Power signal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/>
                  <a:t>Continuous-time signal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zh-CN" sz="200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func>
                    <m:nary>
                      <m:naryPr>
                        <m:limLoc m:val="undOvr"/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Discrete-time signal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]|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]|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sz="2000"/>
              </a:p>
              <a:p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000"/>
                  <a:t>, the signal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/>
                  <a:t> is an energy signal.</a:t>
                </a:r>
              </a:p>
              <a:p>
                <a:pPr marL="0" indent="0">
                  <a:buNone/>
                </a:pPr>
                <a:r>
                  <a:rPr lang="en-US" altLang="zh-CN" sz="200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000"/>
                  <a:t>, the signal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/>
                  <a:t> is a power signal.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0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Types of signal: Energy signal &amp; Power signal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A signal can be an energy signal, a power signal, or neither.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A signal can not be both an energy signal and a power signal.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Note, the power for an energy signal is zero (P=0).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The energy for a power signal is infinite (E=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000" dirty="0"/>
                  <a:t>).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7B9BBA0-3F71-4072-9000-5295B4944C23}"/>
                  </a:ext>
                </a:extLst>
              </p:cNvPr>
              <p:cNvSpPr/>
              <p:nvPr/>
            </p:nvSpPr>
            <p:spPr>
              <a:xfrm>
                <a:off x="1655825" y="5151288"/>
                <a:ext cx="1282274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7B9BBA0-3F71-4072-9000-5295B4944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25" y="5151288"/>
                <a:ext cx="1282274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F7C1CB-1393-41BD-8BEB-D7D80BF50633}"/>
                  </a:ext>
                </a:extLst>
              </p:cNvPr>
              <p:cNvSpPr/>
              <p:nvPr/>
            </p:nvSpPr>
            <p:spPr>
              <a:xfrm>
                <a:off x="1975079" y="4714488"/>
                <a:ext cx="1317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F7C1CB-1393-41BD-8BEB-D7D80BF5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79" y="4714488"/>
                <a:ext cx="1317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CA6917-0E76-4B16-89E3-C3951AE3C1F6}"/>
                  </a:ext>
                </a:extLst>
              </p:cNvPr>
              <p:cNvSpPr/>
              <p:nvPr/>
            </p:nvSpPr>
            <p:spPr>
              <a:xfrm>
                <a:off x="2417219" y="6058437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CA6917-0E76-4B16-89E3-C3951AE3C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219" y="6058437"/>
                <a:ext cx="433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F3B07F1-3960-456F-9CCC-043AAB4B8082}"/>
                  </a:ext>
                </a:extLst>
              </p:cNvPr>
              <p:cNvSpPr/>
              <p:nvPr/>
            </p:nvSpPr>
            <p:spPr>
              <a:xfrm>
                <a:off x="6985613" y="5324210"/>
                <a:ext cx="9400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F3B07F1-3960-456F-9CCC-043AAB4B8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13" y="5324210"/>
                <a:ext cx="9400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EF004EC-69C3-4D42-B067-2BCE9C373F48}"/>
                  </a:ext>
                </a:extLst>
              </p:cNvPr>
              <p:cNvSpPr/>
              <p:nvPr/>
            </p:nvSpPr>
            <p:spPr>
              <a:xfrm>
                <a:off x="5517732" y="5339160"/>
                <a:ext cx="16862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EF004EC-69C3-4D42-B067-2BCE9C373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732" y="5339160"/>
                <a:ext cx="16862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05B843-9F8D-42FB-8005-313FF49B3E5A}"/>
                  </a:ext>
                </a:extLst>
              </p:cNvPr>
              <p:cNvSpPr/>
              <p:nvPr/>
            </p:nvSpPr>
            <p:spPr>
              <a:xfrm>
                <a:off x="5833538" y="4888738"/>
                <a:ext cx="1312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05B843-9F8D-42FB-8005-313FF49B3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538" y="4888738"/>
                <a:ext cx="13124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4B2094B-110E-41D7-9CB5-C171AC1F8F17}"/>
                  </a:ext>
                </a:extLst>
              </p:cNvPr>
              <p:cNvSpPr/>
              <p:nvPr/>
            </p:nvSpPr>
            <p:spPr>
              <a:xfrm>
                <a:off x="6770831" y="5873771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4B2094B-110E-41D7-9CB5-C171AC1F8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31" y="5873771"/>
                <a:ext cx="433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0345DD-89C5-4C6E-B7F5-DA4D97D00BF1}"/>
                  </a:ext>
                </a:extLst>
              </p:cNvPr>
              <p:cNvSpPr/>
              <p:nvPr/>
            </p:nvSpPr>
            <p:spPr>
              <a:xfrm>
                <a:off x="2724828" y="5350551"/>
                <a:ext cx="832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0345DD-89C5-4C6E-B7F5-DA4D97D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28" y="5350551"/>
                <a:ext cx="83266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37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Types of signal: Even &amp; odd signal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05542" y="2871982"/>
                <a:ext cx="6382657" cy="3181684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1800" dirty="0"/>
                  <a:t>One of characteristics of signal is symmetry that may be useful for signal analysis.</a:t>
                </a:r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Even signals are symmetric around vertical axis.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Odd signals are symmetric about origin.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An odd signal must be 0 at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, means odd signals pass the origin.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542" y="2871982"/>
                <a:ext cx="6382657" cy="3181684"/>
              </a:xfrm>
              <a:blipFill>
                <a:blip r:embed="rId2"/>
                <a:stretch>
                  <a:fillRect l="-764" t="-1724" r="-191" b="-2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图片包含 物体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455" y="342696"/>
            <a:ext cx="3403240" cy="27798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物体, 天线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393" y="3735414"/>
            <a:ext cx="3359364" cy="2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2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1310</Words>
  <Application>Microsoft Office PowerPoint</Application>
  <PresentationFormat>Widescreen</PresentationFormat>
  <Paragraphs>202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Cambria Math</vt:lpstr>
      <vt:lpstr>Office 主题</vt:lpstr>
      <vt:lpstr>ESE-2014 Digital Signal Processing and Storage </vt:lpstr>
      <vt:lpstr>Review</vt:lpstr>
      <vt:lpstr>Outline</vt:lpstr>
      <vt:lpstr>Types of signal: Discrete time signal</vt:lpstr>
      <vt:lpstr>Types of signal: Periodic signal</vt:lpstr>
      <vt:lpstr>Types of signal: Energy signal &amp; Power signal</vt:lpstr>
      <vt:lpstr>Types of signal: Energy signal &amp; Power signal</vt:lpstr>
      <vt:lpstr>Types of signal: Energy signal &amp; Power signal</vt:lpstr>
      <vt:lpstr>Types of signal: Even &amp; odd signal</vt:lpstr>
      <vt:lpstr>Some types of sequences in discrete-time signal</vt:lpstr>
      <vt:lpstr>Unit sample sequence</vt:lpstr>
      <vt:lpstr>Unit sample sequence</vt:lpstr>
      <vt:lpstr>Unit step sequence</vt:lpstr>
      <vt:lpstr>Unit step sequence</vt:lpstr>
      <vt:lpstr>Some types of sequences in discrete-time signal</vt:lpstr>
      <vt:lpstr>Some types of sequences in discrete-time signal</vt:lpstr>
      <vt:lpstr>Some types of sequences in discrete-time signal</vt:lpstr>
      <vt:lpstr>Some types of sequences in discrete-time signal</vt:lpstr>
      <vt:lpstr>Operation on sequences</vt:lpstr>
      <vt:lpstr>Operation on sequences</vt:lpstr>
      <vt:lpstr>Operation on sequences</vt:lpstr>
      <vt:lpstr>Operation on sequences</vt:lpstr>
      <vt:lpstr>Operation on sequences</vt:lpstr>
      <vt:lpstr>Operation on sequences</vt:lpstr>
      <vt:lpstr>Operation on sequences</vt:lpstr>
      <vt:lpstr>Operation on sequences</vt:lpstr>
      <vt:lpstr>Operation on sequences</vt:lpstr>
      <vt:lpstr>Operation on sequences</vt:lpstr>
      <vt:lpstr>Operation on sequences</vt:lpstr>
      <vt:lpstr>Operation on 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ESE-2014 Digital Signal Processing and Storage </dc:title>
  <dc:creator>Linchen Wang</dc:creator>
  <cp:lastModifiedBy>Linchen Wang</cp:lastModifiedBy>
  <cp:revision>2</cp:revision>
  <dcterms:created xsi:type="dcterms:W3CDTF">2019-05-27T22:03:39Z</dcterms:created>
  <dcterms:modified xsi:type="dcterms:W3CDTF">2019-05-28T16:45:33Z</dcterms:modified>
</cp:coreProperties>
</file>