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0" r:id="rId7"/>
    <p:sldId id="266" r:id="rId8"/>
    <p:sldId id="261" r:id="rId9"/>
    <p:sldId id="262" r:id="rId10"/>
    <p:sldId id="269"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5"/>
    <p:restoredTop sz="94427"/>
  </p:normalViewPr>
  <p:slideViewPr>
    <p:cSldViewPr snapToGrid="0" snapToObjects="1">
      <p:cViewPr varScale="1">
        <p:scale>
          <a:sx n="102" d="100"/>
          <a:sy n="102"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E754-26C2-0343-BC9C-05309190A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752C7-F471-CD48-A5E2-EFC9F2DA5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1BAF85-E891-D24F-B037-4326877D7ED2}"/>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5" name="Footer Placeholder 4">
            <a:extLst>
              <a:ext uri="{FF2B5EF4-FFF2-40B4-BE49-F238E27FC236}">
                <a16:creationId xmlns:a16="http://schemas.microsoft.com/office/drawing/2014/main" id="{4E13F98E-22C2-1542-A359-84AAAEA69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ECCC6-B949-0040-87D6-152C14589AC6}"/>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40264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C323-5D10-AE41-8DC1-F9DF75753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1BECCA-3AEA-514B-BDAE-5F990F0C91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E9A7F-BB09-FB4A-AD1A-6834EE539BFA}"/>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5" name="Footer Placeholder 4">
            <a:extLst>
              <a:ext uri="{FF2B5EF4-FFF2-40B4-BE49-F238E27FC236}">
                <a16:creationId xmlns:a16="http://schemas.microsoft.com/office/drawing/2014/main" id="{DC0F5E47-1AC7-1A43-895E-936EA709F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CC998-072A-9442-8611-0CB172DF4746}"/>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28716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983E4-1EA7-C941-A7A0-D011B022DA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3533A-090A-6547-9E6A-684DFD66E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F75FC-9B0C-7449-B44B-2C65F0EC2563}"/>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5" name="Footer Placeholder 4">
            <a:extLst>
              <a:ext uri="{FF2B5EF4-FFF2-40B4-BE49-F238E27FC236}">
                <a16:creationId xmlns:a16="http://schemas.microsoft.com/office/drawing/2014/main" id="{437F04BC-2E76-884A-A7B3-6B754B38E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83D2E-64F4-9D48-B8A6-271D679B5301}"/>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67217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1BC2-4B1B-5E4D-BE54-176E1717E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6117A-6431-984D-BD31-D720379A8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4C74A-2F12-234F-AAEB-BAC849161AF4}"/>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5" name="Footer Placeholder 4">
            <a:extLst>
              <a:ext uri="{FF2B5EF4-FFF2-40B4-BE49-F238E27FC236}">
                <a16:creationId xmlns:a16="http://schemas.microsoft.com/office/drawing/2014/main" id="{39D421D8-200C-3B4B-8ACF-6A115B723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543FE-32CE-7547-84A5-2359DDC66AD9}"/>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78477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0598-C7AC-CD4D-93E0-78E537C285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9DC0E-0854-E44A-8354-795C7CD3F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9676B-E0E6-3649-A08A-D8A05F44B044}"/>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5" name="Footer Placeholder 4">
            <a:extLst>
              <a:ext uri="{FF2B5EF4-FFF2-40B4-BE49-F238E27FC236}">
                <a16:creationId xmlns:a16="http://schemas.microsoft.com/office/drawing/2014/main" id="{FDAAB751-2558-134F-B396-EE0ED3C70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027A8-EAF3-5D40-B39F-3B0DD8EEF674}"/>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66168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16AC-70BE-2C4C-A994-EB59FD120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07DA5-E4AD-8541-BFA7-C4EA27909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8AF11A-1C72-EB41-BAA7-58B1699940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3A313A-2C39-474B-A120-EBF0EBEC4EE4}"/>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6" name="Footer Placeholder 5">
            <a:extLst>
              <a:ext uri="{FF2B5EF4-FFF2-40B4-BE49-F238E27FC236}">
                <a16:creationId xmlns:a16="http://schemas.microsoft.com/office/drawing/2014/main" id="{1CB3F427-7D52-BF41-9E03-30C2B03B5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3BCB7-6BF1-7142-8BA1-2B2F2241E446}"/>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29836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E799-5AB2-AE4A-98CA-2550DB150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46C1F4-7062-F741-AA71-1BA735656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98ED4-441D-D848-810B-354DF53104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6B7840-DA00-2F4C-9621-474C5F199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B67C0-87F8-5942-8390-B027FF77C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4CF233-E849-AB4F-9866-DC9B360DB71F}"/>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8" name="Footer Placeholder 7">
            <a:extLst>
              <a:ext uri="{FF2B5EF4-FFF2-40B4-BE49-F238E27FC236}">
                <a16:creationId xmlns:a16="http://schemas.microsoft.com/office/drawing/2014/main" id="{3F5F012C-0B17-0345-B7CA-9083CEC38D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DFB65-1F06-CA4E-B937-1DEBCECDA805}"/>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261809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724B-AD36-ED45-87BB-BACE64D5B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871298-C997-2042-BC78-3A0990E1A521}"/>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4" name="Footer Placeholder 3">
            <a:extLst>
              <a:ext uri="{FF2B5EF4-FFF2-40B4-BE49-F238E27FC236}">
                <a16:creationId xmlns:a16="http://schemas.microsoft.com/office/drawing/2014/main" id="{C493640B-0D6F-DF41-B20F-FC930650DC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862582-61EF-C94B-B99A-E183679C1FE4}"/>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79246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D95FC-D8FA-9946-8A12-0A6C7A74CC18}"/>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3" name="Footer Placeholder 2">
            <a:extLst>
              <a:ext uri="{FF2B5EF4-FFF2-40B4-BE49-F238E27FC236}">
                <a16:creationId xmlns:a16="http://schemas.microsoft.com/office/drawing/2014/main" id="{032C7975-8CA1-6146-A9F9-DBADB3D0D2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022300-B342-1B41-9BF4-384A271A9DFE}"/>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309638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CE4-0E82-A44E-82FE-6A38BA0FE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28165-1274-7348-9812-5C65A052F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72C149-F0F1-E84D-9368-6F84024F6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95D89-6DCF-C743-8840-5FD2EF6B9BAB}"/>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6" name="Footer Placeholder 5">
            <a:extLst>
              <a:ext uri="{FF2B5EF4-FFF2-40B4-BE49-F238E27FC236}">
                <a16:creationId xmlns:a16="http://schemas.microsoft.com/office/drawing/2014/main" id="{BC4EFF34-7666-EB42-8161-29F2794C3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90CB0-2EAF-ED4E-B2FC-D72CEA58EDAE}"/>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11860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6F4B-7981-FF44-ADF6-8FBABF8AA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1BC7AD-DE6F-B04D-9062-289E3141C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D7D314-EE59-C743-A91E-1EBAC54AC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F19AC-2EFD-F84A-8AA0-913F243AE14B}"/>
              </a:ext>
            </a:extLst>
          </p:cNvPr>
          <p:cNvSpPr>
            <a:spLocks noGrp="1"/>
          </p:cNvSpPr>
          <p:nvPr>
            <p:ph type="dt" sz="half" idx="10"/>
          </p:nvPr>
        </p:nvSpPr>
        <p:spPr/>
        <p:txBody>
          <a:bodyPr/>
          <a:lstStyle/>
          <a:p>
            <a:fld id="{2F00E51D-52FB-5144-A77E-21F9FBCF92D3}" type="datetimeFigureOut">
              <a:rPr lang="en-US" smtClean="0"/>
              <a:t>2/4/20</a:t>
            </a:fld>
            <a:endParaRPr lang="en-US"/>
          </a:p>
        </p:txBody>
      </p:sp>
      <p:sp>
        <p:nvSpPr>
          <p:cNvPr id="6" name="Footer Placeholder 5">
            <a:extLst>
              <a:ext uri="{FF2B5EF4-FFF2-40B4-BE49-F238E27FC236}">
                <a16:creationId xmlns:a16="http://schemas.microsoft.com/office/drawing/2014/main" id="{E73B6251-4564-F34C-900B-8E66D4E73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0EC1E-CDD9-0B47-9C5F-2829F48B2194}"/>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9018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0AF91-00F6-5F43-A237-ED9B1FF47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A9D441-5A20-6D48-B280-59AE3DBC2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07E9F-7151-8F43-978A-FBDECAA35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E51D-52FB-5144-A77E-21F9FBCF92D3}" type="datetimeFigureOut">
              <a:rPr lang="en-US" smtClean="0"/>
              <a:t>2/4/20</a:t>
            </a:fld>
            <a:endParaRPr lang="en-US"/>
          </a:p>
        </p:txBody>
      </p:sp>
      <p:sp>
        <p:nvSpPr>
          <p:cNvPr id="5" name="Footer Placeholder 4">
            <a:extLst>
              <a:ext uri="{FF2B5EF4-FFF2-40B4-BE49-F238E27FC236}">
                <a16:creationId xmlns:a16="http://schemas.microsoft.com/office/drawing/2014/main" id="{8988D636-9069-234D-84B9-9992E2B01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93A79-23A8-EA49-8450-F5B704FE1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B1059-6306-AC4A-BC97-2A5291FE53D2}" type="slidenum">
              <a:rPr lang="en-US" smtClean="0"/>
              <a:t>‹#›</a:t>
            </a:fld>
            <a:endParaRPr lang="en-US"/>
          </a:p>
        </p:txBody>
      </p:sp>
    </p:spTree>
    <p:extLst>
      <p:ext uri="{BB962C8B-B14F-4D97-AF65-F5344CB8AC3E}">
        <p14:creationId xmlns:p14="http://schemas.microsoft.com/office/powerpoint/2010/main" val="1953153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7B0D-9091-E24D-B994-73C9D1B84585}"/>
              </a:ext>
            </a:extLst>
          </p:cNvPr>
          <p:cNvSpPr>
            <a:spLocks noGrp="1"/>
          </p:cNvSpPr>
          <p:nvPr>
            <p:ph type="ctrTitle"/>
          </p:nvPr>
        </p:nvSpPr>
        <p:spPr>
          <a:xfrm>
            <a:off x="1524000" y="-162743"/>
            <a:ext cx="9144000" cy="2387600"/>
          </a:xfrm>
        </p:spPr>
        <p:txBody>
          <a:bodyPr>
            <a:normAutofit fontScale="90000"/>
          </a:bodyPr>
          <a:lstStyle/>
          <a:p>
            <a:r>
              <a:rPr lang="en-US" b="1" dirty="0">
                <a:latin typeface="Arial" panose="020B0604020202020204" pitchFamily="34" charset="0"/>
                <a:cs typeface="Arial" panose="020B0604020202020204" pitchFamily="34" charset="0"/>
              </a:rPr>
              <a:t>IOT based Dual Mode Fire Extinguishing Robot</a:t>
            </a:r>
          </a:p>
        </p:txBody>
      </p:sp>
      <p:sp>
        <p:nvSpPr>
          <p:cNvPr id="3" name="Subtitle 2">
            <a:extLst>
              <a:ext uri="{FF2B5EF4-FFF2-40B4-BE49-F238E27FC236}">
                <a16:creationId xmlns:a16="http://schemas.microsoft.com/office/drawing/2014/main" id="{7C59DB61-1367-524C-896F-406ED6B77013}"/>
              </a:ext>
            </a:extLst>
          </p:cNvPr>
          <p:cNvSpPr>
            <a:spLocks noGrp="1"/>
          </p:cNvSpPr>
          <p:nvPr>
            <p:ph type="subTitle" idx="1"/>
          </p:nvPr>
        </p:nvSpPr>
        <p:spPr>
          <a:xfrm>
            <a:off x="475989" y="4380517"/>
            <a:ext cx="11523945" cy="1655762"/>
          </a:xfrm>
        </p:spPr>
        <p:txBody>
          <a:bodyPr>
            <a:normAutofit/>
          </a:bodyPr>
          <a:lstStyle/>
          <a:p>
            <a:pPr algn="l"/>
            <a:r>
              <a:rPr lang="en-US" dirty="0">
                <a:latin typeface="Arial" panose="020B0604020202020204" pitchFamily="34" charset="0"/>
                <a:cs typeface="Arial" panose="020B0604020202020204" pitchFamily="34" charset="0"/>
              </a:rPr>
              <a:t>Submitted by : Gurvinder </a:t>
            </a:r>
            <a:r>
              <a:rPr lang="en-US">
                <a:latin typeface="Arial" panose="020B0604020202020204" pitchFamily="34" charset="0"/>
                <a:cs typeface="Arial" panose="020B0604020202020204" pitchFamily="34" charset="0"/>
              </a:rPr>
              <a:t>Singh                            Submitted </a:t>
            </a:r>
            <a:r>
              <a:rPr lang="en-US" dirty="0">
                <a:latin typeface="Arial" panose="020B0604020202020204" pitchFamily="34" charset="0"/>
                <a:cs typeface="Arial" panose="020B0604020202020204" pitchFamily="34" charset="0"/>
              </a:rPr>
              <a:t>to : Prof. Mike </a:t>
            </a:r>
            <a:r>
              <a:rPr lang="en-US" dirty="0" err="1">
                <a:latin typeface="Arial" panose="020B0604020202020204" pitchFamily="34" charset="0"/>
                <a:cs typeface="Arial" panose="020B0604020202020204" pitchFamily="34" charset="0"/>
              </a:rPr>
              <a:t>Aleshams</a:t>
            </a:r>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Student id-748418</a:t>
            </a:r>
          </a:p>
          <a:p>
            <a:pPr algn="l"/>
            <a:endParaRPr lang="en-US" dirty="0"/>
          </a:p>
        </p:txBody>
      </p:sp>
    </p:spTree>
    <p:extLst>
      <p:ext uri="{BB962C8B-B14F-4D97-AF65-F5344CB8AC3E}">
        <p14:creationId xmlns:p14="http://schemas.microsoft.com/office/powerpoint/2010/main" val="266662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62F3-F2B7-1B46-8DC7-AEC860732764}"/>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0B74D77-5C8D-F04B-A70E-9839E04C74C2}"/>
              </a:ext>
            </a:extLst>
          </p:cNvPr>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 A dual mode firefighting robot which works in both automated and manual mode.</a:t>
            </a:r>
          </a:p>
          <a:p>
            <a:pPr algn="just"/>
            <a:r>
              <a:rPr lang="en-IN" dirty="0">
                <a:latin typeface="Arial" panose="020B0604020202020204" pitchFamily="34" charset="0"/>
                <a:cs typeface="Arial" panose="020B0604020202020204" pitchFamily="34" charset="0"/>
              </a:rPr>
              <a:t>Arduino microcontroller is used as the processing and control unit of the robot.</a:t>
            </a:r>
          </a:p>
          <a:p>
            <a:endParaRPr lang="en-US" dirty="0"/>
          </a:p>
        </p:txBody>
      </p:sp>
    </p:spTree>
    <p:extLst>
      <p:ext uri="{BB962C8B-B14F-4D97-AF65-F5344CB8AC3E}">
        <p14:creationId xmlns:p14="http://schemas.microsoft.com/office/powerpoint/2010/main" val="25232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390D-57D7-7347-B2A0-E5E236C94CE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E7A9FE9B-E1CD-8844-B13C-5A7ABE1948F7}"/>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Sheikh Mohammed S, </a:t>
            </a:r>
            <a:r>
              <a:rPr lang="en-US" dirty="0" err="1">
                <a:latin typeface="Arial" panose="020B0604020202020204" pitchFamily="34" charset="0"/>
                <a:cs typeface="Arial" panose="020B0604020202020204" pitchFamily="34" charset="0"/>
              </a:rPr>
              <a:t>Joyal</a:t>
            </a:r>
            <a:r>
              <a:rPr lang="en-US" dirty="0">
                <a:latin typeface="Arial" panose="020B0604020202020204" pitchFamily="34" charset="0"/>
                <a:cs typeface="Arial" panose="020B0604020202020204" pitchFamily="34" charset="0"/>
              </a:rPr>
              <a:t> Raju. (2017), “Development and Implementation of Arduino Microcontroller based dual mode fire extinguishing robot” </a:t>
            </a:r>
            <a:r>
              <a:rPr lang="en-US" i="1" dirty="0">
                <a:latin typeface="Arial" panose="020B0604020202020204" pitchFamily="34" charset="0"/>
                <a:cs typeface="Arial" panose="020B0604020202020204" pitchFamily="34" charset="0"/>
              </a:rPr>
              <a:t>IEEE International Conference on Intelligent Techniques in Control, Optimization and Signal Processing</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570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6B4E-1203-4F49-A929-3E6B94856596}"/>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1BA4639-F3D4-FC4E-8850-B5470E7673B4}"/>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Abstract</a:t>
            </a:r>
          </a:p>
          <a:p>
            <a:r>
              <a:rPr lang="en-US" dirty="0">
                <a:latin typeface="Arial" panose="020B0604020202020204" pitchFamily="34" charset="0"/>
                <a:cs typeface="Arial" panose="020B0604020202020204" pitchFamily="34" charset="0"/>
              </a:rPr>
              <a:t>Proposed System</a:t>
            </a:r>
          </a:p>
          <a:p>
            <a:r>
              <a:rPr lang="en-US" dirty="0">
                <a:latin typeface="Arial" panose="020B0604020202020204" pitchFamily="34" charset="0"/>
                <a:cs typeface="Arial" panose="020B0604020202020204" pitchFamily="34" charset="0"/>
              </a:rPr>
              <a:t>Flow Chart</a:t>
            </a:r>
          </a:p>
          <a:p>
            <a:r>
              <a:rPr lang="en-US" dirty="0">
                <a:latin typeface="Arial" panose="020B0604020202020204" pitchFamily="34" charset="0"/>
                <a:cs typeface="Arial" panose="020B0604020202020204" pitchFamily="34" charset="0"/>
              </a:rPr>
              <a:t>Dual Mode</a:t>
            </a:r>
          </a:p>
          <a:p>
            <a:r>
              <a:rPr lang="en-US" dirty="0">
                <a:latin typeface="Arial" panose="020B0604020202020204" pitchFamily="34" charset="0"/>
                <a:cs typeface="Arial" panose="020B0604020202020204" pitchFamily="34" charset="0"/>
              </a:rPr>
              <a:t>Description</a:t>
            </a:r>
          </a:p>
          <a:p>
            <a:r>
              <a:rPr lang="en-US" dirty="0">
                <a:latin typeface="Arial" panose="020B0604020202020204" pitchFamily="34" charset="0"/>
                <a:cs typeface="Arial" panose="020B0604020202020204" pitchFamily="34" charset="0"/>
              </a:rPr>
              <a:t>Hardware</a:t>
            </a:r>
          </a:p>
          <a:p>
            <a:r>
              <a:rPr lang="en-US" dirty="0">
                <a:latin typeface="Arial" panose="020B0604020202020204" pitchFamily="34" charset="0"/>
                <a:cs typeface="Arial" panose="020B0604020202020204" pitchFamily="34" charset="0"/>
              </a:rPr>
              <a:t>Conclusion</a:t>
            </a:r>
          </a:p>
          <a:p>
            <a:r>
              <a:rPr lang="en-US"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39626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F430-E815-554B-BA5E-5A2F93CD863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5A1D68BA-73B5-DD4D-8D32-426FA94DC23D}"/>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Development of dual mode(automatic and manual) firefighting robot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Operation of robot is monitored by Arduino UNO microcontroller.</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Surveillance camera is used.</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Manpower is required in manual mode.</a:t>
            </a:r>
          </a:p>
          <a:p>
            <a:endParaRPr lang="en-US" dirty="0"/>
          </a:p>
        </p:txBody>
      </p:sp>
    </p:spTree>
    <p:extLst>
      <p:ext uri="{BB962C8B-B14F-4D97-AF65-F5344CB8AC3E}">
        <p14:creationId xmlns:p14="http://schemas.microsoft.com/office/powerpoint/2010/main" val="287860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D0C1-7C6E-EA41-945F-BBC2EDD15C1F}"/>
              </a:ext>
            </a:extLst>
          </p:cNvPr>
          <p:cNvSpPr>
            <a:spLocks noGrp="1"/>
          </p:cNvSpPr>
          <p:nvPr>
            <p:ph type="title"/>
          </p:nvPr>
        </p:nvSpPr>
        <p:spPr>
          <a:xfrm>
            <a:off x="838200" y="365125"/>
            <a:ext cx="10515600" cy="568695"/>
          </a:xfrm>
        </p:spPr>
        <p:txBody>
          <a:bodyPr>
            <a:normAutofit fontScale="90000"/>
          </a:bodyPr>
          <a:lstStyle/>
          <a:p>
            <a:pPr algn="ctr"/>
            <a:r>
              <a:rPr lang="en-US" b="1" dirty="0">
                <a:latin typeface="Arial" panose="020B0604020202020204" pitchFamily="34" charset="0"/>
                <a:cs typeface="Arial" panose="020B0604020202020204" pitchFamily="34" charset="0"/>
              </a:rPr>
              <a:t>Proposed System</a:t>
            </a:r>
          </a:p>
        </p:txBody>
      </p:sp>
      <p:pic>
        <p:nvPicPr>
          <p:cNvPr id="3" name="Picture 2">
            <a:extLst>
              <a:ext uri="{FF2B5EF4-FFF2-40B4-BE49-F238E27FC236}">
                <a16:creationId xmlns:a16="http://schemas.microsoft.com/office/drawing/2014/main" id="{E95E306C-13BB-D24A-8153-32D481250425}"/>
              </a:ext>
            </a:extLst>
          </p:cNvPr>
          <p:cNvPicPr>
            <a:picLocks noChangeAspect="1"/>
          </p:cNvPicPr>
          <p:nvPr/>
        </p:nvPicPr>
        <p:blipFill>
          <a:blip r:embed="rId2"/>
          <a:stretch>
            <a:fillRect/>
          </a:stretch>
        </p:blipFill>
        <p:spPr>
          <a:xfrm>
            <a:off x="1002082" y="901700"/>
            <a:ext cx="10351718" cy="5724568"/>
          </a:xfrm>
          <a:prstGeom prst="rect">
            <a:avLst/>
          </a:prstGeom>
        </p:spPr>
      </p:pic>
    </p:spTree>
    <p:extLst>
      <p:ext uri="{BB962C8B-B14F-4D97-AF65-F5344CB8AC3E}">
        <p14:creationId xmlns:p14="http://schemas.microsoft.com/office/powerpoint/2010/main" val="41872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72EC-256F-9441-87F2-849DCF3C47A0}"/>
              </a:ext>
            </a:extLst>
          </p:cNvPr>
          <p:cNvSpPr>
            <a:spLocks noGrp="1"/>
          </p:cNvSpPr>
          <p:nvPr>
            <p:ph type="title"/>
          </p:nvPr>
        </p:nvSpPr>
        <p:spPr>
          <a:xfrm>
            <a:off x="838200" y="-261175"/>
            <a:ext cx="10515600" cy="1325563"/>
          </a:xfrm>
        </p:spPr>
        <p:txBody>
          <a:bodyPr/>
          <a:lstStyle/>
          <a:p>
            <a:pPr algn="ctr"/>
            <a:r>
              <a:rPr lang="en-US" b="1" dirty="0">
                <a:latin typeface="Arial" panose="020B0604020202020204" pitchFamily="34" charset="0"/>
                <a:cs typeface="Arial" panose="020B0604020202020204" pitchFamily="34" charset="0"/>
              </a:rPr>
              <a:t>Flow Chart</a:t>
            </a:r>
          </a:p>
        </p:txBody>
      </p:sp>
      <p:pic>
        <p:nvPicPr>
          <p:cNvPr id="4" name="Content Placeholder 3">
            <a:extLst>
              <a:ext uri="{FF2B5EF4-FFF2-40B4-BE49-F238E27FC236}">
                <a16:creationId xmlns:a16="http://schemas.microsoft.com/office/drawing/2014/main" id="{6B93910F-B5B2-544C-A40A-35724F23C56B}"/>
              </a:ext>
            </a:extLst>
          </p:cNvPr>
          <p:cNvPicPr>
            <a:picLocks noGrp="1" noChangeAspect="1"/>
          </p:cNvPicPr>
          <p:nvPr>
            <p:ph idx="1"/>
          </p:nvPr>
        </p:nvPicPr>
        <p:blipFill>
          <a:blip r:embed="rId2"/>
          <a:stretch>
            <a:fillRect/>
          </a:stretch>
        </p:blipFill>
        <p:spPr>
          <a:xfrm>
            <a:off x="3039762" y="642552"/>
            <a:ext cx="7081267" cy="6021296"/>
          </a:xfrm>
          <a:prstGeom prst="rect">
            <a:avLst/>
          </a:prstGeom>
        </p:spPr>
      </p:pic>
    </p:spTree>
    <p:extLst>
      <p:ext uri="{BB962C8B-B14F-4D97-AF65-F5344CB8AC3E}">
        <p14:creationId xmlns:p14="http://schemas.microsoft.com/office/powerpoint/2010/main" val="122916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BFF8-ED06-A84D-A231-5B01BD107EC8}"/>
              </a:ext>
            </a:extLst>
          </p:cNvPr>
          <p:cNvSpPr>
            <a:spLocks noGrp="1"/>
          </p:cNvSpPr>
          <p:nvPr>
            <p:ph type="title"/>
          </p:nvPr>
        </p:nvSpPr>
        <p:spPr>
          <a:xfrm>
            <a:off x="800622" y="114605"/>
            <a:ext cx="10515600" cy="1112946"/>
          </a:xfrm>
        </p:spPr>
        <p:txBody>
          <a:bodyPr>
            <a:normAutofit/>
          </a:bodyPr>
          <a:lstStyle/>
          <a:p>
            <a:pPr algn="ctr"/>
            <a:r>
              <a:rPr lang="en-US" b="1" dirty="0">
                <a:latin typeface="Arial" panose="020B0604020202020204" pitchFamily="34" charset="0"/>
                <a:cs typeface="Arial" panose="020B0604020202020204" pitchFamily="34" charset="0"/>
              </a:rPr>
              <a:t>Automated Mode</a:t>
            </a:r>
          </a:p>
        </p:txBody>
      </p:sp>
      <p:sp>
        <p:nvSpPr>
          <p:cNvPr id="3" name="Content Placeholder 2">
            <a:extLst>
              <a:ext uri="{FF2B5EF4-FFF2-40B4-BE49-F238E27FC236}">
                <a16:creationId xmlns:a16="http://schemas.microsoft.com/office/drawing/2014/main" id="{F8B49E04-C969-714D-9951-AA7939A1C918}"/>
              </a:ext>
            </a:extLst>
          </p:cNvPr>
          <p:cNvSpPr>
            <a:spLocks noGrp="1"/>
          </p:cNvSpPr>
          <p:nvPr>
            <p:ph idx="1"/>
          </p:nvPr>
        </p:nvSpPr>
        <p:spPr>
          <a:xfrm>
            <a:off x="838200" y="1565752"/>
            <a:ext cx="10515600" cy="5600765"/>
          </a:xfrm>
        </p:spPr>
        <p:txBody>
          <a:bodyPr>
            <a:normAutofit/>
          </a:bodyPr>
          <a:lstStyle/>
          <a:p>
            <a:pPr algn="just"/>
            <a:r>
              <a:rPr lang="en-IN" dirty="0">
                <a:latin typeface="Arial" panose="020B0604020202020204" pitchFamily="34" charset="0"/>
                <a:cs typeface="Arial" panose="020B0604020202020204" pitchFamily="34" charset="0"/>
              </a:rPr>
              <a:t>Robot is completely automated to search for the presence of possible flames and obstacles</a:t>
            </a:r>
            <a:r>
              <a:rPr lang="en-US" dirty="0">
                <a:latin typeface="Arial" panose="020B0604020202020204" pitchFamily="34" charset="0"/>
                <a:cs typeface="Arial" panose="020B0604020202020204" pitchFamily="34" charset="0"/>
              </a:rPr>
              <a:t>.</a:t>
            </a:r>
          </a:p>
          <a:p>
            <a:pPr algn="just"/>
            <a:r>
              <a:rPr lang="en-IN" dirty="0">
                <a:latin typeface="Arial" panose="020B0604020202020204" pitchFamily="34" charset="0"/>
                <a:cs typeface="Arial" panose="020B0604020202020204" pitchFamily="34" charset="0"/>
              </a:rPr>
              <a:t>The robot moves around and search for the signs of flame. In the case of the presence of an obstacle in the path of the robot, it will deviate to right until the obstacle is clear of its path.</a:t>
            </a:r>
            <a:endParaRPr lang="en-US"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This is done using an ultrasonic sensor attached to the robot</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It wirelessly sends the information to the authorities regarding the fire.</a:t>
            </a:r>
          </a:p>
          <a:p>
            <a:pPr algn="just"/>
            <a:r>
              <a:rPr lang="en-IN" dirty="0">
                <a:latin typeface="Arial" panose="020B0604020202020204" pitchFamily="34" charset="0"/>
                <a:cs typeface="Arial" panose="020B0604020202020204" pitchFamily="34" charset="0"/>
              </a:rPr>
              <a:t>Once the pumping action is initiated, the motor for the pump will be enabled and sprays the water. This is done until the flame is bought down to ground level.</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5257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12AD-B19D-F04D-9824-4AE273986F40}"/>
              </a:ext>
            </a:extLst>
          </p:cNvPr>
          <p:cNvSpPr>
            <a:spLocks noGrp="1"/>
          </p:cNvSpPr>
          <p:nvPr>
            <p:ph type="title"/>
          </p:nvPr>
        </p:nvSpPr>
        <p:spPr>
          <a:xfrm>
            <a:off x="838200" y="-211071"/>
            <a:ext cx="10515600" cy="1325563"/>
          </a:xfrm>
        </p:spPr>
        <p:txBody>
          <a:bodyPr/>
          <a:lstStyle/>
          <a:p>
            <a:pPr algn="ctr"/>
            <a:r>
              <a:rPr lang="en-US" b="1" dirty="0">
                <a:latin typeface="Arial" panose="020B0604020202020204" pitchFamily="34" charset="0"/>
                <a:cs typeface="Arial" panose="020B0604020202020204" pitchFamily="34" charset="0"/>
              </a:rPr>
              <a:t>Manual Mode</a:t>
            </a:r>
          </a:p>
        </p:txBody>
      </p:sp>
      <p:sp>
        <p:nvSpPr>
          <p:cNvPr id="3" name="Content Placeholder 2">
            <a:extLst>
              <a:ext uri="{FF2B5EF4-FFF2-40B4-BE49-F238E27FC236}">
                <a16:creationId xmlns:a16="http://schemas.microsoft.com/office/drawing/2014/main" id="{EEF2BE77-A877-E04A-A17E-BA754D6E063C}"/>
              </a:ext>
            </a:extLst>
          </p:cNvPr>
          <p:cNvSpPr>
            <a:spLocks noGrp="1"/>
          </p:cNvSpPr>
          <p:nvPr>
            <p:ph idx="1"/>
          </p:nvPr>
        </p:nvSpPr>
        <p:spPr>
          <a:xfrm>
            <a:off x="838200" y="1340285"/>
            <a:ext cx="10515600" cy="4836678"/>
          </a:xfrm>
        </p:spPr>
        <p:txBody>
          <a:bodyPr/>
          <a:lstStyle/>
          <a:p>
            <a:pPr algn="just"/>
            <a:r>
              <a:rPr lang="en-IN" dirty="0">
                <a:latin typeface="Arial" panose="020B0604020202020204" pitchFamily="34" charset="0"/>
                <a:cs typeface="Arial" panose="020B0604020202020204" pitchFamily="34" charset="0"/>
              </a:rPr>
              <a:t>To operate the robot in manual mode, a Bluetooth module is used.</a:t>
            </a:r>
          </a:p>
          <a:p>
            <a:pPr algn="just"/>
            <a:r>
              <a:rPr lang="en-IN" dirty="0">
                <a:latin typeface="Arial" panose="020B0604020202020204" pitchFamily="34" charset="0"/>
                <a:cs typeface="Arial" panose="020B0604020202020204" pitchFamily="34" charset="0"/>
              </a:rPr>
              <a:t>System is connected to smart phones by using a Bluetooth module. The Bluetooth device can be configured to receive corresponding serial data for controlling the robot which is transmitted from the smartphone.</a:t>
            </a:r>
          </a:p>
          <a:p>
            <a:pPr algn="just"/>
            <a:r>
              <a:rPr lang="en-IN" dirty="0">
                <a:latin typeface="Arial" panose="020B0604020202020204" pitchFamily="34" charset="0"/>
                <a:cs typeface="Arial" panose="020B0604020202020204" pitchFamily="34" charset="0"/>
              </a:rPr>
              <a:t>An override button and switch button is configured to switch between the two modes of operation of the robot.</a:t>
            </a:r>
          </a:p>
          <a:p>
            <a:pPr algn="just"/>
            <a:r>
              <a:rPr lang="en-IN" dirty="0">
                <a:latin typeface="Arial" panose="020B0604020202020204" pitchFamily="34" charset="0"/>
                <a:cs typeface="Arial" panose="020B0604020202020204" pitchFamily="34" charset="0"/>
              </a:rPr>
              <a:t>The movement and pumping action of the robot can be controlled with the help of the configured smartphone.</a:t>
            </a:r>
          </a:p>
          <a:p>
            <a:endParaRPr lang="en-IN" dirty="0"/>
          </a:p>
          <a:p>
            <a:endParaRPr lang="en-IN" dirty="0"/>
          </a:p>
          <a:p>
            <a:endParaRPr lang="en-IN" dirty="0"/>
          </a:p>
        </p:txBody>
      </p:sp>
    </p:spTree>
    <p:extLst>
      <p:ext uri="{BB962C8B-B14F-4D97-AF65-F5344CB8AC3E}">
        <p14:creationId xmlns:p14="http://schemas.microsoft.com/office/powerpoint/2010/main" val="114024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FCE8-C97D-CD45-A553-9F8CC6112CEB}"/>
              </a:ext>
            </a:extLst>
          </p:cNvPr>
          <p:cNvSpPr>
            <a:spLocks noGrp="1"/>
          </p:cNvSpPr>
          <p:nvPr>
            <p:ph type="title"/>
          </p:nvPr>
        </p:nvSpPr>
        <p:spPr>
          <a:xfrm>
            <a:off x="838200" y="365126"/>
            <a:ext cx="10515600" cy="937582"/>
          </a:xfrm>
        </p:spPr>
        <p:txBody>
          <a:bodyPr/>
          <a:lstStyle/>
          <a:p>
            <a:pPr algn="ctr"/>
            <a:r>
              <a:rPr lang="en-US" b="1" dirty="0">
                <a:latin typeface="Arial" panose="020B0604020202020204" pitchFamily="34" charset="0"/>
                <a:cs typeface="Arial" panose="020B0604020202020204" pitchFamily="34" charset="0"/>
              </a:rPr>
              <a:t>Description</a:t>
            </a:r>
          </a:p>
        </p:txBody>
      </p:sp>
      <p:sp>
        <p:nvSpPr>
          <p:cNvPr id="3" name="Content Placeholder 2">
            <a:extLst>
              <a:ext uri="{FF2B5EF4-FFF2-40B4-BE49-F238E27FC236}">
                <a16:creationId xmlns:a16="http://schemas.microsoft.com/office/drawing/2014/main" id="{4C2D0382-FACB-D24F-86F4-2859A810BBD9}"/>
              </a:ext>
            </a:extLst>
          </p:cNvPr>
          <p:cNvSpPr>
            <a:spLocks noGrp="1"/>
          </p:cNvSpPr>
          <p:nvPr>
            <p:ph idx="1"/>
          </p:nvPr>
        </p:nvSpPr>
        <p:spPr>
          <a:xfrm>
            <a:off x="838200" y="1757032"/>
            <a:ext cx="10515600" cy="5062147"/>
          </a:xfrm>
        </p:spPr>
        <p:txBody>
          <a:bodyPr>
            <a:normAutofit fontScale="92500" lnSpcReduction="10000"/>
          </a:bodyPr>
          <a:lstStyle/>
          <a:p>
            <a:pPr algn="just"/>
            <a:r>
              <a:rPr lang="en-US" dirty="0">
                <a:latin typeface="Arial" panose="020B0604020202020204" pitchFamily="34" charset="0"/>
                <a:cs typeface="Arial" panose="020B0604020202020204" pitchFamily="34" charset="0"/>
              </a:rPr>
              <a:t>Firefighting robot has three flame detectors(Two long range and one short range sensor).</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Long range sensor(range 400m) and Short range sensor(200m).</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Flame sensor used is LM393.</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Bluetooth module and Surveillance camera is used for obstacle detector.</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Arduino UNO microcontroller is used to operate the robot as it receives the information from the sensors.</a:t>
            </a:r>
          </a:p>
          <a:p>
            <a:pPr marL="0" indent="0">
              <a:buNone/>
            </a:pPr>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61040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EB24-086C-F143-8B8C-9975BA73EA5D}"/>
              </a:ext>
            </a:extLst>
          </p:cNvPr>
          <p:cNvSpPr>
            <a:spLocks noGrp="1"/>
          </p:cNvSpPr>
          <p:nvPr>
            <p:ph type="title"/>
          </p:nvPr>
        </p:nvSpPr>
        <p:spPr>
          <a:xfrm>
            <a:off x="838200" y="365126"/>
            <a:ext cx="10515600" cy="900004"/>
          </a:xfrm>
        </p:spPr>
        <p:txBody>
          <a:bodyPr/>
          <a:lstStyle/>
          <a:p>
            <a:pPr algn="ctr"/>
            <a:r>
              <a:rPr lang="en-US" b="1" dirty="0">
                <a:latin typeface="Arial" panose="020B0604020202020204" pitchFamily="34" charset="0"/>
                <a:cs typeface="Arial" panose="020B0604020202020204" pitchFamily="34" charset="0"/>
              </a:rPr>
              <a:t>Hardware</a:t>
            </a:r>
          </a:p>
        </p:txBody>
      </p:sp>
      <p:sp>
        <p:nvSpPr>
          <p:cNvPr id="3" name="Content Placeholder 2">
            <a:extLst>
              <a:ext uri="{FF2B5EF4-FFF2-40B4-BE49-F238E27FC236}">
                <a16:creationId xmlns:a16="http://schemas.microsoft.com/office/drawing/2014/main" id="{E095959A-6E9E-EB47-874D-22A4EC738399}"/>
              </a:ext>
            </a:extLst>
          </p:cNvPr>
          <p:cNvSpPr>
            <a:spLocks noGrp="1"/>
          </p:cNvSpPr>
          <p:nvPr>
            <p:ph idx="1"/>
          </p:nvPr>
        </p:nvSpPr>
        <p:spPr>
          <a:xfrm>
            <a:off x="838200" y="1002082"/>
            <a:ext cx="10515600" cy="5738551"/>
          </a:xfrm>
        </p:spPr>
        <p:txBody>
          <a:bodyPr>
            <a:normAutofit/>
          </a:bodyPr>
          <a:lstStyle/>
          <a:p>
            <a:pPr algn="just"/>
            <a:r>
              <a:rPr lang="en-IN" dirty="0">
                <a:latin typeface="Arial" panose="020B0604020202020204" pitchFamily="34" charset="0"/>
                <a:cs typeface="Arial" panose="020B0604020202020204" pitchFamily="34" charset="0"/>
              </a:rPr>
              <a:t>Arduino UNO microcontroller is used to control the process of the robot</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Bluetooth module is used to operate the robot from remote location in wireless mode.</a:t>
            </a:r>
          </a:p>
          <a:p>
            <a:pPr algn="just"/>
            <a:r>
              <a:rPr lang="en-IN" dirty="0">
                <a:latin typeface="Arial" panose="020B0604020202020204" pitchFamily="34" charset="0"/>
                <a:cs typeface="Arial" panose="020B0604020202020204" pitchFamily="34" charset="0"/>
              </a:rPr>
              <a:t>Version 2.0 Bluetooth protocol is used to communicate between robot and the remote</a:t>
            </a:r>
            <a:r>
              <a:rPr lang="en-US" dirty="0">
                <a:latin typeface="Arial" panose="020B0604020202020204" pitchFamily="34" charset="0"/>
                <a:cs typeface="Arial" panose="020B0604020202020204" pitchFamily="34" charset="0"/>
              </a:rPr>
              <a:t>.</a:t>
            </a:r>
          </a:p>
          <a:p>
            <a:pPr algn="just"/>
            <a:r>
              <a:rPr lang="en-IN" dirty="0">
                <a:latin typeface="Arial" panose="020B0604020202020204" pitchFamily="34" charset="0"/>
                <a:cs typeface="Arial" panose="020B0604020202020204" pitchFamily="34" charset="0"/>
              </a:rPr>
              <a:t>This is a microcontroller board based on </a:t>
            </a:r>
            <a:r>
              <a:rPr lang="en-IN" dirty="0" err="1">
                <a:latin typeface="Arial" panose="020B0604020202020204" pitchFamily="34" charset="0"/>
                <a:cs typeface="Arial" panose="020B0604020202020204" pitchFamily="34" charset="0"/>
              </a:rPr>
              <a:t>ATMega</a:t>
            </a:r>
            <a:r>
              <a:rPr lang="en-IN" dirty="0">
                <a:latin typeface="Arial" panose="020B0604020202020204" pitchFamily="34" charset="0"/>
                <a:cs typeface="Arial" panose="020B0604020202020204" pitchFamily="34" charset="0"/>
              </a:rPr>
              <a:t> 328. It has 14 digital input/output pins (of which 6 can be used for PWM outputs), 6 </a:t>
            </a:r>
            <a:r>
              <a:rPr lang="en-IN" dirty="0" err="1">
                <a:latin typeface="Arial" panose="020B0604020202020204" pitchFamily="34" charset="0"/>
                <a:cs typeface="Arial" panose="020B0604020202020204" pitchFamily="34" charset="0"/>
              </a:rPr>
              <a:t>analog</a:t>
            </a:r>
            <a:r>
              <a:rPr lang="en-IN" dirty="0">
                <a:latin typeface="Arial" panose="020B0604020202020204" pitchFamily="34" charset="0"/>
                <a:cs typeface="Arial" panose="020B0604020202020204" pitchFamily="34" charset="0"/>
              </a:rPr>
              <a:t> inputs, a 16Mhz ceramic resonator, a USB connection, a power jack, an ICSP header, and a reset button</a:t>
            </a:r>
            <a:r>
              <a:rPr lang="en-US" dirty="0">
                <a:latin typeface="Arial" panose="020B0604020202020204" pitchFamily="34" charset="0"/>
                <a:cs typeface="Arial" panose="020B0604020202020204" pitchFamily="34" charset="0"/>
              </a:rPr>
              <a:t>.</a:t>
            </a:r>
          </a:p>
          <a:p>
            <a:pPr algn="just"/>
            <a:r>
              <a:rPr lang="en-IN" dirty="0">
                <a:latin typeface="Arial" panose="020B0604020202020204" pitchFamily="34" charset="0"/>
                <a:cs typeface="Arial" panose="020B0604020202020204" pitchFamily="34" charset="0"/>
              </a:rPr>
              <a:t>The flame sensor is connected to the </a:t>
            </a:r>
            <a:r>
              <a:rPr lang="en-IN" dirty="0" err="1">
                <a:latin typeface="Arial" panose="020B0604020202020204" pitchFamily="34" charset="0"/>
                <a:cs typeface="Arial" panose="020B0604020202020204" pitchFamily="34" charset="0"/>
              </a:rPr>
              <a:t>analog</a:t>
            </a:r>
            <a:r>
              <a:rPr lang="en-IN" dirty="0">
                <a:latin typeface="Arial" panose="020B0604020202020204" pitchFamily="34" charset="0"/>
                <a:cs typeface="Arial" panose="020B0604020202020204" pitchFamily="34" charset="0"/>
              </a:rPr>
              <a:t> input pins in the Arduino.</a:t>
            </a:r>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669575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495</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IOT based Dual Mode Fire Extinguishing Robot</vt:lpstr>
      <vt:lpstr>Contents</vt:lpstr>
      <vt:lpstr>Abstract</vt:lpstr>
      <vt:lpstr>Proposed System</vt:lpstr>
      <vt:lpstr>Flow Chart</vt:lpstr>
      <vt:lpstr>Automated Mode</vt:lpstr>
      <vt:lpstr>Manual Mode</vt:lpstr>
      <vt:lpstr>Description</vt:lpstr>
      <vt:lpstr>Hardware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over-speed detection based on IOT</dc:title>
  <dc:creator>Microsoft Office User</dc:creator>
  <cp:lastModifiedBy>Microsoft Office User</cp:lastModifiedBy>
  <cp:revision>26</cp:revision>
  <dcterms:created xsi:type="dcterms:W3CDTF">2020-01-16T01:35:48Z</dcterms:created>
  <dcterms:modified xsi:type="dcterms:W3CDTF">2020-02-05T01:43:18Z</dcterms:modified>
</cp:coreProperties>
</file>