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6" r:id="rId7"/>
    <p:sldId id="267" r:id="rId8"/>
    <p:sldId id="268" r:id="rId9"/>
    <p:sldId id="269" r:id="rId10"/>
    <p:sldId id="270"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6"/>
    <p:restoredTop sz="94427"/>
  </p:normalViewPr>
  <p:slideViewPr>
    <p:cSldViewPr snapToGrid="0" snapToObjects="1">
      <p:cViewPr varScale="1">
        <p:scale>
          <a:sx n="102" d="100"/>
          <a:sy n="102" d="100"/>
        </p:scale>
        <p:origin x="3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E754-26C2-0343-BC9C-05309190A0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D752C7-F471-CD48-A5E2-EFC9F2DA5C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1BAF85-E891-D24F-B037-4326877D7ED2}"/>
              </a:ext>
            </a:extLst>
          </p:cNvPr>
          <p:cNvSpPr>
            <a:spLocks noGrp="1"/>
          </p:cNvSpPr>
          <p:nvPr>
            <p:ph type="dt" sz="half" idx="10"/>
          </p:nvPr>
        </p:nvSpPr>
        <p:spPr/>
        <p:txBody>
          <a:bodyPr/>
          <a:lstStyle/>
          <a:p>
            <a:fld id="{2F00E51D-52FB-5144-A77E-21F9FBCF92D3}" type="datetimeFigureOut">
              <a:rPr lang="en-US" smtClean="0"/>
              <a:t>3/17/20</a:t>
            </a:fld>
            <a:endParaRPr lang="en-US"/>
          </a:p>
        </p:txBody>
      </p:sp>
      <p:sp>
        <p:nvSpPr>
          <p:cNvPr id="5" name="Footer Placeholder 4">
            <a:extLst>
              <a:ext uri="{FF2B5EF4-FFF2-40B4-BE49-F238E27FC236}">
                <a16:creationId xmlns:a16="http://schemas.microsoft.com/office/drawing/2014/main" id="{4E13F98E-22C2-1542-A359-84AAAEA69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ECCC6-B949-0040-87D6-152C14589AC6}"/>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140264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C323-5D10-AE41-8DC1-F9DF757539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1BECCA-3AEA-514B-BDAE-5F990F0C91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E9A7F-BB09-FB4A-AD1A-6834EE539BFA}"/>
              </a:ext>
            </a:extLst>
          </p:cNvPr>
          <p:cNvSpPr>
            <a:spLocks noGrp="1"/>
          </p:cNvSpPr>
          <p:nvPr>
            <p:ph type="dt" sz="half" idx="10"/>
          </p:nvPr>
        </p:nvSpPr>
        <p:spPr/>
        <p:txBody>
          <a:bodyPr/>
          <a:lstStyle/>
          <a:p>
            <a:fld id="{2F00E51D-52FB-5144-A77E-21F9FBCF92D3}" type="datetimeFigureOut">
              <a:rPr lang="en-US" smtClean="0"/>
              <a:t>3/17/20</a:t>
            </a:fld>
            <a:endParaRPr lang="en-US"/>
          </a:p>
        </p:txBody>
      </p:sp>
      <p:sp>
        <p:nvSpPr>
          <p:cNvPr id="5" name="Footer Placeholder 4">
            <a:extLst>
              <a:ext uri="{FF2B5EF4-FFF2-40B4-BE49-F238E27FC236}">
                <a16:creationId xmlns:a16="http://schemas.microsoft.com/office/drawing/2014/main" id="{DC0F5E47-1AC7-1A43-895E-936EA709F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5CC998-072A-9442-8611-0CB172DF4746}"/>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128716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6983E4-1EA7-C941-A7A0-D011B022DA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3533A-090A-6547-9E6A-684DFD66EE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0F75FC-9B0C-7449-B44B-2C65F0EC2563}"/>
              </a:ext>
            </a:extLst>
          </p:cNvPr>
          <p:cNvSpPr>
            <a:spLocks noGrp="1"/>
          </p:cNvSpPr>
          <p:nvPr>
            <p:ph type="dt" sz="half" idx="10"/>
          </p:nvPr>
        </p:nvSpPr>
        <p:spPr/>
        <p:txBody>
          <a:bodyPr/>
          <a:lstStyle/>
          <a:p>
            <a:fld id="{2F00E51D-52FB-5144-A77E-21F9FBCF92D3}" type="datetimeFigureOut">
              <a:rPr lang="en-US" smtClean="0"/>
              <a:t>3/17/20</a:t>
            </a:fld>
            <a:endParaRPr lang="en-US"/>
          </a:p>
        </p:txBody>
      </p:sp>
      <p:sp>
        <p:nvSpPr>
          <p:cNvPr id="5" name="Footer Placeholder 4">
            <a:extLst>
              <a:ext uri="{FF2B5EF4-FFF2-40B4-BE49-F238E27FC236}">
                <a16:creationId xmlns:a16="http://schemas.microsoft.com/office/drawing/2014/main" id="{437F04BC-2E76-884A-A7B3-6B754B38E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83D2E-64F4-9D48-B8A6-271D679B5301}"/>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1672175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1BC2-4B1B-5E4D-BE54-176E1717EF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36117A-6431-984D-BD31-D720379A84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64C74A-2F12-234F-AAEB-BAC849161AF4}"/>
              </a:ext>
            </a:extLst>
          </p:cNvPr>
          <p:cNvSpPr>
            <a:spLocks noGrp="1"/>
          </p:cNvSpPr>
          <p:nvPr>
            <p:ph type="dt" sz="half" idx="10"/>
          </p:nvPr>
        </p:nvSpPr>
        <p:spPr/>
        <p:txBody>
          <a:bodyPr/>
          <a:lstStyle/>
          <a:p>
            <a:fld id="{2F00E51D-52FB-5144-A77E-21F9FBCF92D3}" type="datetimeFigureOut">
              <a:rPr lang="en-US" smtClean="0"/>
              <a:t>3/17/20</a:t>
            </a:fld>
            <a:endParaRPr lang="en-US"/>
          </a:p>
        </p:txBody>
      </p:sp>
      <p:sp>
        <p:nvSpPr>
          <p:cNvPr id="5" name="Footer Placeholder 4">
            <a:extLst>
              <a:ext uri="{FF2B5EF4-FFF2-40B4-BE49-F238E27FC236}">
                <a16:creationId xmlns:a16="http://schemas.microsoft.com/office/drawing/2014/main" id="{39D421D8-200C-3B4B-8ACF-6A115B723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543FE-32CE-7547-84A5-2359DDC66AD9}"/>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1784774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70598-C7AC-CD4D-93E0-78E537C285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A9DC0E-0854-E44A-8354-795C7CD3FE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09676B-E0E6-3649-A08A-D8A05F44B044}"/>
              </a:ext>
            </a:extLst>
          </p:cNvPr>
          <p:cNvSpPr>
            <a:spLocks noGrp="1"/>
          </p:cNvSpPr>
          <p:nvPr>
            <p:ph type="dt" sz="half" idx="10"/>
          </p:nvPr>
        </p:nvSpPr>
        <p:spPr/>
        <p:txBody>
          <a:bodyPr/>
          <a:lstStyle/>
          <a:p>
            <a:fld id="{2F00E51D-52FB-5144-A77E-21F9FBCF92D3}" type="datetimeFigureOut">
              <a:rPr lang="en-US" smtClean="0"/>
              <a:t>3/17/20</a:t>
            </a:fld>
            <a:endParaRPr lang="en-US"/>
          </a:p>
        </p:txBody>
      </p:sp>
      <p:sp>
        <p:nvSpPr>
          <p:cNvPr id="5" name="Footer Placeholder 4">
            <a:extLst>
              <a:ext uri="{FF2B5EF4-FFF2-40B4-BE49-F238E27FC236}">
                <a16:creationId xmlns:a16="http://schemas.microsoft.com/office/drawing/2014/main" id="{FDAAB751-2558-134F-B396-EE0ED3C70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027A8-EAF3-5D40-B39F-3B0DD8EEF674}"/>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1661688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16AC-70BE-2C4C-A994-EB59FD1208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07DA5-E4AD-8541-BFA7-C4EA27909A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8AF11A-1C72-EB41-BAA7-58B1699940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3A313A-2C39-474B-A120-EBF0EBEC4EE4}"/>
              </a:ext>
            </a:extLst>
          </p:cNvPr>
          <p:cNvSpPr>
            <a:spLocks noGrp="1"/>
          </p:cNvSpPr>
          <p:nvPr>
            <p:ph type="dt" sz="half" idx="10"/>
          </p:nvPr>
        </p:nvSpPr>
        <p:spPr/>
        <p:txBody>
          <a:bodyPr/>
          <a:lstStyle/>
          <a:p>
            <a:fld id="{2F00E51D-52FB-5144-A77E-21F9FBCF92D3}" type="datetimeFigureOut">
              <a:rPr lang="en-US" smtClean="0"/>
              <a:t>3/17/20</a:t>
            </a:fld>
            <a:endParaRPr lang="en-US"/>
          </a:p>
        </p:txBody>
      </p:sp>
      <p:sp>
        <p:nvSpPr>
          <p:cNvPr id="6" name="Footer Placeholder 5">
            <a:extLst>
              <a:ext uri="{FF2B5EF4-FFF2-40B4-BE49-F238E27FC236}">
                <a16:creationId xmlns:a16="http://schemas.microsoft.com/office/drawing/2014/main" id="{1CB3F427-7D52-BF41-9E03-30C2B03B5D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03BCB7-6BF1-7142-8BA1-2B2F2241E446}"/>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1298367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9E799-5AB2-AE4A-98CA-2550DB1504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46C1F4-7062-F741-AA71-1BA735656A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B98ED4-441D-D848-810B-354DF53104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6B7840-DA00-2F4C-9621-474C5F199E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FB67C0-87F8-5942-8390-B027FF77CB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4CF233-E849-AB4F-9866-DC9B360DB71F}"/>
              </a:ext>
            </a:extLst>
          </p:cNvPr>
          <p:cNvSpPr>
            <a:spLocks noGrp="1"/>
          </p:cNvSpPr>
          <p:nvPr>
            <p:ph type="dt" sz="half" idx="10"/>
          </p:nvPr>
        </p:nvSpPr>
        <p:spPr/>
        <p:txBody>
          <a:bodyPr/>
          <a:lstStyle/>
          <a:p>
            <a:fld id="{2F00E51D-52FB-5144-A77E-21F9FBCF92D3}" type="datetimeFigureOut">
              <a:rPr lang="en-US" smtClean="0"/>
              <a:t>3/17/20</a:t>
            </a:fld>
            <a:endParaRPr lang="en-US"/>
          </a:p>
        </p:txBody>
      </p:sp>
      <p:sp>
        <p:nvSpPr>
          <p:cNvPr id="8" name="Footer Placeholder 7">
            <a:extLst>
              <a:ext uri="{FF2B5EF4-FFF2-40B4-BE49-F238E27FC236}">
                <a16:creationId xmlns:a16="http://schemas.microsoft.com/office/drawing/2014/main" id="{3F5F012C-0B17-0345-B7CA-9083CEC38D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0DFB65-1F06-CA4E-B937-1DEBCECDA805}"/>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2618099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C724B-AD36-ED45-87BB-BACE64D5B7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871298-C997-2042-BC78-3A0990E1A521}"/>
              </a:ext>
            </a:extLst>
          </p:cNvPr>
          <p:cNvSpPr>
            <a:spLocks noGrp="1"/>
          </p:cNvSpPr>
          <p:nvPr>
            <p:ph type="dt" sz="half" idx="10"/>
          </p:nvPr>
        </p:nvSpPr>
        <p:spPr/>
        <p:txBody>
          <a:bodyPr/>
          <a:lstStyle/>
          <a:p>
            <a:fld id="{2F00E51D-52FB-5144-A77E-21F9FBCF92D3}" type="datetimeFigureOut">
              <a:rPr lang="en-US" smtClean="0"/>
              <a:t>3/17/20</a:t>
            </a:fld>
            <a:endParaRPr lang="en-US"/>
          </a:p>
        </p:txBody>
      </p:sp>
      <p:sp>
        <p:nvSpPr>
          <p:cNvPr id="4" name="Footer Placeholder 3">
            <a:extLst>
              <a:ext uri="{FF2B5EF4-FFF2-40B4-BE49-F238E27FC236}">
                <a16:creationId xmlns:a16="http://schemas.microsoft.com/office/drawing/2014/main" id="{C493640B-0D6F-DF41-B20F-FC930650DC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862582-61EF-C94B-B99A-E183679C1FE4}"/>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1792463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8D95FC-D8FA-9946-8A12-0A6C7A74CC18}"/>
              </a:ext>
            </a:extLst>
          </p:cNvPr>
          <p:cNvSpPr>
            <a:spLocks noGrp="1"/>
          </p:cNvSpPr>
          <p:nvPr>
            <p:ph type="dt" sz="half" idx="10"/>
          </p:nvPr>
        </p:nvSpPr>
        <p:spPr/>
        <p:txBody>
          <a:bodyPr/>
          <a:lstStyle/>
          <a:p>
            <a:fld id="{2F00E51D-52FB-5144-A77E-21F9FBCF92D3}" type="datetimeFigureOut">
              <a:rPr lang="en-US" smtClean="0"/>
              <a:t>3/17/20</a:t>
            </a:fld>
            <a:endParaRPr lang="en-US"/>
          </a:p>
        </p:txBody>
      </p:sp>
      <p:sp>
        <p:nvSpPr>
          <p:cNvPr id="3" name="Footer Placeholder 2">
            <a:extLst>
              <a:ext uri="{FF2B5EF4-FFF2-40B4-BE49-F238E27FC236}">
                <a16:creationId xmlns:a16="http://schemas.microsoft.com/office/drawing/2014/main" id="{032C7975-8CA1-6146-A9F9-DBADB3D0D2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022300-B342-1B41-9BF4-384A271A9DFE}"/>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3096389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8CE4-0E82-A44E-82FE-6A38BA0FE6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428165-1274-7348-9812-5C65A052F7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72C149-F0F1-E84D-9368-6F84024F65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495D89-6DCF-C743-8840-5FD2EF6B9BAB}"/>
              </a:ext>
            </a:extLst>
          </p:cNvPr>
          <p:cNvSpPr>
            <a:spLocks noGrp="1"/>
          </p:cNvSpPr>
          <p:nvPr>
            <p:ph type="dt" sz="half" idx="10"/>
          </p:nvPr>
        </p:nvSpPr>
        <p:spPr/>
        <p:txBody>
          <a:bodyPr/>
          <a:lstStyle/>
          <a:p>
            <a:fld id="{2F00E51D-52FB-5144-A77E-21F9FBCF92D3}" type="datetimeFigureOut">
              <a:rPr lang="en-US" smtClean="0"/>
              <a:t>3/17/20</a:t>
            </a:fld>
            <a:endParaRPr lang="en-US"/>
          </a:p>
        </p:txBody>
      </p:sp>
      <p:sp>
        <p:nvSpPr>
          <p:cNvPr id="6" name="Footer Placeholder 5">
            <a:extLst>
              <a:ext uri="{FF2B5EF4-FFF2-40B4-BE49-F238E27FC236}">
                <a16:creationId xmlns:a16="http://schemas.microsoft.com/office/drawing/2014/main" id="{BC4EFF34-7666-EB42-8161-29F2794C3A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C90CB0-2EAF-ED4E-B2FC-D72CEA58EDAE}"/>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1118601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6F4B-7981-FF44-ADF6-8FBABF8AA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1BC7AD-DE6F-B04D-9062-289E3141CF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D7D314-EE59-C743-A91E-1EBAC54ACB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5F19AC-2EFD-F84A-8AA0-913F243AE14B}"/>
              </a:ext>
            </a:extLst>
          </p:cNvPr>
          <p:cNvSpPr>
            <a:spLocks noGrp="1"/>
          </p:cNvSpPr>
          <p:nvPr>
            <p:ph type="dt" sz="half" idx="10"/>
          </p:nvPr>
        </p:nvSpPr>
        <p:spPr/>
        <p:txBody>
          <a:bodyPr/>
          <a:lstStyle/>
          <a:p>
            <a:fld id="{2F00E51D-52FB-5144-A77E-21F9FBCF92D3}" type="datetimeFigureOut">
              <a:rPr lang="en-US" smtClean="0"/>
              <a:t>3/17/20</a:t>
            </a:fld>
            <a:endParaRPr lang="en-US"/>
          </a:p>
        </p:txBody>
      </p:sp>
      <p:sp>
        <p:nvSpPr>
          <p:cNvPr id="6" name="Footer Placeholder 5">
            <a:extLst>
              <a:ext uri="{FF2B5EF4-FFF2-40B4-BE49-F238E27FC236}">
                <a16:creationId xmlns:a16="http://schemas.microsoft.com/office/drawing/2014/main" id="{E73B6251-4564-F34C-900B-8E66D4E73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0EC1E-CDD9-0B47-9C5F-2829F48B2194}"/>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9018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30AF91-00F6-5F43-A237-ED9B1FF47C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A9D441-5A20-6D48-B280-59AE3DBC27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E07E9F-7151-8F43-978A-FBDECAA35A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0E51D-52FB-5144-A77E-21F9FBCF92D3}" type="datetimeFigureOut">
              <a:rPr lang="en-US" smtClean="0"/>
              <a:t>3/17/20</a:t>
            </a:fld>
            <a:endParaRPr lang="en-US"/>
          </a:p>
        </p:txBody>
      </p:sp>
      <p:sp>
        <p:nvSpPr>
          <p:cNvPr id="5" name="Footer Placeholder 4">
            <a:extLst>
              <a:ext uri="{FF2B5EF4-FFF2-40B4-BE49-F238E27FC236}">
                <a16:creationId xmlns:a16="http://schemas.microsoft.com/office/drawing/2014/main" id="{8988D636-9069-234D-84B9-9992E2B015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F93A79-23A8-EA49-8450-F5B704FE1E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7B1059-6306-AC4A-BC97-2A5291FE53D2}" type="slidenum">
              <a:rPr lang="en-US" smtClean="0"/>
              <a:t>‹#›</a:t>
            </a:fld>
            <a:endParaRPr lang="en-US"/>
          </a:p>
        </p:txBody>
      </p:sp>
    </p:spTree>
    <p:extLst>
      <p:ext uri="{BB962C8B-B14F-4D97-AF65-F5344CB8AC3E}">
        <p14:creationId xmlns:p14="http://schemas.microsoft.com/office/powerpoint/2010/main" val="1953153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7B0D-9091-E24D-B994-73C9D1B84585}"/>
              </a:ext>
            </a:extLst>
          </p:cNvPr>
          <p:cNvSpPr>
            <a:spLocks noGrp="1"/>
          </p:cNvSpPr>
          <p:nvPr>
            <p:ph type="ctrTitle"/>
          </p:nvPr>
        </p:nvSpPr>
        <p:spPr>
          <a:xfrm>
            <a:off x="1524000" y="-62535"/>
            <a:ext cx="9144000" cy="2387600"/>
          </a:xfrm>
        </p:spPr>
        <p:txBody>
          <a:bodyPr>
            <a:normAutofit fontScale="90000"/>
          </a:bodyPr>
          <a:lstStyle/>
          <a:p>
            <a:r>
              <a:rPr lang="en-US" b="1" dirty="0">
                <a:latin typeface="Arial" panose="020B0604020202020204" pitchFamily="34" charset="0"/>
                <a:cs typeface="Arial" panose="020B0604020202020204" pitchFamily="34" charset="0"/>
              </a:rPr>
              <a:t>IOT based Dual Mode Fire Extinguishing Robot with Modifications</a:t>
            </a:r>
          </a:p>
        </p:txBody>
      </p:sp>
      <p:sp>
        <p:nvSpPr>
          <p:cNvPr id="3" name="Subtitle 2">
            <a:extLst>
              <a:ext uri="{FF2B5EF4-FFF2-40B4-BE49-F238E27FC236}">
                <a16:creationId xmlns:a16="http://schemas.microsoft.com/office/drawing/2014/main" id="{7C59DB61-1367-524C-896F-406ED6B77013}"/>
              </a:ext>
            </a:extLst>
          </p:cNvPr>
          <p:cNvSpPr>
            <a:spLocks noGrp="1"/>
          </p:cNvSpPr>
          <p:nvPr>
            <p:ph type="subTitle" idx="1"/>
          </p:nvPr>
        </p:nvSpPr>
        <p:spPr>
          <a:xfrm>
            <a:off x="475989" y="4380517"/>
            <a:ext cx="11523945" cy="1655762"/>
          </a:xfrm>
        </p:spPr>
        <p:txBody>
          <a:bodyPr>
            <a:normAutofit/>
          </a:bodyPr>
          <a:lstStyle/>
          <a:p>
            <a:pPr algn="l"/>
            <a:r>
              <a:rPr lang="en-US" dirty="0">
                <a:latin typeface="Arial" panose="020B0604020202020204" pitchFamily="34" charset="0"/>
                <a:cs typeface="Arial" panose="020B0604020202020204" pitchFamily="34" charset="0"/>
              </a:rPr>
              <a:t>Submitted by : Gurvinder </a:t>
            </a:r>
            <a:r>
              <a:rPr lang="en-US">
                <a:latin typeface="Arial" panose="020B0604020202020204" pitchFamily="34" charset="0"/>
                <a:cs typeface="Arial" panose="020B0604020202020204" pitchFamily="34" charset="0"/>
              </a:rPr>
              <a:t>Singh                            Submitted </a:t>
            </a:r>
            <a:r>
              <a:rPr lang="en-US" dirty="0">
                <a:latin typeface="Arial" panose="020B0604020202020204" pitchFamily="34" charset="0"/>
                <a:cs typeface="Arial" panose="020B0604020202020204" pitchFamily="34" charset="0"/>
              </a:rPr>
              <a:t>to : Prof. Mike </a:t>
            </a:r>
            <a:r>
              <a:rPr lang="en-US" dirty="0" err="1">
                <a:latin typeface="Arial" panose="020B0604020202020204" pitchFamily="34" charset="0"/>
                <a:cs typeface="Arial" panose="020B0604020202020204" pitchFamily="34" charset="0"/>
              </a:rPr>
              <a:t>Aleshams</a:t>
            </a:r>
            <a:endParaRPr lang="en-US" dirty="0">
              <a:latin typeface="Arial" panose="020B0604020202020204" pitchFamily="34" charset="0"/>
              <a:cs typeface="Arial" panose="020B0604020202020204" pitchFamily="34" charset="0"/>
            </a:endParaRPr>
          </a:p>
          <a:p>
            <a:pPr algn="l"/>
            <a:r>
              <a:rPr lang="en-US" dirty="0">
                <a:latin typeface="Arial" panose="020B0604020202020204" pitchFamily="34" charset="0"/>
                <a:cs typeface="Arial" panose="020B0604020202020204" pitchFamily="34" charset="0"/>
              </a:rPr>
              <a:t>Student id-748418</a:t>
            </a:r>
          </a:p>
          <a:p>
            <a:pPr algn="l"/>
            <a:endParaRPr lang="en-US" dirty="0"/>
          </a:p>
        </p:txBody>
      </p:sp>
    </p:spTree>
    <p:extLst>
      <p:ext uri="{BB962C8B-B14F-4D97-AF65-F5344CB8AC3E}">
        <p14:creationId xmlns:p14="http://schemas.microsoft.com/office/powerpoint/2010/main" val="2666625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88A2C-E7CA-3E47-B678-97F1270D0330}"/>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F6CFA8FB-B76A-4844-BCF4-598EDB30CD7A}"/>
              </a:ext>
            </a:extLst>
          </p:cNvPr>
          <p:cNvSpPr>
            <a:spLocks noGrp="1"/>
          </p:cNvSpPr>
          <p:nvPr>
            <p:ph idx="1"/>
          </p:nvPr>
        </p:nvSpPr>
        <p:spPr/>
        <p:txBody>
          <a:bodyPr/>
          <a:lstStyle/>
          <a:p>
            <a:pPr algn="just"/>
            <a:r>
              <a:rPr lang="en-IN" dirty="0">
                <a:latin typeface="Arial" panose="020B0604020202020204" pitchFamily="34" charset="0"/>
                <a:cs typeface="Arial" panose="020B0604020202020204" pitchFamily="34" charset="0"/>
              </a:rPr>
              <a:t>Performance is yet to be confirmed through testing however, there is a fair amount of certainty that the overall system will perform adequately due to the built in redundancy of sensor package.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2005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F390D-57D7-7347-B2A0-E5E236C94CED}"/>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E7A9FE9B-E1CD-8844-B13C-5A7ABE1948F7}"/>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Sheikh Mohammed S, </a:t>
            </a:r>
            <a:r>
              <a:rPr lang="en-US" dirty="0" err="1">
                <a:latin typeface="Arial" panose="020B0604020202020204" pitchFamily="34" charset="0"/>
                <a:cs typeface="Arial" panose="020B0604020202020204" pitchFamily="34" charset="0"/>
              </a:rPr>
              <a:t>Joyal</a:t>
            </a:r>
            <a:r>
              <a:rPr lang="en-US" dirty="0">
                <a:latin typeface="Arial" panose="020B0604020202020204" pitchFamily="34" charset="0"/>
                <a:cs typeface="Arial" panose="020B0604020202020204" pitchFamily="34" charset="0"/>
              </a:rPr>
              <a:t> Raju. (2017), “Development and Implementation of Arduino Microcontroller based dual mode fire extinguishing robot” </a:t>
            </a:r>
            <a:r>
              <a:rPr lang="en-US" i="1" dirty="0">
                <a:latin typeface="Arial" panose="020B0604020202020204" pitchFamily="34" charset="0"/>
                <a:cs typeface="Arial" panose="020B0604020202020204" pitchFamily="34" charset="0"/>
              </a:rPr>
              <a:t>IEEE International Conference on Intelligent Techniques in Control, Optimization and Signal Processing</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5701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B6B4E-1203-4F49-A929-3E6B94856596}"/>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Contents</a:t>
            </a:r>
          </a:p>
        </p:txBody>
      </p:sp>
      <p:sp>
        <p:nvSpPr>
          <p:cNvPr id="3" name="Content Placeholder 2">
            <a:extLst>
              <a:ext uri="{FF2B5EF4-FFF2-40B4-BE49-F238E27FC236}">
                <a16:creationId xmlns:a16="http://schemas.microsoft.com/office/drawing/2014/main" id="{B1BA4639-F3D4-FC4E-8850-B5470E7673B4}"/>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Abstract</a:t>
            </a:r>
          </a:p>
          <a:p>
            <a:r>
              <a:rPr lang="en-US" dirty="0">
                <a:latin typeface="Arial" panose="020B0604020202020204" pitchFamily="34" charset="0"/>
                <a:cs typeface="Arial" panose="020B0604020202020204" pitchFamily="34" charset="0"/>
              </a:rPr>
              <a:t>Proposed System</a:t>
            </a:r>
          </a:p>
          <a:p>
            <a:r>
              <a:rPr lang="en-US" dirty="0">
                <a:latin typeface="Arial" panose="020B0604020202020204" pitchFamily="34" charset="0"/>
                <a:cs typeface="Arial" panose="020B0604020202020204" pitchFamily="34" charset="0"/>
              </a:rPr>
              <a:t>Dual Mode</a:t>
            </a:r>
          </a:p>
          <a:p>
            <a:r>
              <a:rPr lang="en-US" dirty="0">
                <a:latin typeface="Arial" panose="020B0604020202020204" pitchFamily="34" charset="0"/>
                <a:cs typeface="Arial" panose="020B0604020202020204" pitchFamily="34" charset="0"/>
              </a:rPr>
              <a:t>Modifications</a:t>
            </a:r>
          </a:p>
          <a:p>
            <a:r>
              <a:rPr lang="en-US" dirty="0">
                <a:latin typeface="Arial" panose="020B0604020202020204" pitchFamily="34" charset="0"/>
                <a:cs typeface="Arial" panose="020B0604020202020204" pitchFamily="34" charset="0"/>
              </a:rPr>
              <a:t>Conclusion</a:t>
            </a:r>
          </a:p>
          <a:p>
            <a:r>
              <a:rPr lang="en-US" dirty="0">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39626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F430-E815-554B-BA5E-5A2F93CD863F}"/>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Abstract</a:t>
            </a:r>
          </a:p>
        </p:txBody>
      </p:sp>
      <p:sp>
        <p:nvSpPr>
          <p:cNvPr id="3" name="Content Placeholder 2">
            <a:extLst>
              <a:ext uri="{FF2B5EF4-FFF2-40B4-BE49-F238E27FC236}">
                <a16:creationId xmlns:a16="http://schemas.microsoft.com/office/drawing/2014/main" id="{5A1D68BA-73B5-DD4D-8D32-426FA94DC23D}"/>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Development of dual mode(automatic and manual) firefighting robot .</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Operation of robot is monitored by Arduino UNO microcontroller.</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Surveillance camera is used.</a:t>
            </a:r>
          </a:p>
          <a:p>
            <a:pPr marL="0" indent="0" algn="just">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Manpower is required in manual mode.</a:t>
            </a:r>
          </a:p>
          <a:p>
            <a:endParaRPr lang="en-US" dirty="0"/>
          </a:p>
        </p:txBody>
      </p:sp>
    </p:spTree>
    <p:extLst>
      <p:ext uri="{BB962C8B-B14F-4D97-AF65-F5344CB8AC3E}">
        <p14:creationId xmlns:p14="http://schemas.microsoft.com/office/powerpoint/2010/main" val="2878601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7D0C1-7C6E-EA41-945F-BBC2EDD15C1F}"/>
              </a:ext>
            </a:extLst>
          </p:cNvPr>
          <p:cNvSpPr>
            <a:spLocks noGrp="1"/>
          </p:cNvSpPr>
          <p:nvPr>
            <p:ph type="title"/>
          </p:nvPr>
        </p:nvSpPr>
        <p:spPr>
          <a:xfrm>
            <a:off x="838200" y="365125"/>
            <a:ext cx="10515600" cy="568695"/>
          </a:xfrm>
        </p:spPr>
        <p:txBody>
          <a:bodyPr>
            <a:normAutofit fontScale="90000"/>
          </a:bodyPr>
          <a:lstStyle/>
          <a:p>
            <a:pPr algn="ctr"/>
            <a:r>
              <a:rPr lang="en-US" b="1" dirty="0">
                <a:latin typeface="Arial" panose="020B0604020202020204" pitchFamily="34" charset="0"/>
                <a:cs typeface="Arial" panose="020B0604020202020204" pitchFamily="34" charset="0"/>
              </a:rPr>
              <a:t>Proposed System</a:t>
            </a:r>
          </a:p>
        </p:txBody>
      </p:sp>
      <p:pic>
        <p:nvPicPr>
          <p:cNvPr id="3" name="Picture 2">
            <a:extLst>
              <a:ext uri="{FF2B5EF4-FFF2-40B4-BE49-F238E27FC236}">
                <a16:creationId xmlns:a16="http://schemas.microsoft.com/office/drawing/2014/main" id="{E95E306C-13BB-D24A-8153-32D481250425}"/>
              </a:ext>
            </a:extLst>
          </p:cNvPr>
          <p:cNvPicPr>
            <a:picLocks noChangeAspect="1"/>
          </p:cNvPicPr>
          <p:nvPr/>
        </p:nvPicPr>
        <p:blipFill>
          <a:blip r:embed="rId2"/>
          <a:stretch>
            <a:fillRect/>
          </a:stretch>
        </p:blipFill>
        <p:spPr>
          <a:xfrm>
            <a:off x="1002082" y="901700"/>
            <a:ext cx="10351718" cy="5724568"/>
          </a:xfrm>
          <a:prstGeom prst="rect">
            <a:avLst/>
          </a:prstGeom>
        </p:spPr>
      </p:pic>
    </p:spTree>
    <p:extLst>
      <p:ext uri="{BB962C8B-B14F-4D97-AF65-F5344CB8AC3E}">
        <p14:creationId xmlns:p14="http://schemas.microsoft.com/office/powerpoint/2010/main" val="41872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6BFF8-ED06-A84D-A231-5B01BD107EC8}"/>
              </a:ext>
            </a:extLst>
          </p:cNvPr>
          <p:cNvSpPr>
            <a:spLocks noGrp="1"/>
          </p:cNvSpPr>
          <p:nvPr>
            <p:ph type="title"/>
          </p:nvPr>
        </p:nvSpPr>
        <p:spPr>
          <a:xfrm>
            <a:off x="800622" y="114605"/>
            <a:ext cx="10515600" cy="1112946"/>
          </a:xfrm>
        </p:spPr>
        <p:txBody>
          <a:bodyPr>
            <a:normAutofit/>
          </a:bodyPr>
          <a:lstStyle/>
          <a:p>
            <a:pPr algn="ctr"/>
            <a:r>
              <a:rPr lang="en-US" b="1" dirty="0">
                <a:latin typeface="Arial" panose="020B0604020202020204" pitchFamily="34" charset="0"/>
                <a:cs typeface="Arial" panose="020B0604020202020204" pitchFamily="34" charset="0"/>
              </a:rPr>
              <a:t>Automated Mode</a:t>
            </a:r>
          </a:p>
        </p:txBody>
      </p:sp>
      <p:sp>
        <p:nvSpPr>
          <p:cNvPr id="3" name="Content Placeholder 2">
            <a:extLst>
              <a:ext uri="{FF2B5EF4-FFF2-40B4-BE49-F238E27FC236}">
                <a16:creationId xmlns:a16="http://schemas.microsoft.com/office/drawing/2014/main" id="{F8B49E04-C969-714D-9951-AA7939A1C918}"/>
              </a:ext>
            </a:extLst>
          </p:cNvPr>
          <p:cNvSpPr>
            <a:spLocks noGrp="1"/>
          </p:cNvSpPr>
          <p:nvPr>
            <p:ph idx="1"/>
          </p:nvPr>
        </p:nvSpPr>
        <p:spPr>
          <a:xfrm>
            <a:off x="838200" y="1565752"/>
            <a:ext cx="10515600" cy="5600765"/>
          </a:xfrm>
        </p:spPr>
        <p:txBody>
          <a:bodyPr>
            <a:normAutofit/>
          </a:bodyPr>
          <a:lstStyle/>
          <a:p>
            <a:pPr algn="just"/>
            <a:r>
              <a:rPr lang="en-IN" dirty="0">
                <a:latin typeface="Arial" panose="020B0604020202020204" pitchFamily="34" charset="0"/>
                <a:cs typeface="Arial" panose="020B0604020202020204" pitchFamily="34" charset="0"/>
              </a:rPr>
              <a:t>Robot is completely automated to search for the presence of possible flames and obstacles</a:t>
            </a:r>
            <a:r>
              <a:rPr lang="en-US" dirty="0">
                <a:latin typeface="Arial" panose="020B0604020202020204" pitchFamily="34" charset="0"/>
                <a:cs typeface="Arial" panose="020B0604020202020204" pitchFamily="34" charset="0"/>
              </a:rPr>
              <a:t>.</a:t>
            </a:r>
          </a:p>
          <a:p>
            <a:pPr algn="just"/>
            <a:r>
              <a:rPr lang="en-IN" dirty="0">
                <a:latin typeface="Arial" panose="020B0604020202020204" pitchFamily="34" charset="0"/>
                <a:cs typeface="Arial" panose="020B0604020202020204" pitchFamily="34" charset="0"/>
              </a:rPr>
              <a:t>The robot moves around and search for the signs of flame. In the case of the presence of an obstacle in the path of the robot, it will deviate to right until the obstacle is clear of its path.</a:t>
            </a:r>
            <a:endParaRPr lang="en-US"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This is done using an ultrasonic sensor attached to the robot</a:t>
            </a:r>
            <a:r>
              <a:rPr lang="en-US" dirty="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It wirelessly sends the information to the authorities regarding the fire.</a:t>
            </a:r>
          </a:p>
          <a:p>
            <a:pPr algn="just"/>
            <a:r>
              <a:rPr lang="en-IN" dirty="0">
                <a:latin typeface="Arial" panose="020B0604020202020204" pitchFamily="34" charset="0"/>
                <a:cs typeface="Arial" panose="020B0604020202020204" pitchFamily="34" charset="0"/>
              </a:rPr>
              <a:t>Once the pumping action is initiated, the motor for the pump will be enabled and sprays the water. This is done until the flame is bought down to ground level.</a:t>
            </a: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52574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812AD-B19D-F04D-9824-4AE273986F40}"/>
              </a:ext>
            </a:extLst>
          </p:cNvPr>
          <p:cNvSpPr>
            <a:spLocks noGrp="1"/>
          </p:cNvSpPr>
          <p:nvPr>
            <p:ph type="title"/>
          </p:nvPr>
        </p:nvSpPr>
        <p:spPr>
          <a:xfrm>
            <a:off x="838200" y="-211071"/>
            <a:ext cx="10515600" cy="1325563"/>
          </a:xfrm>
        </p:spPr>
        <p:txBody>
          <a:bodyPr/>
          <a:lstStyle/>
          <a:p>
            <a:pPr algn="ctr"/>
            <a:r>
              <a:rPr lang="en-US" b="1" dirty="0">
                <a:latin typeface="Arial" panose="020B0604020202020204" pitchFamily="34" charset="0"/>
                <a:cs typeface="Arial" panose="020B0604020202020204" pitchFamily="34" charset="0"/>
              </a:rPr>
              <a:t>Manual Mode</a:t>
            </a:r>
          </a:p>
        </p:txBody>
      </p:sp>
      <p:sp>
        <p:nvSpPr>
          <p:cNvPr id="3" name="Content Placeholder 2">
            <a:extLst>
              <a:ext uri="{FF2B5EF4-FFF2-40B4-BE49-F238E27FC236}">
                <a16:creationId xmlns:a16="http://schemas.microsoft.com/office/drawing/2014/main" id="{EEF2BE77-A877-E04A-A17E-BA754D6E063C}"/>
              </a:ext>
            </a:extLst>
          </p:cNvPr>
          <p:cNvSpPr>
            <a:spLocks noGrp="1"/>
          </p:cNvSpPr>
          <p:nvPr>
            <p:ph idx="1"/>
          </p:nvPr>
        </p:nvSpPr>
        <p:spPr>
          <a:xfrm>
            <a:off x="838200" y="1340285"/>
            <a:ext cx="10515600" cy="4836678"/>
          </a:xfrm>
        </p:spPr>
        <p:txBody>
          <a:bodyPr/>
          <a:lstStyle/>
          <a:p>
            <a:pPr algn="just"/>
            <a:r>
              <a:rPr lang="en-IN" dirty="0">
                <a:latin typeface="Arial" panose="020B0604020202020204" pitchFamily="34" charset="0"/>
                <a:cs typeface="Arial" panose="020B0604020202020204" pitchFamily="34" charset="0"/>
              </a:rPr>
              <a:t>To operate the robot in manual mode, a Bluetooth module is used.</a:t>
            </a:r>
          </a:p>
          <a:p>
            <a:pPr algn="just"/>
            <a:r>
              <a:rPr lang="en-IN" dirty="0">
                <a:latin typeface="Arial" panose="020B0604020202020204" pitchFamily="34" charset="0"/>
                <a:cs typeface="Arial" panose="020B0604020202020204" pitchFamily="34" charset="0"/>
              </a:rPr>
              <a:t>System is connected to smart phones by using a Bluetooth module. The Bluetooth device can be configured to receive corresponding serial data for controlling the robot which is transmitted from the smartphone.</a:t>
            </a:r>
          </a:p>
          <a:p>
            <a:pPr algn="just"/>
            <a:r>
              <a:rPr lang="en-IN" dirty="0">
                <a:latin typeface="Arial" panose="020B0604020202020204" pitchFamily="34" charset="0"/>
                <a:cs typeface="Arial" panose="020B0604020202020204" pitchFamily="34" charset="0"/>
              </a:rPr>
              <a:t>An override button and switch button is configured to switch between the two modes of operation of the robot.</a:t>
            </a:r>
          </a:p>
          <a:p>
            <a:pPr algn="just"/>
            <a:r>
              <a:rPr lang="en-IN" dirty="0">
                <a:latin typeface="Arial" panose="020B0604020202020204" pitchFamily="34" charset="0"/>
                <a:cs typeface="Arial" panose="020B0604020202020204" pitchFamily="34" charset="0"/>
              </a:rPr>
              <a:t>The movement and pumping action of the robot can be controlled with the help of the configured smartphone.</a:t>
            </a:r>
          </a:p>
          <a:p>
            <a:endParaRPr lang="en-IN" dirty="0"/>
          </a:p>
          <a:p>
            <a:endParaRPr lang="en-IN" dirty="0"/>
          </a:p>
          <a:p>
            <a:endParaRPr lang="en-IN" dirty="0"/>
          </a:p>
        </p:txBody>
      </p:sp>
    </p:spTree>
    <p:extLst>
      <p:ext uri="{BB962C8B-B14F-4D97-AF65-F5344CB8AC3E}">
        <p14:creationId xmlns:p14="http://schemas.microsoft.com/office/powerpoint/2010/main" val="1140246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AE6A-ACFD-3A45-8569-4AAEC75B90ED}"/>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Modifications</a:t>
            </a:r>
          </a:p>
        </p:txBody>
      </p:sp>
      <p:sp>
        <p:nvSpPr>
          <p:cNvPr id="3" name="Content Placeholder 2">
            <a:extLst>
              <a:ext uri="{FF2B5EF4-FFF2-40B4-BE49-F238E27FC236}">
                <a16:creationId xmlns:a16="http://schemas.microsoft.com/office/drawing/2014/main" id="{A5389F16-D994-BE4A-8C31-ABA815670AE7}"/>
              </a:ext>
            </a:extLst>
          </p:cNvPr>
          <p:cNvSpPr>
            <a:spLocks noGrp="1"/>
          </p:cNvSpPr>
          <p:nvPr>
            <p:ph idx="1"/>
          </p:nvPr>
        </p:nvSpPr>
        <p:spPr/>
        <p:txBody>
          <a:bodyPr>
            <a:normAutofit fontScale="92500"/>
          </a:bodyPr>
          <a:lstStyle/>
          <a:p>
            <a:pPr algn="just"/>
            <a:r>
              <a:rPr lang="en-IN" dirty="0">
                <a:latin typeface="Arial" panose="020B0604020202020204" pitchFamily="34" charset="0"/>
                <a:cs typeface="Arial" panose="020B0604020202020204" pitchFamily="34" charset="0"/>
              </a:rPr>
              <a:t>A variety of lower-end and higher-end sensors were grouped together in sensor packages, and evaluated based on a set of cost and performance criteria.</a:t>
            </a:r>
          </a:p>
          <a:p>
            <a:pPr algn="just"/>
            <a:r>
              <a:rPr lang="en-IN" dirty="0">
                <a:latin typeface="Arial" panose="020B0604020202020204" pitchFamily="34" charset="0"/>
                <a:cs typeface="Arial" panose="020B0604020202020204" pitchFamily="34" charset="0"/>
              </a:rPr>
              <a:t>System comprised of a high-end Net Safety Triple IR flame detector, a USB night vision web camera, a Hamamatsu </a:t>
            </a:r>
            <a:r>
              <a:rPr lang="en-IN" dirty="0" err="1">
                <a:latin typeface="Arial" panose="020B0604020202020204" pitchFamily="34" charset="0"/>
                <a:cs typeface="Arial" panose="020B0604020202020204" pitchFamily="34" charset="0"/>
              </a:rPr>
              <a:t>UVTron</a:t>
            </a:r>
            <a:r>
              <a:rPr lang="en-IN" dirty="0">
                <a:latin typeface="Arial" panose="020B0604020202020204" pitchFamily="34" charset="0"/>
                <a:cs typeface="Arial" panose="020B0604020202020204" pitchFamily="34" charset="0"/>
              </a:rPr>
              <a:t> flame detector, and a combination photoelectric-ionization smoke alarm can be used for better and fast performance.</a:t>
            </a:r>
          </a:p>
          <a:p>
            <a:pPr algn="just"/>
            <a:r>
              <a:rPr lang="en-IN" dirty="0">
                <a:latin typeface="Arial" panose="020B0604020202020204" pitchFamily="34" charset="0"/>
                <a:cs typeface="Arial" panose="020B0604020202020204" pitchFamily="34" charset="0"/>
              </a:rPr>
              <a:t>These sensors readings are all to be evaluated in parallel in order to have built in redundancy when deciding to sound a fire alert. This enables the reduction of false alarm signals, and allows for the detection of most common fires (class A fires).</a:t>
            </a:r>
          </a:p>
          <a:p>
            <a:endParaRPr lang="en-US" dirty="0"/>
          </a:p>
        </p:txBody>
      </p:sp>
    </p:spTree>
    <p:extLst>
      <p:ext uri="{BB962C8B-B14F-4D97-AF65-F5344CB8AC3E}">
        <p14:creationId xmlns:p14="http://schemas.microsoft.com/office/powerpoint/2010/main" val="3939466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8C593-DCE4-694B-A2D5-214EDDF68603}"/>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Modifications</a:t>
            </a:r>
          </a:p>
        </p:txBody>
      </p:sp>
      <p:sp>
        <p:nvSpPr>
          <p:cNvPr id="3" name="Content Placeholder 2">
            <a:extLst>
              <a:ext uri="{FF2B5EF4-FFF2-40B4-BE49-F238E27FC236}">
                <a16:creationId xmlns:a16="http://schemas.microsoft.com/office/drawing/2014/main" id="{C81373D0-AB09-034F-B147-87E63415D4AD}"/>
              </a:ext>
            </a:extLst>
          </p:cNvPr>
          <p:cNvSpPr>
            <a:spLocks noGrp="1"/>
          </p:cNvSpPr>
          <p:nvPr>
            <p:ph idx="1"/>
          </p:nvPr>
        </p:nvSpPr>
        <p:spPr/>
        <p:txBody>
          <a:bodyPr>
            <a:normAutofit fontScale="92500" lnSpcReduction="10000"/>
          </a:bodyPr>
          <a:lstStyle/>
          <a:p>
            <a:pPr algn="just"/>
            <a:r>
              <a:rPr lang="en-IN" dirty="0">
                <a:latin typeface="Arial" panose="020B0604020202020204" pitchFamily="34" charset="0"/>
                <a:cs typeface="Arial" panose="020B0604020202020204" pitchFamily="34" charset="0"/>
              </a:rPr>
              <a:t>The control circuit of the proposed fire extinguishing robot is </a:t>
            </a:r>
            <a:r>
              <a:rPr lang="en-IN" dirty="0" err="1">
                <a:latin typeface="Arial" panose="020B0604020202020204" pitchFamily="34" charset="0"/>
                <a:cs typeface="Arial" panose="020B0604020202020204" pitchFamily="34" charset="0"/>
              </a:rPr>
              <a:t>modeled</a:t>
            </a:r>
            <a:r>
              <a:rPr lang="en-IN" dirty="0">
                <a:latin typeface="Arial" panose="020B0604020202020204" pitchFamily="34" charset="0"/>
                <a:cs typeface="Arial" panose="020B0604020202020204" pitchFamily="34" charset="0"/>
              </a:rPr>
              <a:t> and simulated using Proteus 8.8.</a:t>
            </a:r>
          </a:p>
          <a:p>
            <a:pPr algn="just"/>
            <a:r>
              <a:rPr lang="en-IN" dirty="0">
                <a:latin typeface="Arial" panose="020B0604020202020204" pitchFamily="34" charset="0"/>
                <a:cs typeface="Arial" panose="020B0604020202020204" pitchFamily="34" charset="0"/>
              </a:rPr>
              <a:t>A microcontroller board based on </a:t>
            </a:r>
            <a:r>
              <a:rPr lang="en-IN" dirty="0" err="1">
                <a:latin typeface="Arial" panose="020B0604020202020204" pitchFamily="34" charset="0"/>
                <a:cs typeface="Arial" panose="020B0604020202020204" pitchFamily="34" charset="0"/>
              </a:rPr>
              <a:t>ATMega</a:t>
            </a:r>
            <a:r>
              <a:rPr lang="en-IN" dirty="0">
                <a:latin typeface="Arial" panose="020B0604020202020204" pitchFamily="34" charset="0"/>
                <a:cs typeface="Arial" panose="020B0604020202020204" pitchFamily="34" charset="0"/>
              </a:rPr>
              <a:t> 328 can be used as It has 14 digital input/output pins (of which 6 can be used for PWM outputs), 6 </a:t>
            </a:r>
            <a:r>
              <a:rPr lang="en-IN" dirty="0" err="1">
                <a:latin typeface="Arial" panose="020B0604020202020204" pitchFamily="34" charset="0"/>
                <a:cs typeface="Arial" panose="020B0604020202020204" pitchFamily="34" charset="0"/>
              </a:rPr>
              <a:t>analog</a:t>
            </a:r>
            <a:r>
              <a:rPr lang="en-IN" dirty="0">
                <a:latin typeface="Arial" panose="020B0604020202020204" pitchFamily="34" charset="0"/>
                <a:cs typeface="Arial" panose="020B0604020202020204" pitchFamily="34" charset="0"/>
              </a:rPr>
              <a:t> inputs, a 16Mhz ceramic resonator, a USB connection, a power jack, an ICSP header, and a reset button.</a:t>
            </a:r>
          </a:p>
          <a:p>
            <a:pPr algn="just"/>
            <a:r>
              <a:rPr lang="en-IN" dirty="0">
                <a:latin typeface="Arial" panose="020B0604020202020204" pitchFamily="34" charset="0"/>
                <a:cs typeface="Arial" panose="020B0604020202020204" pitchFamily="34" charset="0"/>
              </a:rPr>
              <a:t>Obstacle sensor used in the robot is HCSR04 ultrasonic sensor to improve performance to avoid obstacles.</a:t>
            </a:r>
          </a:p>
          <a:p>
            <a:pPr algn="just"/>
            <a:r>
              <a:rPr lang="en-IN" dirty="0">
                <a:latin typeface="Arial" panose="020B0604020202020204" pitchFamily="34" charset="0"/>
                <a:cs typeface="Arial" panose="020B0604020202020204" pitchFamily="34" charset="0"/>
              </a:rPr>
              <a:t>Sonar may be used to measure distance to an object it offers excellent range accuracy and stable readings in an easy-to-use package.</a:t>
            </a:r>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348864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8FAA-2D25-D542-89E6-F39A56722E7D}"/>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Modifications</a:t>
            </a:r>
          </a:p>
        </p:txBody>
      </p:sp>
      <p:sp>
        <p:nvSpPr>
          <p:cNvPr id="3" name="Content Placeholder 2">
            <a:extLst>
              <a:ext uri="{FF2B5EF4-FFF2-40B4-BE49-F238E27FC236}">
                <a16:creationId xmlns:a16="http://schemas.microsoft.com/office/drawing/2014/main" id="{9A6C552B-21EA-9242-94AC-B2B61CE2C30C}"/>
              </a:ext>
            </a:extLst>
          </p:cNvPr>
          <p:cNvSpPr>
            <a:spLocks noGrp="1"/>
          </p:cNvSpPr>
          <p:nvPr>
            <p:ph idx="1"/>
          </p:nvPr>
        </p:nvSpPr>
        <p:spPr/>
        <p:txBody>
          <a:bodyPr/>
          <a:lstStyle/>
          <a:p>
            <a:pPr algn="just"/>
            <a:r>
              <a:rPr lang="en-IN" dirty="0">
                <a:latin typeface="Arial" panose="020B0604020202020204" pitchFamily="34" charset="0"/>
                <a:cs typeface="Arial" panose="020B0604020202020204" pitchFamily="34" charset="0"/>
              </a:rPr>
              <a:t>Robot movement is controlled by two motors, Motor Driver IC’s act as an interface between the microcontroller and the motors of the robot. </a:t>
            </a:r>
          </a:p>
          <a:p>
            <a:pPr algn="just"/>
            <a:r>
              <a:rPr lang="en-IN" dirty="0">
                <a:latin typeface="Arial" panose="020B0604020202020204" pitchFamily="34" charset="0"/>
                <a:cs typeface="Arial" panose="020B0604020202020204" pitchFamily="34" charset="0"/>
              </a:rPr>
              <a:t>Motor Driver IC L293D is a dual H bridge driver.</a:t>
            </a:r>
          </a:p>
          <a:p>
            <a:endParaRPr lang="en-IN" dirty="0"/>
          </a:p>
          <a:p>
            <a:endParaRPr lang="en-IN" dirty="0"/>
          </a:p>
          <a:p>
            <a:endParaRPr lang="en-US" dirty="0"/>
          </a:p>
        </p:txBody>
      </p:sp>
    </p:spTree>
    <p:extLst>
      <p:ext uri="{BB962C8B-B14F-4D97-AF65-F5344CB8AC3E}">
        <p14:creationId xmlns:p14="http://schemas.microsoft.com/office/powerpoint/2010/main" val="1265240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958</TotalTime>
  <Words>614</Words>
  <Application>Microsoft Macintosh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IOT based Dual Mode Fire Extinguishing Robot with Modifications</vt:lpstr>
      <vt:lpstr>Contents</vt:lpstr>
      <vt:lpstr>Abstract</vt:lpstr>
      <vt:lpstr>Proposed System</vt:lpstr>
      <vt:lpstr>Automated Mode</vt:lpstr>
      <vt:lpstr>Manual Mode</vt:lpstr>
      <vt:lpstr>Modifications</vt:lpstr>
      <vt:lpstr>Modifications</vt:lpstr>
      <vt:lpstr>Modifications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over-speed detection based on IOT</dc:title>
  <dc:creator>Microsoft Office User</dc:creator>
  <cp:lastModifiedBy>Microsoft Office User</cp:lastModifiedBy>
  <cp:revision>32</cp:revision>
  <dcterms:created xsi:type="dcterms:W3CDTF">2020-01-16T01:35:48Z</dcterms:created>
  <dcterms:modified xsi:type="dcterms:W3CDTF">2020-03-18T01:19:51Z</dcterms:modified>
</cp:coreProperties>
</file>