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A84F28-D83E-4B91-5E6A-8743E8898FE2}" v="27" dt="2025-02-12T00:45:50.782"/>
    <p1510:client id="{5FD6D6C7-1FED-8703-E219-557206F9A51D}" v="462" dt="2025-02-11T22:03:18.717"/>
    <p1510:client id="{652D939E-D575-B850-3253-2796FE144601}" v="49" dt="2025-02-12T00:26:22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5D2152-3C70-457A-99B4-7621DB64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2BD98E-00BF-464F-BDAD-43283ECE12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EDA provided </a:t>
          </a:r>
          <a:r>
            <a:rPr lang="en-US" b="1"/>
            <a:t>valuable insights into vehicle sales patterns, pricing trends, and regional demand</a:t>
          </a:r>
          <a:r>
            <a:rPr lang="en-US"/>
            <a:t>.</a:t>
          </a:r>
        </a:p>
      </dgm:t>
    </dgm:pt>
    <dgm:pt modelId="{EE6A1DF7-D8E8-404A-B098-49D0F2DE2F6D}" type="parTrans" cxnId="{D551CB1B-4250-43F1-9E44-B8C51B06F573}">
      <dgm:prSet/>
      <dgm:spPr/>
      <dgm:t>
        <a:bodyPr/>
        <a:lstStyle/>
        <a:p>
          <a:endParaRPr lang="en-US"/>
        </a:p>
      </dgm:t>
    </dgm:pt>
    <dgm:pt modelId="{B52846DE-425D-4D4D-8E41-CB66E1406101}" type="sibTrans" cxnId="{D551CB1B-4250-43F1-9E44-B8C51B06F573}">
      <dgm:prSet/>
      <dgm:spPr/>
      <dgm:t>
        <a:bodyPr/>
        <a:lstStyle/>
        <a:p>
          <a:endParaRPr lang="en-US"/>
        </a:p>
      </dgm:t>
    </dgm:pt>
    <dgm:pt modelId="{A2E9423A-3D67-468D-9FE2-CD069BAD96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Dealerships can </a:t>
          </a:r>
          <a:r>
            <a:rPr lang="en-US" b="1"/>
            <a:t>maximize revenue</a:t>
          </a:r>
          <a:r>
            <a:rPr lang="en-US"/>
            <a:t> by optimizing inventory and </a:t>
          </a:r>
          <a:r>
            <a:rPr lang="en-US" b="1"/>
            <a:t>targeting high-sales locations</a:t>
          </a:r>
          <a:r>
            <a:rPr lang="en-US"/>
            <a:t>.</a:t>
          </a:r>
        </a:p>
      </dgm:t>
    </dgm:pt>
    <dgm:pt modelId="{AE8F27C3-3D11-4E1B-9725-A115D1D2E4EF}" type="parTrans" cxnId="{0E65218D-6C51-46BF-84A2-8CE897FF312B}">
      <dgm:prSet/>
      <dgm:spPr/>
      <dgm:t>
        <a:bodyPr/>
        <a:lstStyle/>
        <a:p>
          <a:endParaRPr lang="en-US"/>
        </a:p>
      </dgm:t>
    </dgm:pt>
    <dgm:pt modelId="{A0C06E7D-D4FA-4606-A1A9-AFE3F205DDD6}" type="sibTrans" cxnId="{0E65218D-6C51-46BF-84A2-8CE897FF312B}">
      <dgm:prSet/>
      <dgm:spPr/>
      <dgm:t>
        <a:bodyPr/>
        <a:lstStyle/>
        <a:p>
          <a:endParaRPr lang="en-US"/>
        </a:p>
      </dgm:t>
    </dgm:pt>
    <dgm:pt modelId="{79D3858B-FEA1-44C9-A066-8841EF4F0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Pricing and marketing strategies can be </a:t>
          </a:r>
          <a:r>
            <a:rPr lang="en-US" b="1"/>
            <a:t>refined based on data-driven insights</a:t>
          </a:r>
          <a:r>
            <a:rPr lang="en-US"/>
            <a:t>.</a:t>
          </a:r>
        </a:p>
      </dgm:t>
    </dgm:pt>
    <dgm:pt modelId="{79C64FB1-0CA9-40E3-AC1A-2A2888344D5C}" type="parTrans" cxnId="{53BC2A8A-1259-468F-8372-1A309C833B4B}">
      <dgm:prSet/>
      <dgm:spPr/>
      <dgm:t>
        <a:bodyPr/>
        <a:lstStyle/>
        <a:p>
          <a:endParaRPr lang="en-US"/>
        </a:p>
      </dgm:t>
    </dgm:pt>
    <dgm:pt modelId="{A73BA30F-B6AF-4ABD-B877-D2E836D96A49}" type="sibTrans" cxnId="{53BC2A8A-1259-468F-8372-1A309C833B4B}">
      <dgm:prSet/>
      <dgm:spPr/>
      <dgm:t>
        <a:bodyPr/>
        <a:lstStyle/>
        <a:p>
          <a:endParaRPr lang="en-US"/>
        </a:p>
      </dgm:t>
    </dgm:pt>
    <dgm:pt modelId="{A8283103-5554-42FC-AAAE-43485255912F}" type="pres">
      <dgm:prSet presAssocID="{425D2152-3C70-457A-99B4-7621DB64AF89}" presName="root" presStyleCnt="0">
        <dgm:presLayoutVars>
          <dgm:dir/>
          <dgm:resizeHandles val="exact"/>
        </dgm:presLayoutVars>
      </dgm:prSet>
      <dgm:spPr/>
    </dgm:pt>
    <dgm:pt modelId="{19401C1D-60F0-42D6-8A68-79261D92039C}" type="pres">
      <dgm:prSet presAssocID="{062BD98E-00BF-464F-BDAD-43283ECE12EE}" presName="compNode" presStyleCnt="0"/>
      <dgm:spPr/>
    </dgm:pt>
    <dgm:pt modelId="{F579F52B-D150-4F4E-AC98-C9E74E90EE40}" type="pres">
      <dgm:prSet presAssocID="{062BD98E-00BF-464F-BDAD-43283ECE12EE}" presName="bgRect" presStyleLbl="bgShp" presStyleIdx="0" presStyleCnt="3"/>
      <dgm:spPr/>
    </dgm:pt>
    <dgm:pt modelId="{04743198-DB02-4180-B6D8-BAC692267A2F}" type="pres">
      <dgm:prSet presAssocID="{062BD98E-00BF-464F-BDAD-43283ECE12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FA70E977-4EEC-4391-B1A4-DD8242B304DC}" type="pres">
      <dgm:prSet presAssocID="{062BD98E-00BF-464F-BDAD-43283ECE12EE}" presName="spaceRect" presStyleCnt="0"/>
      <dgm:spPr/>
    </dgm:pt>
    <dgm:pt modelId="{EE91474E-CAEC-4638-B136-3E10C93B12BE}" type="pres">
      <dgm:prSet presAssocID="{062BD98E-00BF-464F-BDAD-43283ECE12EE}" presName="parTx" presStyleLbl="revTx" presStyleIdx="0" presStyleCnt="3">
        <dgm:presLayoutVars>
          <dgm:chMax val="0"/>
          <dgm:chPref val="0"/>
        </dgm:presLayoutVars>
      </dgm:prSet>
      <dgm:spPr/>
    </dgm:pt>
    <dgm:pt modelId="{E64B08DA-F1FD-4F5E-A6B0-34B88559186C}" type="pres">
      <dgm:prSet presAssocID="{B52846DE-425D-4D4D-8E41-CB66E1406101}" presName="sibTrans" presStyleCnt="0"/>
      <dgm:spPr/>
    </dgm:pt>
    <dgm:pt modelId="{B2CF8F3F-F6B7-4D1C-B09C-ADF026AEE4FF}" type="pres">
      <dgm:prSet presAssocID="{A2E9423A-3D67-468D-9FE2-CD069BAD96B2}" presName="compNode" presStyleCnt="0"/>
      <dgm:spPr/>
    </dgm:pt>
    <dgm:pt modelId="{CBBBC068-BEFE-45AF-ADDD-CE059C348C3C}" type="pres">
      <dgm:prSet presAssocID="{A2E9423A-3D67-468D-9FE2-CD069BAD96B2}" presName="bgRect" presStyleLbl="bgShp" presStyleIdx="1" presStyleCnt="3"/>
      <dgm:spPr/>
    </dgm:pt>
    <dgm:pt modelId="{A151A2B3-BCC3-4C3C-AFFD-F7854B9B367A}" type="pres">
      <dgm:prSet presAssocID="{A2E9423A-3D67-468D-9FE2-CD069BAD96B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1801B56-C4A0-4C83-B93F-F014FADBD42F}" type="pres">
      <dgm:prSet presAssocID="{A2E9423A-3D67-468D-9FE2-CD069BAD96B2}" presName="spaceRect" presStyleCnt="0"/>
      <dgm:spPr/>
    </dgm:pt>
    <dgm:pt modelId="{48746C48-FC1C-4373-85CE-07A752B53016}" type="pres">
      <dgm:prSet presAssocID="{A2E9423A-3D67-468D-9FE2-CD069BAD96B2}" presName="parTx" presStyleLbl="revTx" presStyleIdx="1" presStyleCnt="3">
        <dgm:presLayoutVars>
          <dgm:chMax val="0"/>
          <dgm:chPref val="0"/>
        </dgm:presLayoutVars>
      </dgm:prSet>
      <dgm:spPr/>
    </dgm:pt>
    <dgm:pt modelId="{A8F4AE84-C58A-49FB-8DF1-637E64B3B9BD}" type="pres">
      <dgm:prSet presAssocID="{A0C06E7D-D4FA-4606-A1A9-AFE3F205DDD6}" presName="sibTrans" presStyleCnt="0"/>
      <dgm:spPr/>
    </dgm:pt>
    <dgm:pt modelId="{959C1DA2-68AF-47EA-851A-39B99E085BB6}" type="pres">
      <dgm:prSet presAssocID="{79D3858B-FEA1-44C9-A066-8841EF4F0525}" presName="compNode" presStyleCnt="0"/>
      <dgm:spPr/>
    </dgm:pt>
    <dgm:pt modelId="{CEE31D95-2849-4380-8AEA-4835399E92CA}" type="pres">
      <dgm:prSet presAssocID="{79D3858B-FEA1-44C9-A066-8841EF4F0525}" presName="bgRect" presStyleLbl="bgShp" presStyleIdx="2" presStyleCnt="3"/>
      <dgm:spPr/>
    </dgm:pt>
    <dgm:pt modelId="{89F9B153-D785-48E6-912B-05751B507BB3}" type="pres">
      <dgm:prSet presAssocID="{79D3858B-FEA1-44C9-A066-8841EF4F05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9AC298B1-2B02-4D72-AB01-7302CAFF7AD9}" type="pres">
      <dgm:prSet presAssocID="{79D3858B-FEA1-44C9-A066-8841EF4F0525}" presName="spaceRect" presStyleCnt="0"/>
      <dgm:spPr/>
    </dgm:pt>
    <dgm:pt modelId="{25D8D87C-DD4E-40C0-A121-D7B08C00DFE0}" type="pres">
      <dgm:prSet presAssocID="{79D3858B-FEA1-44C9-A066-8841EF4F052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51CB1B-4250-43F1-9E44-B8C51B06F573}" srcId="{425D2152-3C70-457A-99B4-7621DB64AF89}" destId="{062BD98E-00BF-464F-BDAD-43283ECE12EE}" srcOrd="0" destOrd="0" parTransId="{EE6A1DF7-D8E8-404A-B098-49D0F2DE2F6D}" sibTransId="{B52846DE-425D-4D4D-8E41-CB66E1406101}"/>
    <dgm:cxn modelId="{F31DCB2E-FB5E-412F-BF79-1325DDABDBBB}" type="presOf" srcId="{425D2152-3C70-457A-99B4-7621DB64AF89}" destId="{A8283103-5554-42FC-AAAE-43485255912F}" srcOrd="0" destOrd="0" presId="urn:microsoft.com/office/officeart/2018/2/layout/IconVerticalSolidList"/>
    <dgm:cxn modelId="{5BA3C04F-5FEF-467C-B0C2-30985FC171F6}" type="presOf" srcId="{062BD98E-00BF-464F-BDAD-43283ECE12EE}" destId="{EE91474E-CAEC-4638-B136-3E10C93B12BE}" srcOrd="0" destOrd="0" presId="urn:microsoft.com/office/officeart/2018/2/layout/IconVerticalSolidList"/>
    <dgm:cxn modelId="{53BC2A8A-1259-468F-8372-1A309C833B4B}" srcId="{425D2152-3C70-457A-99B4-7621DB64AF89}" destId="{79D3858B-FEA1-44C9-A066-8841EF4F0525}" srcOrd="2" destOrd="0" parTransId="{79C64FB1-0CA9-40E3-AC1A-2A2888344D5C}" sibTransId="{A73BA30F-B6AF-4ABD-B877-D2E836D96A49}"/>
    <dgm:cxn modelId="{0E65218D-6C51-46BF-84A2-8CE897FF312B}" srcId="{425D2152-3C70-457A-99B4-7621DB64AF89}" destId="{A2E9423A-3D67-468D-9FE2-CD069BAD96B2}" srcOrd="1" destOrd="0" parTransId="{AE8F27C3-3D11-4E1B-9725-A115D1D2E4EF}" sibTransId="{A0C06E7D-D4FA-4606-A1A9-AFE3F205DDD6}"/>
    <dgm:cxn modelId="{A45948CF-F4FE-441B-97CA-AE71778B3505}" type="presOf" srcId="{79D3858B-FEA1-44C9-A066-8841EF4F0525}" destId="{25D8D87C-DD4E-40C0-A121-D7B08C00DFE0}" srcOrd="0" destOrd="0" presId="urn:microsoft.com/office/officeart/2018/2/layout/IconVerticalSolidList"/>
    <dgm:cxn modelId="{9FABB1D8-8E08-4F21-9B4D-1FB46847AD0A}" type="presOf" srcId="{A2E9423A-3D67-468D-9FE2-CD069BAD96B2}" destId="{48746C48-FC1C-4373-85CE-07A752B53016}" srcOrd="0" destOrd="0" presId="urn:microsoft.com/office/officeart/2018/2/layout/IconVerticalSolidList"/>
    <dgm:cxn modelId="{9A80CA4D-70DD-4BE9-A353-C58FE47F0B48}" type="presParOf" srcId="{A8283103-5554-42FC-AAAE-43485255912F}" destId="{19401C1D-60F0-42D6-8A68-79261D92039C}" srcOrd="0" destOrd="0" presId="urn:microsoft.com/office/officeart/2018/2/layout/IconVerticalSolidList"/>
    <dgm:cxn modelId="{760DF22D-8B38-4C8B-90F6-12FC7F623F08}" type="presParOf" srcId="{19401C1D-60F0-42D6-8A68-79261D92039C}" destId="{F579F52B-D150-4F4E-AC98-C9E74E90EE40}" srcOrd="0" destOrd="0" presId="urn:microsoft.com/office/officeart/2018/2/layout/IconVerticalSolidList"/>
    <dgm:cxn modelId="{95C0894A-BEBB-46B2-9127-1E97B57FCC34}" type="presParOf" srcId="{19401C1D-60F0-42D6-8A68-79261D92039C}" destId="{04743198-DB02-4180-B6D8-BAC692267A2F}" srcOrd="1" destOrd="0" presId="urn:microsoft.com/office/officeart/2018/2/layout/IconVerticalSolidList"/>
    <dgm:cxn modelId="{7828F2A9-6205-4787-B3B2-AE0F04922D77}" type="presParOf" srcId="{19401C1D-60F0-42D6-8A68-79261D92039C}" destId="{FA70E977-4EEC-4391-B1A4-DD8242B304DC}" srcOrd="2" destOrd="0" presId="urn:microsoft.com/office/officeart/2018/2/layout/IconVerticalSolidList"/>
    <dgm:cxn modelId="{217D2E05-3C9E-47C4-88FE-714EE93C8A60}" type="presParOf" srcId="{19401C1D-60F0-42D6-8A68-79261D92039C}" destId="{EE91474E-CAEC-4638-B136-3E10C93B12BE}" srcOrd="3" destOrd="0" presId="urn:microsoft.com/office/officeart/2018/2/layout/IconVerticalSolidList"/>
    <dgm:cxn modelId="{15897D68-D62F-4E59-A640-37DC7BAA3C15}" type="presParOf" srcId="{A8283103-5554-42FC-AAAE-43485255912F}" destId="{E64B08DA-F1FD-4F5E-A6B0-34B88559186C}" srcOrd="1" destOrd="0" presId="urn:microsoft.com/office/officeart/2018/2/layout/IconVerticalSolidList"/>
    <dgm:cxn modelId="{EA7C5241-2699-474B-8B34-A664461E533E}" type="presParOf" srcId="{A8283103-5554-42FC-AAAE-43485255912F}" destId="{B2CF8F3F-F6B7-4D1C-B09C-ADF026AEE4FF}" srcOrd="2" destOrd="0" presId="urn:microsoft.com/office/officeart/2018/2/layout/IconVerticalSolidList"/>
    <dgm:cxn modelId="{E6D4F1BB-3E52-4109-9557-3AAF1229255C}" type="presParOf" srcId="{B2CF8F3F-F6B7-4D1C-B09C-ADF026AEE4FF}" destId="{CBBBC068-BEFE-45AF-ADDD-CE059C348C3C}" srcOrd="0" destOrd="0" presId="urn:microsoft.com/office/officeart/2018/2/layout/IconVerticalSolidList"/>
    <dgm:cxn modelId="{FB40D260-F673-4F03-A123-9A95C0E3C428}" type="presParOf" srcId="{B2CF8F3F-F6B7-4D1C-B09C-ADF026AEE4FF}" destId="{A151A2B3-BCC3-4C3C-AFFD-F7854B9B367A}" srcOrd="1" destOrd="0" presId="urn:microsoft.com/office/officeart/2018/2/layout/IconVerticalSolidList"/>
    <dgm:cxn modelId="{ABA953EA-6EF7-4261-A769-3CC49455CC29}" type="presParOf" srcId="{B2CF8F3F-F6B7-4D1C-B09C-ADF026AEE4FF}" destId="{71801B56-C4A0-4C83-B93F-F014FADBD42F}" srcOrd="2" destOrd="0" presId="urn:microsoft.com/office/officeart/2018/2/layout/IconVerticalSolidList"/>
    <dgm:cxn modelId="{5AE3AD36-C5C6-4F8C-BA5E-EF9DB1F2BA08}" type="presParOf" srcId="{B2CF8F3F-F6B7-4D1C-B09C-ADF026AEE4FF}" destId="{48746C48-FC1C-4373-85CE-07A752B53016}" srcOrd="3" destOrd="0" presId="urn:microsoft.com/office/officeart/2018/2/layout/IconVerticalSolidList"/>
    <dgm:cxn modelId="{DDFE7F44-9AE5-4D1F-81F3-E72D13DDA243}" type="presParOf" srcId="{A8283103-5554-42FC-AAAE-43485255912F}" destId="{A8F4AE84-C58A-49FB-8DF1-637E64B3B9BD}" srcOrd="3" destOrd="0" presId="urn:microsoft.com/office/officeart/2018/2/layout/IconVerticalSolidList"/>
    <dgm:cxn modelId="{FE512B22-6EEF-4FBB-9AC8-5F551C9A1A5C}" type="presParOf" srcId="{A8283103-5554-42FC-AAAE-43485255912F}" destId="{959C1DA2-68AF-47EA-851A-39B99E085BB6}" srcOrd="4" destOrd="0" presId="urn:microsoft.com/office/officeart/2018/2/layout/IconVerticalSolidList"/>
    <dgm:cxn modelId="{9A14621E-82D8-4325-88F4-C5D26B6DCF2B}" type="presParOf" srcId="{959C1DA2-68AF-47EA-851A-39B99E085BB6}" destId="{CEE31D95-2849-4380-8AEA-4835399E92CA}" srcOrd="0" destOrd="0" presId="urn:microsoft.com/office/officeart/2018/2/layout/IconVerticalSolidList"/>
    <dgm:cxn modelId="{F52738B0-B8D5-4971-A337-1AB741B020B3}" type="presParOf" srcId="{959C1DA2-68AF-47EA-851A-39B99E085BB6}" destId="{89F9B153-D785-48E6-912B-05751B507BB3}" srcOrd="1" destOrd="0" presId="urn:microsoft.com/office/officeart/2018/2/layout/IconVerticalSolidList"/>
    <dgm:cxn modelId="{F5A94BE7-8239-4C38-8723-D0AF2CDFED9E}" type="presParOf" srcId="{959C1DA2-68AF-47EA-851A-39B99E085BB6}" destId="{9AC298B1-2B02-4D72-AB01-7302CAFF7AD9}" srcOrd="2" destOrd="0" presId="urn:microsoft.com/office/officeart/2018/2/layout/IconVerticalSolidList"/>
    <dgm:cxn modelId="{B7761FEA-E42A-4F30-9D00-833776971875}" type="presParOf" srcId="{959C1DA2-68AF-47EA-851A-39B99E085BB6}" destId="{25D8D87C-DD4E-40C0-A121-D7B08C00D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9F52B-D150-4F4E-AC98-C9E74E90EE40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743198-DB02-4180-B6D8-BAC692267A2F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1474E-CAEC-4638-B136-3E10C93B12BE}">
      <dsp:nvSpPr>
        <dsp:cNvPr id="0" name=""/>
        <dsp:cNvSpPr/>
      </dsp:nvSpPr>
      <dsp:spPr>
        <a:xfrm>
          <a:off x="1233864" y="456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EDA provided </a:t>
          </a:r>
          <a:r>
            <a:rPr lang="en-US" sz="2500" b="1" kern="1200"/>
            <a:t>valuable insights into vehicle sales patterns, pricing trends, and regional demand</a:t>
          </a:r>
          <a:r>
            <a:rPr lang="en-US" sz="2500" kern="1200"/>
            <a:t>.</a:t>
          </a:r>
        </a:p>
      </dsp:txBody>
      <dsp:txXfrm>
        <a:off x="1233864" y="456"/>
        <a:ext cx="9457400" cy="1068280"/>
      </dsp:txXfrm>
    </dsp:sp>
    <dsp:sp modelId="{CBBBC068-BEFE-45AF-ADDD-CE059C348C3C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1A2B3-BCC3-4C3C-AFFD-F7854B9B367A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46C48-FC1C-4373-85CE-07A752B53016}">
      <dsp:nvSpPr>
        <dsp:cNvPr id="0" name=""/>
        <dsp:cNvSpPr/>
      </dsp:nvSpPr>
      <dsp:spPr>
        <a:xfrm>
          <a:off x="1233864" y="1335807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Dealerships can </a:t>
          </a:r>
          <a:r>
            <a:rPr lang="en-US" sz="2500" b="1" kern="1200"/>
            <a:t>maximize revenue</a:t>
          </a:r>
          <a:r>
            <a:rPr lang="en-US" sz="2500" kern="1200"/>
            <a:t> by optimizing inventory and </a:t>
          </a:r>
          <a:r>
            <a:rPr lang="en-US" sz="2500" b="1" kern="1200"/>
            <a:t>targeting high-sales locations</a:t>
          </a:r>
          <a:r>
            <a:rPr lang="en-US" sz="2500" kern="1200"/>
            <a:t>.</a:t>
          </a:r>
        </a:p>
      </dsp:txBody>
      <dsp:txXfrm>
        <a:off x="1233864" y="1335807"/>
        <a:ext cx="9457400" cy="1068280"/>
      </dsp:txXfrm>
    </dsp:sp>
    <dsp:sp modelId="{CEE31D95-2849-4380-8AEA-4835399E92CA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9B153-D785-48E6-912B-05751B507BB3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8D87C-DD4E-40C0-A121-D7B08C00DFE0}">
      <dsp:nvSpPr>
        <dsp:cNvPr id="0" name=""/>
        <dsp:cNvSpPr/>
      </dsp:nvSpPr>
      <dsp:spPr>
        <a:xfrm>
          <a:off x="1233864" y="2671158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Pricing and marketing strategies can be </a:t>
          </a:r>
          <a:r>
            <a:rPr lang="en-US" sz="2500" b="1" kern="1200"/>
            <a:t>refined based on data-driven insights</a:t>
          </a:r>
          <a:r>
            <a:rPr lang="en-US" sz="2500" kern="1200"/>
            <a:t>.</a:t>
          </a:r>
        </a:p>
      </dsp:txBody>
      <dsp:txXfrm>
        <a:off x="1233864" y="2671158"/>
        <a:ext cx="9457400" cy="1068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4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2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7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4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1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iqremix/42276507674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5" name="Picture 4" descr="A city skyline with a bridge and a bridge&#10;&#10;AI-generated content may be incorrect.">
            <a:extLst>
              <a:ext uri="{FF2B5EF4-FFF2-40B4-BE49-F238E27FC236}">
                <a16:creationId xmlns:a16="http://schemas.microsoft.com/office/drawing/2014/main" id="{16178A88-844E-9592-D11F-F2AFE2B1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091" t="233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latin typeface="Sitka Subheading"/>
              </a:rPr>
              <a:t>Best-selling Regions in Edmonton</a:t>
            </a:r>
            <a:br>
              <a:rPr lang="en-US" sz="3100">
                <a:latin typeface="Sitka Subheading"/>
              </a:rPr>
            </a:br>
            <a:r>
              <a:rPr lang="en-US" sz="3100">
                <a:latin typeface="Sitka Subheading"/>
                <a:ea typeface="+mj-lt"/>
                <a:cs typeface="+mj-lt"/>
              </a:rPr>
              <a:t>(C</a:t>
            </a:r>
            <a:r>
              <a:rPr lang="en-US" sz="3100" b="0">
                <a:ea typeface="+mj-lt"/>
                <a:cs typeface="+mj-lt"/>
              </a:rPr>
              <a:t>lustering) – Go Auto</a:t>
            </a:r>
            <a:r>
              <a:rPr lang="en-US" sz="3100">
                <a:latin typeface="Sitka Subheading"/>
              </a:rPr>
              <a:t>) </a:t>
            </a:r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1800">
                <a:latin typeface="Avenir Next LT Pro"/>
              </a:rPr>
              <a:t>CMPT 3830 </a:t>
            </a:r>
          </a:p>
          <a:p>
            <a:pPr algn="r"/>
            <a:r>
              <a:rPr lang="en-US" sz="1800">
                <a:latin typeface="Avenir Next LT Pro"/>
              </a:rPr>
              <a:t>Md Mahbub Mishu</a:t>
            </a:r>
          </a:p>
          <a:p>
            <a:pPr algn="r"/>
            <a:endParaRPr lang="en-US" sz="1800"/>
          </a:p>
        </p:txBody>
      </p:sp>
      <p:pic>
        <p:nvPicPr>
          <p:cNvPr id="8" name="Picture 7" descr="A logo with a circle and a circle in the middle&#10;&#10;AI-generated content may be incorrect.">
            <a:extLst>
              <a:ext uri="{FF2B5EF4-FFF2-40B4-BE49-F238E27FC236}">
                <a16:creationId xmlns:a16="http://schemas.microsoft.com/office/drawing/2014/main" id="{5E684B16-51E2-F912-670F-E9C4039A0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4478" y="6164348"/>
            <a:ext cx="1612042" cy="697385"/>
          </a:xfrm>
          <a:prstGeom prst="rect">
            <a:avLst/>
          </a:prstGeom>
        </p:spPr>
      </p:pic>
      <p:pic>
        <p:nvPicPr>
          <p:cNvPr id="10" name="Picture 9" descr="A logo of a person&#10;&#10;AI-generated content may be incorrect.">
            <a:extLst>
              <a:ext uri="{FF2B5EF4-FFF2-40B4-BE49-F238E27FC236}">
                <a16:creationId xmlns:a16="http://schemas.microsoft.com/office/drawing/2014/main" id="{6AD2F638-CD8D-9459-8CCC-5B0FA9EF5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87" y="4247"/>
            <a:ext cx="12382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03E81-7E00-A482-4CE7-6B3D49376C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6" b="-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A2F46-6CC6-EDF2-352B-88DA1B7A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ea typeface="+mj-lt"/>
                <a:cs typeface="+mj-lt"/>
              </a:rPr>
              <a:t>Total Price </a:t>
            </a:r>
            <a:r>
              <a:rPr lang="en-US" sz="3300" dirty="0" err="1">
                <a:ea typeface="+mj-lt"/>
                <a:cs typeface="+mj-lt"/>
              </a:rPr>
              <a:t>DIStribution</a:t>
            </a:r>
            <a:r>
              <a:rPr lang="en-US" sz="3300" dirty="0">
                <a:ea typeface="+mj-lt"/>
                <a:cs typeface="+mj-lt"/>
              </a:rPr>
              <a:t> by dealer city 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C7336-CB75-5DAC-EF1A-71F4C64FC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"This histogram displays the </a:t>
            </a:r>
            <a:r>
              <a:rPr lang="en-US" sz="1600" b="1">
                <a:ea typeface="+mn-lt"/>
                <a:cs typeface="+mn-lt"/>
              </a:rPr>
              <a:t>total price of all vehicles sold in each dealer city</a:t>
            </a:r>
            <a:r>
              <a:rPr lang="en-US" sz="1600">
                <a:ea typeface="+mn-lt"/>
                <a:cs typeface="+mn-lt"/>
              </a:rPr>
              <a:t>."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"Each bar represents the </a:t>
            </a:r>
            <a:r>
              <a:rPr lang="en-US" sz="1600" b="1">
                <a:ea typeface="+mn-lt"/>
                <a:cs typeface="+mn-lt"/>
              </a:rPr>
              <a:t>sum of vehicle prices</a:t>
            </a:r>
            <a:r>
              <a:rPr lang="en-US" sz="1600">
                <a:ea typeface="+mn-lt"/>
                <a:cs typeface="+mn-lt"/>
              </a:rPr>
              <a:t> from dealerships in that city."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ea typeface="+mn-lt"/>
                <a:cs typeface="+mn-lt"/>
              </a:rPr>
              <a:t>📊 </a:t>
            </a:r>
            <a:r>
              <a:rPr lang="en-US" sz="1600" b="1">
                <a:ea typeface="+mn-lt"/>
                <a:cs typeface="+mn-lt"/>
              </a:rPr>
              <a:t>Key Insights:</a:t>
            </a:r>
            <a:endParaRPr lang="en-US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"Some cities have significantly </a:t>
            </a:r>
            <a:r>
              <a:rPr lang="en-US" sz="1600" b="1">
                <a:ea typeface="+mn-lt"/>
                <a:cs typeface="+mn-lt"/>
              </a:rPr>
              <a:t>higher total sales revenue</a:t>
            </a:r>
            <a:r>
              <a:rPr lang="en-US" sz="1600">
                <a:ea typeface="+mn-lt"/>
                <a:cs typeface="+mn-lt"/>
              </a:rPr>
              <a:t> than others."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"This suggests that </a:t>
            </a:r>
            <a:r>
              <a:rPr lang="en-US" sz="1600" b="1">
                <a:ea typeface="+mn-lt"/>
                <a:cs typeface="+mn-lt"/>
              </a:rPr>
              <a:t>certain cities have larger dealerships, stronger demand, or more high-end vehicle sales</a:t>
            </a:r>
            <a:r>
              <a:rPr lang="en-US" sz="1600">
                <a:ea typeface="+mn-lt"/>
                <a:cs typeface="+mn-lt"/>
              </a:rPr>
              <a:t>."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1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13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of a number of cars&#10;&#10;AI-generated content may be incorrect.">
            <a:extLst>
              <a:ext uri="{FF2B5EF4-FFF2-40B4-BE49-F238E27FC236}">
                <a16:creationId xmlns:a16="http://schemas.microsoft.com/office/drawing/2014/main" id="{CE3E5EBF-365A-8705-C337-B7A64E3B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6" b="-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07D120-A879-3D47-C746-55625D88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ea typeface="+mj-lt"/>
                <a:cs typeface="+mj-lt"/>
              </a:rPr>
              <a:t>Sales Distribution of Top 10 Car Makes Across Cities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8228-282A-5BB1-1368-2AB5DF836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Shows </a:t>
            </a:r>
            <a:r>
              <a:rPr lang="en-US" b="1" dirty="0">
                <a:ea typeface="+mn-lt"/>
                <a:cs typeface="+mn-lt"/>
              </a:rPr>
              <a:t>sales distribution of top 10 car makes</a:t>
            </a:r>
            <a:r>
              <a:rPr lang="en-US" dirty="0">
                <a:ea typeface="+mn-lt"/>
                <a:cs typeface="+mn-lt"/>
              </a:rPr>
              <a:t> across different cities.</a:t>
            </a:r>
            <a:endParaRPr lang="en-US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Each </a:t>
            </a:r>
            <a:r>
              <a:rPr lang="en-US" b="1" dirty="0">
                <a:ea typeface="+mn-lt"/>
                <a:cs typeface="+mn-lt"/>
              </a:rPr>
              <a:t>color represents a different car make</a:t>
            </a:r>
            <a:r>
              <a:rPr lang="en-US" dirty="0">
                <a:ea typeface="+mn-lt"/>
                <a:cs typeface="+mn-lt"/>
              </a:rPr>
              <a:t> in each city.</a:t>
            </a:r>
            <a:endParaRPr lang="en-US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Helps identify </a:t>
            </a:r>
            <a:r>
              <a:rPr lang="en-US" b="1" dirty="0">
                <a:ea typeface="+mn-lt"/>
                <a:cs typeface="+mn-lt"/>
              </a:rPr>
              <a:t>regional brand preferences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Useful for </a:t>
            </a:r>
            <a:r>
              <a:rPr lang="en-US" b="1" dirty="0">
                <a:ea typeface="+mn-lt"/>
                <a:cs typeface="+mn-lt"/>
              </a:rPr>
              <a:t>inventory optimization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targeted marketing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733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sales on a black background&#10;&#10;AI-generated content may be incorrect.">
            <a:extLst>
              <a:ext uri="{FF2B5EF4-FFF2-40B4-BE49-F238E27FC236}">
                <a16:creationId xmlns:a16="http://schemas.microsoft.com/office/drawing/2014/main" id="{D1CB1EDF-2FFA-6454-16E8-B3680B5A2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926" b="-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DF1FC6-FE71-7524-A138-C4435074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Total Sales of Top 10 Car Makes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F456A-3629-1BBD-7DA4-C047080583DC}"/>
              </a:ext>
            </a:extLst>
          </p:cNvPr>
          <p:cNvSpPr txBox="1"/>
          <p:nvPr/>
        </p:nvSpPr>
        <p:spPr>
          <a:xfrm>
            <a:off x="704088" y="2387600"/>
            <a:ext cx="3799763" cy="3767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Displays </a:t>
            </a:r>
            <a:r>
              <a:rPr lang="en-US" b="1"/>
              <a:t>total sales for the top 10 car brands</a:t>
            </a:r>
            <a:r>
              <a:rPr lang="en-US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Highlights </a:t>
            </a:r>
            <a:r>
              <a:rPr lang="en-US" b="1"/>
              <a:t>most popular car makes</a:t>
            </a:r>
            <a:r>
              <a:rPr lang="en-US"/>
              <a:t> across all cities.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Helps dealerships </a:t>
            </a:r>
            <a:r>
              <a:rPr lang="en-US" b="1"/>
              <a:t>focus on high-selling brands</a:t>
            </a:r>
            <a:r>
              <a:rPr lang="en-US"/>
              <a:t>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Useful for </a:t>
            </a:r>
            <a:r>
              <a:rPr lang="en-US" b="1"/>
              <a:t>negotiating supplier deals</a:t>
            </a:r>
            <a:r>
              <a:rPr lang="en-US"/>
              <a:t> and adjusting stock.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690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91D30A-2F4F-E3F6-3F0B-E0004F1B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Top 15 postal code with most listing in edmonton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E8F30-649D-B732-9914-ABA82A1D4F9C}"/>
              </a:ext>
            </a:extLst>
          </p:cNvPr>
          <p:cNvSpPr txBox="1"/>
          <p:nvPr/>
        </p:nvSpPr>
        <p:spPr>
          <a:xfrm>
            <a:off x="6664960" y="2346960"/>
            <a:ext cx="4819903" cy="37754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Displays the </a:t>
            </a:r>
            <a:r>
              <a:rPr lang="en-US" b="1"/>
              <a:t>top 15 postal codes</a:t>
            </a:r>
            <a:r>
              <a:rPr lang="en-US"/>
              <a:t> with the highest number of vehicle listings.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Helps identify </a:t>
            </a:r>
            <a:r>
              <a:rPr lang="en-US" b="1"/>
              <a:t>high-density dealership locations</a:t>
            </a:r>
            <a:r>
              <a:rPr lang="en-US"/>
              <a:t> in Edmonton.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Useful for understanding </a:t>
            </a:r>
            <a:r>
              <a:rPr lang="en-US" b="1"/>
              <a:t>regional sales hotspots</a:t>
            </a:r>
            <a:r>
              <a:rPr lang="en-US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with numbers and a number of postal codes&#10;&#10;AI-generated content may be incorrect.">
            <a:extLst>
              <a:ext uri="{FF2B5EF4-FFF2-40B4-BE49-F238E27FC236}">
                <a16:creationId xmlns:a16="http://schemas.microsoft.com/office/drawing/2014/main" id="{B6DBE993-67C8-3EAF-1BA3-4E0BC20D0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8" y="2916361"/>
            <a:ext cx="5549902" cy="324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4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6B0D-F19A-607A-F672-FBA75B9D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8836"/>
            <a:ext cx="10691265" cy="722287"/>
          </a:xfrm>
        </p:spPr>
        <p:txBody>
          <a:bodyPr/>
          <a:lstStyle/>
          <a:p>
            <a:r>
              <a:rPr lang="en-US" dirty="0"/>
              <a:t>Price distribution by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D8B48-7123-7025-5666-F83B7E35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B0FF25-86D8-D4D2-AEDB-D48A24E0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7" y="725281"/>
            <a:ext cx="8747954" cy="4457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F21AF-3B85-D03C-B492-2002E7CD7310}"/>
              </a:ext>
            </a:extLst>
          </p:cNvPr>
          <p:cNvSpPr txBox="1"/>
          <p:nvPr/>
        </p:nvSpPr>
        <p:spPr>
          <a:xfrm>
            <a:off x="9199943" y="731135"/>
            <a:ext cx="262745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Displays </a:t>
            </a:r>
            <a:r>
              <a:rPr lang="en-US" b="1" dirty="0"/>
              <a:t>price distribution for the top 10 vehicle makes</a:t>
            </a:r>
            <a:r>
              <a:rPr lang="en-US" dirty="0"/>
              <a:t> in Edmonton.</a:t>
            </a:r>
            <a:endParaRPr lang="en-US"/>
          </a:p>
          <a:p>
            <a:pPr>
              <a:buFont typeface=""/>
              <a:buChar char="•"/>
            </a:pPr>
            <a:r>
              <a:rPr lang="en-US" dirty="0"/>
              <a:t>Each box represents the </a:t>
            </a:r>
            <a:r>
              <a:rPr lang="en-US" b="1" dirty="0"/>
              <a:t>spread of vehicle prices</a:t>
            </a:r>
            <a:r>
              <a:rPr lang="en-US" dirty="0"/>
              <a:t> for a given make.</a:t>
            </a:r>
          </a:p>
          <a:p>
            <a:pPr>
              <a:buFont typeface=""/>
              <a:buChar char="•"/>
            </a:pPr>
            <a:r>
              <a:rPr lang="en-US" dirty="0"/>
              <a:t>Some brands have </a:t>
            </a:r>
            <a:r>
              <a:rPr lang="en-US" b="1" dirty="0"/>
              <a:t>higher price variation</a:t>
            </a:r>
            <a:r>
              <a:rPr lang="en-US" dirty="0"/>
              <a:t> than others.</a:t>
            </a:r>
          </a:p>
          <a:p>
            <a:pPr>
              <a:buFont typeface=""/>
              <a:buChar char="•"/>
            </a:pPr>
            <a:r>
              <a:rPr lang="en-US" dirty="0"/>
              <a:t>Certain makes consistently have </a:t>
            </a:r>
            <a:r>
              <a:rPr lang="en-US" b="1" dirty="0"/>
              <a:t>higher median prices</a:t>
            </a:r>
            <a:r>
              <a:rPr lang="en-US" dirty="0"/>
              <a:t> (e.g., luxury brands).</a:t>
            </a:r>
          </a:p>
          <a:p>
            <a:pPr>
              <a:buFont typeface=""/>
              <a:buChar char="•"/>
            </a:pPr>
            <a:r>
              <a:rPr lang="en-US" dirty="0"/>
              <a:t>Outliers indicate </a:t>
            </a:r>
            <a:r>
              <a:rPr lang="en-US" b="1" dirty="0"/>
              <a:t>high-end or specialty vehicles</a:t>
            </a:r>
            <a:r>
              <a:rPr lang="en-US" dirty="0"/>
              <a:t> within each brand.</a:t>
            </a:r>
          </a:p>
        </p:txBody>
      </p:sp>
    </p:spTree>
    <p:extLst>
      <p:ext uri="{BB962C8B-B14F-4D97-AF65-F5344CB8AC3E}">
        <p14:creationId xmlns:p14="http://schemas.microsoft.com/office/powerpoint/2010/main" val="378587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07774-2487-657C-6F43-119FBAE2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sz="3700"/>
              <a:t>Mileage distribution for top 5 postal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9991-56D7-2C17-A55A-DF9D0EEB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0986" y="1849121"/>
            <a:ext cx="3660915" cy="4139626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Shows </a:t>
            </a:r>
            <a:r>
              <a:rPr lang="en-US" b="1" dirty="0">
                <a:ea typeface="+mn-lt"/>
                <a:cs typeface="+mn-lt"/>
              </a:rPr>
              <a:t>mileage trends across the top 5 high-sales postal codes</a:t>
            </a:r>
            <a:r>
              <a:rPr lang="en-US" dirty="0">
                <a:ea typeface="+mn-lt"/>
                <a:cs typeface="+mn-lt"/>
              </a:rPr>
              <a:t> in Edmonton.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Different postal codes have </a:t>
            </a:r>
            <a:r>
              <a:rPr lang="en-US" b="1" dirty="0">
                <a:ea typeface="+mn-lt"/>
                <a:cs typeface="+mn-lt"/>
              </a:rPr>
              <a:t>varying mileage distributions</a:t>
            </a:r>
            <a:r>
              <a:rPr lang="en-US" dirty="0">
                <a:ea typeface="+mn-lt"/>
                <a:cs typeface="+mn-lt"/>
              </a:rPr>
              <a:t>, indicating different vehicle conditions sold in each area.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Some regions focus on </a:t>
            </a:r>
            <a:r>
              <a:rPr lang="en-US" b="1" dirty="0">
                <a:ea typeface="+mn-lt"/>
                <a:cs typeface="+mn-lt"/>
              </a:rPr>
              <a:t>low-mileage (newer) vehicles</a:t>
            </a:r>
            <a:r>
              <a:rPr lang="en-US" dirty="0">
                <a:ea typeface="+mn-lt"/>
                <a:cs typeface="+mn-lt"/>
              </a:rPr>
              <a:t>, while others have </a:t>
            </a:r>
            <a:r>
              <a:rPr lang="en-US" b="1" dirty="0">
                <a:ea typeface="+mn-lt"/>
                <a:cs typeface="+mn-lt"/>
              </a:rPr>
              <a:t>higher-mileage (used) cars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mileage distribution&#10;&#10;AI-generated content may be incorrect.">
            <a:extLst>
              <a:ext uri="{FF2B5EF4-FFF2-40B4-BE49-F238E27FC236}">
                <a16:creationId xmlns:a16="http://schemas.microsoft.com/office/drawing/2014/main" id="{E95BAD09-C356-24BF-DBF7-685E5E95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43" y="1718392"/>
            <a:ext cx="6911491" cy="44673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857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40C4-BBDC-4A83-E517-F4621B4F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📊 Results from 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C1790-CAC1-8370-43F5-DF7C677A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🔍 </a:t>
            </a:r>
            <a:r>
              <a:rPr lang="en-IN" b="1" dirty="0"/>
              <a:t>Key Findings:</a:t>
            </a:r>
            <a:endParaRPr lang="en-US" b="1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Top-Selling Regions:</a:t>
            </a:r>
            <a:r>
              <a:rPr lang="en-US" dirty="0">
                <a:ea typeface="+mn-lt"/>
                <a:cs typeface="+mn-lt"/>
              </a:rPr>
              <a:t> Certain postal codes in </a:t>
            </a:r>
            <a:r>
              <a:rPr lang="en-US" b="1" dirty="0">
                <a:ea typeface="+mn-lt"/>
                <a:cs typeface="+mn-lt"/>
              </a:rPr>
              <a:t>Edmonton</a:t>
            </a:r>
            <a:r>
              <a:rPr lang="en-US" dirty="0">
                <a:ea typeface="+mn-lt"/>
                <a:cs typeface="+mn-lt"/>
              </a:rPr>
              <a:t> have significantly higher vehicle sales.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Price Trends:</a:t>
            </a:r>
            <a:r>
              <a:rPr lang="en-US" dirty="0">
                <a:ea typeface="+mn-lt"/>
                <a:cs typeface="+mn-lt"/>
              </a:rPr>
              <a:t> Most vehicles are priced under </a:t>
            </a:r>
            <a:r>
              <a:rPr lang="en-US" b="1" dirty="0">
                <a:ea typeface="+mn-lt"/>
                <a:cs typeface="+mn-lt"/>
              </a:rPr>
              <a:t>$100K</a:t>
            </a:r>
            <a:r>
              <a:rPr lang="en-US" dirty="0">
                <a:ea typeface="+mn-lt"/>
                <a:cs typeface="+mn-lt"/>
              </a:rPr>
              <a:t>, with a few high-end outliers.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Mileage Insights:</a:t>
            </a:r>
            <a:r>
              <a:rPr lang="en-US" dirty="0">
                <a:ea typeface="+mn-lt"/>
                <a:cs typeface="+mn-lt"/>
              </a:rPr>
              <a:t> Different postal codes specialize in either </a:t>
            </a:r>
            <a:r>
              <a:rPr lang="en-US" b="1" dirty="0">
                <a:ea typeface="+mn-lt"/>
                <a:cs typeface="+mn-lt"/>
              </a:rPr>
              <a:t>low-mileage (newer) or high-mileage (used) vehicles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Days on Market:</a:t>
            </a:r>
            <a:r>
              <a:rPr lang="en-US" dirty="0">
                <a:ea typeface="+mn-lt"/>
                <a:cs typeface="+mn-lt"/>
              </a:rPr>
              <a:t> Most vehicles sell within </a:t>
            </a:r>
            <a:r>
              <a:rPr lang="en-US" b="1" dirty="0">
                <a:ea typeface="+mn-lt"/>
                <a:cs typeface="+mn-lt"/>
              </a:rPr>
              <a:t>50 days</a:t>
            </a:r>
            <a:r>
              <a:rPr lang="en-US" dirty="0">
                <a:ea typeface="+mn-lt"/>
                <a:cs typeface="+mn-lt"/>
              </a:rPr>
              <a:t>, but some remain unsold for over a year.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Brand Popularity:</a:t>
            </a:r>
            <a:r>
              <a:rPr lang="en-US" dirty="0">
                <a:ea typeface="+mn-lt"/>
                <a:cs typeface="+mn-lt"/>
              </a:rPr>
              <a:t> Certain car makes dominate sales in different regions.</a:t>
            </a:r>
          </a:p>
          <a:p>
            <a:pPr marL="0" indent="0">
              <a:buNone/>
            </a:pPr>
            <a:r>
              <a:rPr lang="en-US" dirty="0"/>
              <a:t> 💡</a:t>
            </a:r>
            <a:r>
              <a:rPr lang="en-US" b="1" dirty="0"/>
              <a:t>Business Impact:</a:t>
            </a:r>
          </a:p>
          <a:p>
            <a:r>
              <a:rPr lang="en-US" dirty="0"/>
              <a:t>• Optimize inventory allocation based on high-sales regions.</a:t>
            </a:r>
          </a:p>
          <a:p>
            <a:r>
              <a:rPr lang="en-US" dirty="0"/>
              <a:t>• Refine pricing strategies by analyzing market trends.</a:t>
            </a:r>
          </a:p>
          <a:p>
            <a:r>
              <a:rPr lang="en-US" dirty="0"/>
              <a:t>• Focus marketing efforts on top-performing areas to increase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65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10C6-7FED-6A04-A5CE-82D6FE45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4BFA92-8192-9E17-8949-E37592CDD0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9510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E11991EF-8F06-3589-4CC1-2A01B7E5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85" r="25822" b="11"/>
          <a:stretch/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430216-61A9-DE04-433D-5540DC04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CBD1-48D7-7795-9FD9-105C7E9D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/>
              <a:t>Clustering Analysis</a:t>
            </a:r>
            <a:r>
              <a:rPr lang="en-US" dirty="0"/>
              <a:t> – Identify best-selling regions using </a:t>
            </a:r>
            <a:r>
              <a:rPr lang="en-US" b="1" dirty="0"/>
              <a:t>K-Means or DBSCAN</a:t>
            </a:r>
            <a:r>
              <a:rPr lang="en-US" dirty="0"/>
              <a:t>.</a:t>
            </a:r>
          </a:p>
          <a:p>
            <a:pPr marL="342900" indent="-342900"/>
            <a:r>
              <a:rPr lang="en-US" dirty="0"/>
              <a:t> </a:t>
            </a:r>
            <a:r>
              <a:rPr lang="en-US" b="1" dirty="0"/>
              <a:t>Predictive Modeling</a:t>
            </a:r>
            <a:r>
              <a:rPr lang="en-US" dirty="0"/>
              <a:t> – Use ML models to </a:t>
            </a:r>
            <a:r>
              <a:rPr lang="en-US" b="1" dirty="0"/>
              <a:t>forecast future sales trends</a:t>
            </a:r>
            <a:r>
              <a:rPr lang="en-US" dirty="0"/>
              <a:t>.</a:t>
            </a:r>
          </a:p>
          <a:p>
            <a:pPr marL="342900" indent="-342900"/>
            <a:r>
              <a:rPr lang="en-US" b="1" dirty="0"/>
              <a:t>Dashboard Development</a:t>
            </a:r>
            <a:r>
              <a:rPr lang="en-US" dirty="0"/>
              <a:t> – Build an </a:t>
            </a:r>
            <a:r>
              <a:rPr lang="en-US" b="1" dirty="0"/>
              <a:t>interactive Power BI dashboard</a:t>
            </a:r>
            <a:r>
              <a:rPr lang="en-US" dirty="0"/>
              <a:t> for business insights.</a:t>
            </a:r>
          </a:p>
          <a:p>
            <a:pPr marL="342900" indent="-342900"/>
            <a:r>
              <a:rPr lang="en-US" b="1" dirty="0"/>
              <a:t>Implementation &amp; Optimization</a:t>
            </a:r>
            <a:r>
              <a:rPr lang="en-US" dirty="0"/>
              <a:t> – Apply findings to </a:t>
            </a:r>
            <a:r>
              <a:rPr lang="en-US" b="1" dirty="0"/>
              <a:t>enhance pricing, marketing, and inventory strategies</a:t>
            </a:r>
            <a:r>
              <a:rPr lang="en-US" dirty="0"/>
              <a:t>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04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CADFC-BEE4-9D2D-BCEF-1A0F38F1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Thank  you!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14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B99B5-E0F4-6DAB-3A03-5B3407B17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 dirty="0"/>
              <a:t>GROUP NAME &amp;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5F74-B18A-6F99-6A1C-DF443A41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/>
              <a:t> Cluster Insights</a:t>
            </a:r>
            <a:endParaRPr lang="en-US" sz="1500"/>
          </a:p>
          <a:p>
            <a:pPr marL="0" indent="0">
              <a:lnSpc>
                <a:spcPct val="100000"/>
              </a:lnSpc>
              <a:buNone/>
            </a:pPr>
            <a:r>
              <a:rPr lang="en-US" sz="1500" b="1">
                <a:ea typeface="+mn-lt"/>
                <a:cs typeface="+mn-lt"/>
              </a:rPr>
              <a:t> Team Members &amp; Roles</a:t>
            </a:r>
            <a:endParaRPr lang="en-US" sz="1500"/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Anmolpreet Kaur</a:t>
            </a:r>
            <a:r>
              <a:rPr lang="en-US" sz="1500">
                <a:ea typeface="+mn-lt"/>
                <a:cs typeface="+mn-lt"/>
              </a:rPr>
              <a:t> – </a:t>
            </a:r>
            <a:r>
              <a:rPr lang="en-US" sz="1500" b="1">
                <a:ea typeface="+mn-lt"/>
                <a:cs typeface="+mn-lt"/>
              </a:rPr>
              <a:t>Team Leader</a:t>
            </a:r>
            <a:endParaRPr lang="en-US" sz="1500"/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Manages project workflow, leads Exploratory Data Analysis (EDA), and coordinates with instructor/client.</a:t>
            </a:r>
            <a:endParaRPr lang="en-US" sz="1500"/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Gurwinder Kaur</a:t>
            </a:r>
            <a:r>
              <a:rPr lang="en-US" sz="1500">
                <a:ea typeface="+mn-lt"/>
                <a:cs typeface="+mn-lt"/>
              </a:rPr>
              <a:t> – </a:t>
            </a:r>
            <a:r>
              <a:rPr lang="en-US" sz="1500" b="1">
                <a:ea typeface="+mn-lt"/>
                <a:cs typeface="+mn-lt"/>
              </a:rPr>
              <a:t>Data Preprocessing</a:t>
            </a:r>
            <a:endParaRPr lang="en-US" sz="1500"/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Responsible for cleaning and structuring data for analysis.</a:t>
            </a:r>
            <a:endParaRPr lang="en-US" sz="1500"/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Chahalpreet Singh</a:t>
            </a:r>
            <a:r>
              <a:rPr lang="en-US" sz="1500">
                <a:ea typeface="+mn-lt"/>
                <a:cs typeface="+mn-lt"/>
              </a:rPr>
              <a:t> – </a:t>
            </a:r>
            <a:r>
              <a:rPr lang="en-US" sz="1500" b="1">
                <a:ea typeface="+mn-lt"/>
                <a:cs typeface="+mn-lt"/>
              </a:rPr>
              <a:t>ML Engineer</a:t>
            </a:r>
            <a:endParaRPr lang="en-US" sz="1500"/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Implements machine learning models and clustering techniques.</a:t>
            </a:r>
            <a:endParaRPr lang="en-US" sz="1500"/>
          </a:p>
          <a:p>
            <a:pPr>
              <a:lnSpc>
                <a:spcPct val="100000"/>
              </a:lnSpc>
            </a:pPr>
            <a:r>
              <a:rPr lang="en-US" sz="1500" b="1">
                <a:ea typeface="+mn-lt"/>
                <a:cs typeface="+mn-lt"/>
              </a:rPr>
              <a:t>Harinderjeet Singh</a:t>
            </a:r>
            <a:r>
              <a:rPr lang="en-US" sz="1500">
                <a:ea typeface="+mn-lt"/>
                <a:cs typeface="+mn-lt"/>
              </a:rPr>
              <a:t> – </a:t>
            </a:r>
            <a:r>
              <a:rPr lang="en-US" sz="1500" b="1">
                <a:ea typeface="+mn-lt"/>
                <a:cs typeface="+mn-lt"/>
              </a:rPr>
              <a:t>Data Visualization</a:t>
            </a:r>
            <a:endParaRPr lang="en-US" sz="1500"/>
          </a:p>
          <a:p>
            <a:pPr lvl="1">
              <a:lnSpc>
                <a:spcPct val="100000"/>
              </a:lnSpc>
            </a:pPr>
            <a:r>
              <a:rPr lang="en-US" sz="1500">
                <a:ea typeface="+mn-lt"/>
                <a:cs typeface="+mn-lt"/>
              </a:rPr>
              <a:t>Designs charts, maps, and graphical insights to present findings.</a:t>
            </a:r>
            <a:endParaRPr lang="en-US" sz="1500"/>
          </a:p>
          <a:p>
            <a:pPr>
              <a:lnSpc>
                <a:spcPct val="100000"/>
              </a:lnSpc>
            </a:pPr>
            <a:endParaRPr lang="en-US" sz="1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E315F811-E559-3718-AD65-02836D6A3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89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E0B31-78A2-141F-D947-DB6497FE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Understanding of 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69C8-7ECD-15C4-7366-7151F29A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3992"/>
            <a:ext cx="10691265" cy="373989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The Go Auto dataset</a:t>
            </a:r>
            <a:r>
              <a:rPr lang="en-US" dirty="0">
                <a:ea typeface="+mn-lt"/>
                <a:cs typeface="+mn-lt"/>
              </a:rPr>
              <a:t> provides detailed information about vehicle sales, dealership locations, and customer preferences. Understanding its structure helps in effective analysis and predictive modeling.</a:t>
            </a:r>
            <a:endParaRPr lang="en-US" dirty="0"/>
          </a:p>
          <a:p>
            <a:pPr>
              <a:buNone/>
            </a:pPr>
            <a:r>
              <a:rPr lang="en-US" b="1" dirty="0"/>
              <a:t>Structure of the Dataset: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🔢 Number of Rows: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145,114</a:t>
            </a:r>
            <a:r>
              <a:rPr lang="en-US" dirty="0">
                <a:ea typeface="+mn-lt"/>
                <a:cs typeface="+mn-lt"/>
              </a:rPr>
              <a:t> (Large dataset with diverse vehicle listings)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📊 Number of Columns: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46</a:t>
            </a:r>
            <a:r>
              <a:rPr lang="en-US" dirty="0">
                <a:ea typeface="+mn-lt"/>
                <a:cs typeface="+mn-lt"/>
              </a:rPr>
              <a:t> (Rich feature set for analysis)</a:t>
            </a:r>
            <a:endParaRPr lang="en-US" dirty="0"/>
          </a:p>
          <a:p>
            <a:pPr marL="0" indent="0">
              <a:buNone/>
            </a:pPr>
            <a:r>
              <a:rPr lang="en-US" b="1"/>
              <a:t>Key Data Categories: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🚗 </a:t>
            </a:r>
            <a:r>
              <a:rPr lang="en-US" b="1" dirty="0">
                <a:ea typeface="+mn-lt"/>
                <a:cs typeface="+mn-lt"/>
              </a:rPr>
              <a:t>Vehicle Attributes: </a:t>
            </a:r>
            <a:r>
              <a:rPr lang="en-US">
                <a:ea typeface="+mn-lt"/>
                <a:cs typeface="+mn-lt"/>
              </a:rPr>
              <a:t>Make, Model, Year, Mileage, Fuel Type, Drivetrain, VIN-based details like Wheelbase, Engine Type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💰 </a:t>
            </a:r>
            <a:r>
              <a:rPr lang="en-US" b="1" dirty="0">
                <a:ea typeface="+mn-lt"/>
                <a:cs typeface="+mn-lt"/>
              </a:rPr>
              <a:t>Sales Data: </a:t>
            </a:r>
            <a:r>
              <a:rPr lang="en-US" dirty="0">
                <a:ea typeface="+mn-lt"/>
                <a:cs typeface="+mn-lt"/>
              </a:rPr>
              <a:t>Price, Days on Market, Total Gross Sales. Customer demand trends.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📍 </a:t>
            </a:r>
            <a:r>
              <a:rPr lang="en-US" b="1" dirty="0">
                <a:ea typeface="+mn-lt"/>
                <a:cs typeface="+mn-lt"/>
              </a:rPr>
              <a:t>Dealer &amp; Location Information: </a:t>
            </a:r>
            <a:r>
              <a:rPr lang="en-US" dirty="0">
                <a:ea typeface="+mn-lt"/>
                <a:cs typeface="+mn-lt"/>
              </a:rPr>
              <a:t>Dealer City, Province, Postal Code. Helps in </a:t>
            </a:r>
            <a:r>
              <a:rPr lang="en-US" b="1" dirty="0">
                <a:ea typeface="+mn-lt"/>
                <a:cs typeface="+mn-lt"/>
              </a:rPr>
              <a:t>geographical clustering</a:t>
            </a:r>
            <a:r>
              <a:rPr lang="en-US" dirty="0">
                <a:ea typeface="+mn-lt"/>
                <a:cs typeface="+mn-lt"/>
              </a:rPr>
              <a:t> for sales optimization</a:t>
            </a:r>
            <a:endParaRPr lang="en-US"/>
          </a:p>
          <a:p>
            <a:pPr>
              <a:buFont typeface="Arial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3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44EF6EA-FE9A-50C5-0D70-35E2CBBF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en-US" sz="3300" b="1"/>
              <a:t>Problem Statement: Best Selling Regions (Clustering)</a:t>
            </a:r>
            <a:endParaRPr lang="en-US" sz="3300"/>
          </a:p>
          <a:p>
            <a:endParaRPr lang="en-US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3132-740B-80B4-49D1-FED17222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149" y="978558"/>
            <a:ext cx="7591859" cy="509149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None/>
            </a:pPr>
            <a:r>
              <a:rPr lang="en-US" b="1"/>
              <a:t>📍 Objective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Perform </a:t>
            </a:r>
            <a:r>
              <a:rPr lang="en-US" b="1">
                <a:ea typeface="+mn-lt"/>
                <a:cs typeface="+mn-lt"/>
              </a:rPr>
              <a:t>Exploratory Data Analysis (EDA)</a:t>
            </a:r>
            <a:r>
              <a:rPr lang="en-US">
                <a:ea typeface="+mn-lt"/>
                <a:cs typeface="+mn-lt"/>
              </a:rPr>
              <a:t> to understand </a:t>
            </a:r>
            <a:r>
              <a:rPr lang="en-US" dirty="0">
                <a:ea typeface="+mn-lt"/>
                <a:cs typeface="+mn-lt"/>
              </a:rPr>
              <a:t>vehicle sales </a:t>
            </a:r>
            <a:r>
              <a:rPr lang="en-US">
                <a:ea typeface="+mn-lt"/>
                <a:cs typeface="+mn-lt"/>
              </a:rPr>
              <a:t>trends in </a:t>
            </a:r>
            <a:r>
              <a:rPr lang="en-US" b="1">
                <a:ea typeface="+mn-lt"/>
                <a:cs typeface="+mn-lt"/>
              </a:rPr>
              <a:t>Edmonton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Identify </a:t>
            </a:r>
            <a:r>
              <a:rPr lang="en-US" b="1">
                <a:ea typeface="+mn-lt"/>
                <a:cs typeface="+mn-lt"/>
              </a:rPr>
              <a:t>patterns and anomalies</a:t>
            </a:r>
            <a:r>
              <a:rPr lang="en-US">
                <a:ea typeface="+mn-lt"/>
                <a:cs typeface="+mn-lt"/>
              </a:rPr>
              <a:t> in pricing, mileage</a:t>
            </a:r>
            <a:r>
              <a:rPr lang="en-US" dirty="0">
                <a:ea typeface="+mn-lt"/>
                <a:cs typeface="+mn-lt"/>
              </a:rPr>
              <a:t>, dealership </a:t>
            </a:r>
            <a:r>
              <a:rPr lang="en-US">
                <a:ea typeface="+mn-lt"/>
                <a:cs typeface="+mn-lt"/>
              </a:rPr>
              <a:t>locations, and brand popularity.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Prepare data by </a:t>
            </a:r>
            <a:r>
              <a:rPr lang="en-US" b="1">
                <a:ea typeface="+mn-lt"/>
                <a:cs typeface="+mn-lt"/>
              </a:rPr>
              <a:t>encoding categorical variables</a:t>
            </a:r>
            <a:r>
              <a:rPr lang="en-US">
                <a:ea typeface="+mn-lt"/>
                <a:cs typeface="+mn-lt"/>
              </a:rPr>
              <a:t> for future modeling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indent="0">
              <a:buNone/>
            </a:pPr>
            <a:r>
              <a:rPr lang="en-US" b="1"/>
              <a:t>📊 Key Insights to Extract</a:t>
            </a:r>
            <a:endParaRPr lang="en-US"/>
          </a:p>
          <a:p>
            <a:pPr>
              <a:buFont typeface="Arial"/>
            </a:pPr>
            <a:r>
              <a:rPr lang="en-US" b="1">
                <a:ea typeface="+mn-lt"/>
                <a:cs typeface="+mn-lt"/>
              </a:rPr>
              <a:t>Top-performing dealerships</a:t>
            </a:r>
            <a:r>
              <a:rPr lang="en-US" dirty="0">
                <a:ea typeface="+mn-lt"/>
                <a:cs typeface="+mn-lt"/>
              </a:rPr>
              <a:t> based on </a:t>
            </a:r>
            <a:r>
              <a:rPr lang="en-US">
                <a:ea typeface="+mn-lt"/>
                <a:cs typeface="+mn-lt"/>
              </a:rPr>
              <a:t>number of sales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>
                <a:ea typeface="+mn-lt"/>
                <a:cs typeface="+mn-lt"/>
              </a:rPr>
              <a:t>total revenue.</a:t>
            </a:r>
            <a:endParaRPr lang="en-US"/>
          </a:p>
          <a:p>
            <a:pPr>
              <a:buFont typeface="Arial"/>
            </a:pPr>
            <a:r>
              <a:rPr lang="en-US" b="1">
                <a:ea typeface="+mn-lt"/>
                <a:cs typeface="+mn-lt"/>
              </a:rPr>
              <a:t>Sales trends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across different postal codes.</a:t>
            </a:r>
            <a:endParaRPr lang="en-US"/>
          </a:p>
          <a:p>
            <a:pPr>
              <a:buFont typeface="Arial"/>
            </a:pPr>
            <a:r>
              <a:rPr lang="en-US" b="1">
                <a:ea typeface="+mn-lt"/>
                <a:cs typeface="+mn-lt"/>
              </a:rPr>
              <a:t>Brand-wise distribution and pricing patterns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indent="0">
              <a:buNone/>
            </a:pPr>
            <a:r>
              <a:rPr lang="en-US" b="1"/>
              <a:t>🛠 Approach (Demo 1 Scope)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EDA</a:t>
            </a:r>
            <a:r>
              <a:rPr lang="en-US">
                <a:ea typeface="+mn-lt"/>
                <a:cs typeface="+mn-lt"/>
              </a:rPr>
              <a:t>: Data cleaning, missing value handling, and visualizations.</a:t>
            </a:r>
            <a:endParaRPr lang="en-US"/>
          </a:p>
          <a:p>
            <a:pPr>
              <a:buFont typeface="Arial"/>
            </a:pPr>
            <a:r>
              <a:rPr lang="en-US" b="1">
                <a:ea typeface="+mn-lt"/>
                <a:cs typeface="+mn-lt"/>
              </a:rPr>
              <a:t>Encoding</a:t>
            </a:r>
            <a:r>
              <a:rPr lang="en-US">
                <a:ea typeface="+mn-lt"/>
                <a:cs typeface="+mn-lt"/>
              </a:rPr>
              <a:t>: Convert categorical variables (e.g., make, model, drivetrain)</a:t>
            </a:r>
            <a:r>
              <a:rPr lang="en-US" dirty="0">
                <a:ea typeface="+mn-lt"/>
                <a:cs typeface="+mn-lt"/>
              </a:rPr>
              <a:t> for </a:t>
            </a:r>
            <a:r>
              <a:rPr lang="en-US">
                <a:ea typeface="+mn-lt"/>
                <a:cs typeface="+mn-lt"/>
              </a:rPr>
              <a:t>future machine learning use.</a:t>
            </a:r>
            <a:endParaRPr lang="en-US"/>
          </a:p>
          <a:p>
            <a:pPr>
              <a:buFont typeface="Arial"/>
            </a:pPr>
            <a:r>
              <a:rPr lang="en-US" b="1">
                <a:ea typeface="+mn-lt"/>
                <a:cs typeface="+mn-lt"/>
              </a:rPr>
              <a:t>Feature Selection</a:t>
            </a:r>
            <a:r>
              <a:rPr lang="en-US">
                <a:ea typeface="+mn-lt"/>
                <a:cs typeface="+mn-lt"/>
              </a:rPr>
              <a:t>: Identify important attributes </a:t>
            </a:r>
            <a:r>
              <a:rPr lang="en-US" dirty="0">
                <a:ea typeface="+mn-lt"/>
                <a:cs typeface="+mn-lt"/>
              </a:rPr>
              <a:t>for </a:t>
            </a:r>
            <a:r>
              <a:rPr lang="en-US">
                <a:ea typeface="+mn-lt"/>
                <a:cs typeface="+mn-lt"/>
              </a:rPr>
              <a:t>further modeling.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6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E76B436-7E1A-0707-D4D8-88FEC56BA2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046" r="23546" b="5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F931A-6D34-89F6-AFB0-1E6C302E7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Overview of EDA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AA330-2974-9DE9-F66E-C8B458CB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Before applying machine learning models, we performed </a:t>
            </a:r>
            <a:r>
              <a:rPr lang="en-US" b="1" dirty="0">
                <a:ea typeface="+mn-lt"/>
                <a:cs typeface="+mn-lt"/>
              </a:rPr>
              <a:t>Exploratory Data Analysis (EDA)</a:t>
            </a:r>
            <a:r>
              <a:rPr lang="en-US" dirty="0">
                <a:ea typeface="+mn-lt"/>
                <a:cs typeface="+mn-lt"/>
              </a:rPr>
              <a:t> to understand trends, patterns, and relationships in the dataset."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"EDA helps in </a:t>
            </a:r>
            <a:r>
              <a:rPr lang="en-US" b="1" dirty="0">
                <a:ea typeface="+mn-lt"/>
                <a:cs typeface="+mn-lt"/>
              </a:rPr>
              <a:t>data cleaning, feature selection, and identifying anomalies</a:t>
            </a:r>
            <a:r>
              <a:rPr lang="en-US" dirty="0">
                <a:ea typeface="+mn-lt"/>
                <a:cs typeface="+mn-lt"/>
              </a:rPr>
              <a:t> that could impact predictions."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"Now, let’s look at key visualizations that reveal insights about vehicle sales trends."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567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A651-4608-3058-20A8-5A52C970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Price Distribution Histogram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87F4F-6A69-9097-8FBB-97CC2AAA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This histogram shows the </a:t>
            </a:r>
            <a:r>
              <a:rPr lang="en-US" sz="1700" b="1">
                <a:ea typeface="+mn-lt"/>
                <a:cs typeface="+mn-lt"/>
              </a:rPr>
              <a:t>distribution of vehicle prices</a:t>
            </a:r>
            <a:r>
              <a:rPr lang="en-US" sz="1700">
                <a:ea typeface="+mn-lt"/>
                <a:cs typeface="+mn-lt"/>
              </a:rPr>
              <a:t> in our dataset."</a:t>
            </a:r>
            <a:endParaRPr lang="en-U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"We see that </a:t>
            </a:r>
            <a:r>
              <a:rPr lang="en-US" sz="1700" b="1">
                <a:ea typeface="+mn-lt"/>
                <a:cs typeface="+mn-lt"/>
              </a:rPr>
              <a:t>most vehicles are priced below $100K</a:t>
            </a:r>
            <a:r>
              <a:rPr lang="en-US" sz="1700">
                <a:ea typeface="+mn-lt"/>
                <a:cs typeface="+mn-lt"/>
              </a:rPr>
              <a:t>, but there are some high-end outliers exceeding $200K."</a:t>
            </a:r>
            <a:endParaRPr lang="en-U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</a:t>
            </a:r>
            <a:r>
              <a:rPr lang="en-US" sz="1700" b="1">
                <a:ea typeface="+mn-lt"/>
                <a:cs typeface="+mn-lt"/>
              </a:rPr>
              <a:t>Luxury and high-priced vehicles are fewer</a:t>
            </a:r>
            <a:r>
              <a:rPr lang="en-US" sz="1700">
                <a:ea typeface="+mn-lt"/>
                <a:cs typeface="+mn-lt"/>
              </a:rPr>
              <a:t>, which suggests that most buyers prefer budget-friendly options."</a:t>
            </a:r>
            <a:endParaRPr lang="en-US" sz="1700"/>
          </a:p>
          <a:p>
            <a:pPr indent="0">
              <a:lnSpc>
                <a:spcPct val="100000"/>
              </a:lnSpc>
              <a:buNone/>
            </a:pPr>
            <a:r>
              <a:rPr lang="en-US" sz="1700" b="1">
                <a:ea typeface="+mn-lt"/>
                <a:cs typeface="+mn-lt"/>
              </a:rPr>
              <a:t>💡 Business Impact:</a:t>
            </a:r>
            <a:endParaRPr lang="en-U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"Understanding price distribution helps dealerships </a:t>
            </a:r>
            <a:r>
              <a:rPr lang="en-US" sz="1700" b="1">
                <a:ea typeface="+mn-lt"/>
                <a:cs typeface="+mn-lt"/>
              </a:rPr>
              <a:t>optimize pricing strategies</a:t>
            </a:r>
            <a:r>
              <a:rPr lang="en-US" sz="1700">
                <a:ea typeface="+mn-lt"/>
                <a:cs typeface="+mn-lt"/>
              </a:rPr>
              <a:t> based on demand."</a:t>
            </a:r>
            <a:endParaRPr lang="en-US" sz="1700"/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a price distribution&#10;&#10;AI-generated content may be incorrect.">
            <a:extLst>
              <a:ext uri="{FF2B5EF4-FFF2-40B4-BE49-F238E27FC236}">
                <a16:creationId xmlns:a16="http://schemas.microsoft.com/office/drawing/2014/main" id="{1DC3EE58-AF45-F4C2-C7F9-514DEADBD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092501"/>
            <a:ext cx="6072188" cy="391656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3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84E26-ADBA-D071-7BD1-97341856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Mileage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7AE8-3F3F-4DDF-28C9-B4BB30E2C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 dirty="0">
                <a:ea typeface="+mn-lt"/>
                <a:cs typeface="+mn-lt"/>
              </a:rPr>
              <a:t>"This graph shows the </a:t>
            </a:r>
            <a:r>
              <a:rPr lang="en-US" sz="1700" b="1" dirty="0">
                <a:ea typeface="+mn-lt"/>
                <a:cs typeface="+mn-lt"/>
              </a:rPr>
              <a:t>distribution of vehicle mileage</a:t>
            </a:r>
            <a:r>
              <a:rPr lang="en-US" sz="1700" dirty="0">
                <a:ea typeface="+mn-lt"/>
                <a:cs typeface="+mn-lt"/>
              </a:rPr>
              <a:t> across our dataset."</a:t>
            </a:r>
            <a:endParaRPr lang="en-US" sz="17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"Most vehicles have mileage under </a:t>
            </a:r>
            <a:r>
              <a:rPr lang="en-US" sz="1700" b="1">
                <a:ea typeface="+mn-lt"/>
                <a:cs typeface="+mn-lt"/>
              </a:rPr>
              <a:t>200,000 km</a:t>
            </a:r>
            <a:r>
              <a:rPr lang="en-US" sz="1700">
                <a:ea typeface="+mn-lt"/>
                <a:cs typeface="+mn-lt"/>
              </a:rPr>
              <a:t>, but we see a few extreme cases exceeding </a:t>
            </a:r>
            <a:r>
              <a:rPr lang="en-US" sz="1700" b="1">
                <a:ea typeface="+mn-lt"/>
                <a:cs typeface="+mn-lt"/>
              </a:rPr>
              <a:t>300,000 km</a:t>
            </a:r>
            <a:r>
              <a:rPr lang="en-US" sz="1700">
                <a:ea typeface="+mn-lt"/>
                <a:cs typeface="+mn-lt"/>
              </a:rPr>
              <a:t>."</a:t>
            </a:r>
            <a:endParaRPr lang="en-U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</a:t>
            </a:r>
            <a:r>
              <a:rPr lang="en-US" sz="1700" b="1">
                <a:ea typeface="+mn-lt"/>
                <a:cs typeface="+mn-lt"/>
              </a:rPr>
              <a:t>Newer vehicles tend to have lower mileage</a:t>
            </a:r>
            <a:r>
              <a:rPr lang="en-US" sz="1700">
                <a:ea typeface="+mn-lt"/>
                <a:cs typeface="+mn-lt"/>
              </a:rPr>
              <a:t>, which aligns with expectations."</a:t>
            </a:r>
            <a:endParaRPr lang="en-US" sz="1700"/>
          </a:p>
          <a:p>
            <a:pPr indent="0">
              <a:lnSpc>
                <a:spcPct val="100000"/>
              </a:lnSpc>
              <a:buNone/>
            </a:pPr>
            <a:r>
              <a:rPr lang="en-US" sz="1700" b="1">
                <a:ea typeface="+mn-lt"/>
                <a:cs typeface="+mn-lt"/>
              </a:rPr>
              <a:t>💡 Business Impact:</a:t>
            </a:r>
            <a:endParaRPr lang="en-U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"Mileage is a key factor in pricing; this insight helps </a:t>
            </a:r>
            <a:r>
              <a:rPr lang="en-US" sz="1700" b="1">
                <a:ea typeface="+mn-lt"/>
                <a:cs typeface="+mn-lt"/>
              </a:rPr>
              <a:t>adjust pricing models</a:t>
            </a:r>
            <a:r>
              <a:rPr lang="en-US" sz="1700">
                <a:ea typeface="+mn-lt"/>
                <a:cs typeface="+mn-lt"/>
              </a:rPr>
              <a:t> based on vehicle condition."</a:t>
            </a:r>
            <a:endParaRPr lang="en-US" sz="1700"/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mileage distribution of vehicles&#10;&#10;AI-generated content may be incorrect.">
            <a:extLst>
              <a:ext uri="{FF2B5EF4-FFF2-40B4-BE49-F238E27FC236}">
                <a16:creationId xmlns:a16="http://schemas.microsoft.com/office/drawing/2014/main" id="{10097367-1281-9A55-513E-6EF430D67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53223"/>
            <a:ext cx="6072188" cy="385584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78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76B63-4D34-307B-BBA6-ECF4BA7C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Days on Market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0B82F3-DD4A-213B-00DA-8E7448B79672}"/>
              </a:ext>
            </a:extLst>
          </p:cNvPr>
          <p:cNvSpPr txBox="1"/>
          <p:nvPr/>
        </p:nvSpPr>
        <p:spPr>
          <a:xfrm>
            <a:off x="6664960" y="2346960"/>
            <a:ext cx="4819903" cy="37754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"This chart shows how long vehicles stay on the market before being sold."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"Most vehicles sell within </a:t>
            </a:r>
            <a:r>
              <a:rPr lang="en-US" b="1"/>
              <a:t>50 days</a:t>
            </a:r>
            <a:r>
              <a:rPr lang="en-US"/>
              <a:t>, but some remain unsold for </a:t>
            </a:r>
            <a:r>
              <a:rPr lang="en-US" b="1"/>
              <a:t>over a year</a:t>
            </a:r>
            <a:r>
              <a:rPr lang="en-US"/>
              <a:t>."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"</a:t>
            </a:r>
            <a:r>
              <a:rPr lang="en-US" b="1"/>
              <a:t>Used cars typically take longer to sell compared to new ones.</a:t>
            </a:r>
            <a:r>
              <a:rPr lang="en-US"/>
              <a:t>"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graph of a number of days&#10;&#10;AI-generated content may be incorrect.">
            <a:extLst>
              <a:ext uri="{FF2B5EF4-FFF2-40B4-BE49-F238E27FC236}">
                <a16:creationId xmlns:a16="http://schemas.microsoft.com/office/drawing/2014/main" id="{0B9ACC4E-A675-2D4C-ABC7-696C9F6A6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098" y="2569491"/>
            <a:ext cx="5549902" cy="359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2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rrelation of key variables &#10;">
            <a:extLst>
              <a:ext uri="{FF2B5EF4-FFF2-40B4-BE49-F238E27FC236}">
                <a16:creationId xmlns:a16="http://schemas.microsoft.com/office/drawing/2014/main" id="{21342DBA-C268-AE95-2B99-08D02B0D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26" b="-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04AAEB-2712-8E80-A5BE-C0155E4B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Correlation Heatmap</a:t>
            </a:r>
            <a:endParaRPr lang="en-US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60CA-7DC9-94A6-0BA8-4D2454571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"This heatmap shows how different features </a:t>
            </a:r>
            <a:r>
              <a:rPr lang="en-US" sz="1700" b="1">
                <a:ea typeface="+mn-lt"/>
                <a:cs typeface="+mn-lt"/>
              </a:rPr>
              <a:t>correlate with each other</a:t>
            </a:r>
            <a:r>
              <a:rPr lang="en-US" sz="1700">
                <a:ea typeface="+mn-lt"/>
                <a:cs typeface="+mn-lt"/>
              </a:rPr>
              <a:t>."</a:t>
            </a:r>
            <a:endParaRPr lang="en-U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</a:t>
            </a:r>
            <a:r>
              <a:rPr lang="en-US" sz="1700" b="1">
                <a:ea typeface="+mn-lt"/>
                <a:cs typeface="+mn-lt"/>
              </a:rPr>
              <a:t>Strong negative correlation (-0.84) between mileage and model year</a:t>
            </a:r>
            <a:r>
              <a:rPr lang="en-US" sz="1700">
                <a:ea typeface="+mn-lt"/>
                <a:cs typeface="+mn-lt"/>
              </a:rPr>
              <a:t> suggests that newer cars have lower mileage."</a:t>
            </a:r>
            <a:endParaRPr lang="en-US" sz="17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1700">
                <a:ea typeface="+mn-lt"/>
                <a:cs typeface="+mn-lt"/>
              </a:rPr>
              <a:t>"</a:t>
            </a:r>
            <a:r>
              <a:rPr lang="en-US" sz="1700" b="1">
                <a:ea typeface="+mn-lt"/>
                <a:cs typeface="+mn-lt"/>
              </a:rPr>
              <a:t>Price has weak correlation with mileage</a:t>
            </a:r>
            <a:r>
              <a:rPr lang="en-US" sz="1700">
                <a:ea typeface="+mn-lt"/>
                <a:cs typeface="+mn-lt"/>
              </a:rPr>
              <a:t>, meaning that price is influenced by other factors like brand and condition."</a:t>
            </a:r>
            <a:endParaRPr lang="en-US" sz="1700"/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11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83a85bb-c362-430f-ae11-41240a31411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35EF1F4472A140A875F60259B53D62" ma:contentTypeVersion="13" ma:contentTypeDescription="Create a new document." ma:contentTypeScope="" ma:versionID="2c12b6b6f9744f22c715ada055f044f0">
  <xsd:schema xmlns:xsd="http://www.w3.org/2001/XMLSchema" xmlns:xs="http://www.w3.org/2001/XMLSchema" xmlns:p="http://schemas.microsoft.com/office/2006/metadata/properties" xmlns:ns3="583a85bb-c362-430f-ae11-41240a31411f" xmlns:ns4="50bfacf1-27d2-4aa0-9bb0-8c99a67730d0" targetNamespace="http://schemas.microsoft.com/office/2006/metadata/properties" ma:root="true" ma:fieldsID="ce9edab259dad271b18b8eeb7acc3531" ns3:_="" ns4:_="">
    <xsd:import namespace="583a85bb-c362-430f-ae11-41240a31411f"/>
    <xsd:import namespace="50bfacf1-27d2-4aa0-9bb0-8c99a67730d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3a85bb-c362-430f-ae11-41240a31411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bfacf1-27d2-4aa0-9bb0-8c99a67730d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FE9165-B1DD-4EAC-9D10-7088408B0106}">
  <ds:schemaRefs>
    <ds:schemaRef ds:uri="http://schemas.microsoft.com/office/2006/documentManagement/types"/>
    <ds:schemaRef ds:uri="http://purl.org/dc/elements/1.1/"/>
    <ds:schemaRef ds:uri="http://www.w3.org/XML/1998/namespace"/>
    <ds:schemaRef ds:uri="50bfacf1-27d2-4aa0-9bb0-8c99a67730d0"/>
    <ds:schemaRef ds:uri="http://purl.org/dc/dcmitype/"/>
    <ds:schemaRef ds:uri="http://schemas.microsoft.com/office/2006/metadata/properties"/>
    <ds:schemaRef ds:uri="583a85bb-c362-430f-ae11-41240a31411f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FB24150-F2F2-4883-B683-C1A6FCA9339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AA6E11-C55E-4CCA-AC43-687B51D5B4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3a85bb-c362-430f-ae11-41240a31411f"/>
    <ds:schemaRef ds:uri="50bfacf1-27d2-4aa0-9bb0-8c99a67730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1263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ChronicleVTI</vt:lpstr>
      <vt:lpstr>Best-selling Regions in Edmonton (Clustering) – Go Auto) </vt:lpstr>
      <vt:lpstr>GROUP NAME &amp; MEMBERS</vt:lpstr>
      <vt:lpstr>Understanding of the Dataset</vt:lpstr>
      <vt:lpstr>Problem Statement: Best Selling Regions (Clustering) </vt:lpstr>
      <vt:lpstr>Overview of EDA</vt:lpstr>
      <vt:lpstr>Price Distribution Histogram</vt:lpstr>
      <vt:lpstr>Mileage Distribution</vt:lpstr>
      <vt:lpstr>Days on Market</vt:lpstr>
      <vt:lpstr>Correlation Heatmap</vt:lpstr>
      <vt:lpstr>Total Price DIStribution by dealer city </vt:lpstr>
      <vt:lpstr>Sales Distribution of Top 10 Car Makes Across Cities</vt:lpstr>
      <vt:lpstr>Total Sales of Top 10 Car Makes</vt:lpstr>
      <vt:lpstr>Top 15 postal code with most listing in edmonton</vt:lpstr>
      <vt:lpstr>Price distribution by vehicle</vt:lpstr>
      <vt:lpstr>Mileage distribution for top 5 postal codes</vt:lpstr>
      <vt:lpstr>📊 Results from Exploratory Data Analysis (EDA)</vt:lpstr>
      <vt:lpstr>conclusion</vt:lpstr>
      <vt:lpstr>Next steps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 Dhillon</dc:creator>
  <cp:lastModifiedBy>Anmolpreet Kaur</cp:lastModifiedBy>
  <cp:revision>268</cp:revision>
  <dcterms:created xsi:type="dcterms:W3CDTF">2025-02-11T20:02:45Z</dcterms:created>
  <dcterms:modified xsi:type="dcterms:W3CDTF">2025-02-12T00:50:11Z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4e6ac5-0e84-491c-8838-b11844917f54_Enabled">
    <vt:lpwstr>true</vt:lpwstr>
  </property>
  <property fmtid="{D5CDD505-2E9C-101B-9397-08002B2CF9AE}" pid="3" name="MSIP_Label_724e6ac5-0e84-491c-8838-b11844917f54_SetDate">
    <vt:lpwstr>2025-02-11T20:02:52Z</vt:lpwstr>
  </property>
  <property fmtid="{D5CDD505-2E9C-101B-9397-08002B2CF9AE}" pid="4" name="MSIP_Label_724e6ac5-0e84-491c-8838-b11844917f54_Method">
    <vt:lpwstr>Standard</vt:lpwstr>
  </property>
  <property fmtid="{D5CDD505-2E9C-101B-9397-08002B2CF9AE}" pid="5" name="MSIP_Label_724e6ac5-0e84-491c-8838-b11844917f54_Name">
    <vt:lpwstr>Protected</vt:lpwstr>
  </property>
  <property fmtid="{D5CDD505-2E9C-101B-9397-08002B2CF9AE}" pid="6" name="MSIP_Label_724e6ac5-0e84-491c-8838-b11844917f54_SiteId">
    <vt:lpwstr>2ba011f1-f50a-44f3-a200-db3ea74e29b7</vt:lpwstr>
  </property>
  <property fmtid="{D5CDD505-2E9C-101B-9397-08002B2CF9AE}" pid="7" name="MSIP_Label_724e6ac5-0e84-491c-8838-b11844917f54_ActionId">
    <vt:lpwstr>57d0ee88-8746-4dcd-995c-c5e2edc7c12c</vt:lpwstr>
  </property>
  <property fmtid="{D5CDD505-2E9C-101B-9397-08002B2CF9AE}" pid="8" name="MSIP_Label_724e6ac5-0e84-491c-8838-b11844917f54_ContentBits">
    <vt:lpwstr>0</vt:lpwstr>
  </property>
  <property fmtid="{D5CDD505-2E9C-101B-9397-08002B2CF9AE}" pid="9" name="MSIP_Label_724e6ac5-0e84-491c-8838-b11844917f54_Tag">
    <vt:lpwstr>10, 3, 0, 2</vt:lpwstr>
  </property>
  <property fmtid="{D5CDD505-2E9C-101B-9397-08002B2CF9AE}" pid="10" name="ContentTypeId">
    <vt:lpwstr>0x010100B135EF1F4472A140A875F60259B53D62</vt:lpwstr>
  </property>
</Properties>
</file>