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94679"/>
  </p:normalViewPr>
  <p:slideViewPr>
    <p:cSldViewPr snapToGrid="0">
      <p:cViewPr varScale="1">
        <p:scale>
          <a:sx n="104" d="100"/>
          <a:sy n="104" d="100"/>
        </p:scale>
        <p:origin x="65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57DBE4-1F66-47DF-9667-694579447D36}" type="doc">
      <dgm:prSet loTypeId="urn:microsoft.com/office/officeart/2005/8/layout/vList2" loCatId="list" qsTypeId="urn:microsoft.com/office/officeart/2005/8/quickstyle/simple5" qsCatId="simple" csTypeId="urn:microsoft.com/office/officeart/2005/8/colors/accent2_2" csCatId="accent2"/>
      <dgm:spPr/>
      <dgm:t>
        <a:bodyPr/>
        <a:lstStyle/>
        <a:p>
          <a:endParaRPr lang="en-US"/>
        </a:p>
      </dgm:t>
    </dgm:pt>
    <dgm:pt modelId="{29836B7D-C45F-4746-A12A-082E5148DDF6}">
      <dgm:prSet/>
      <dgm:spPr/>
      <dgm:t>
        <a:bodyPr/>
        <a:lstStyle/>
        <a:p>
          <a:r>
            <a:rPr lang="en-US"/>
            <a:t>Gurwinder Singh </a:t>
          </a:r>
        </a:p>
      </dgm:t>
    </dgm:pt>
    <dgm:pt modelId="{595A9627-439D-4919-B5C5-D51F9A037190}" type="parTrans" cxnId="{CEE44093-EC23-4BC0-8E8D-022125F87BDF}">
      <dgm:prSet/>
      <dgm:spPr/>
      <dgm:t>
        <a:bodyPr/>
        <a:lstStyle/>
        <a:p>
          <a:endParaRPr lang="en-US"/>
        </a:p>
      </dgm:t>
    </dgm:pt>
    <dgm:pt modelId="{9D992B8C-A8AE-4AEA-A36F-4A66F366C5DB}" type="sibTrans" cxnId="{CEE44093-EC23-4BC0-8E8D-022125F87BDF}">
      <dgm:prSet/>
      <dgm:spPr/>
      <dgm:t>
        <a:bodyPr/>
        <a:lstStyle/>
        <a:p>
          <a:endParaRPr lang="en-US"/>
        </a:p>
      </dgm:t>
    </dgm:pt>
    <dgm:pt modelId="{F832102A-1CB8-4B90-A787-54A81C194332}">
      <dgm:prSet/>
      <dgm:spPr/>
      <dgm:t>
        <a:bodyPr/>
        <a:lstStyle/>
        <a:p>
          <a:r>
            <a:rPr lang="en-US"/>
            <a:t>Manpreet Kaur</a:t>
          </a:r>
        </a:p>
      </dgm:t>
    </dgm:pt>
    <dgm:pt modelId="{4B9A8ED6-E2DC-4565-8B68-4C505F6DD9ED}" type="parTrans" cxnId="{CA905B2F-C2E9-45F1-99A7-B9C8DADF7EA9}">
      <dgm:prSet/>
      <dgm:spPr/>
      <dgm:t>
        <a:bodyPr/>
        <a:lstStyle/>
        <a:p>
          <a:endParaRPr lang="en-US"/>
        </a:p>
      </dgm:t>
    </dgm:pt>
    <dgm:pt modelId="{1CE5C909-5691-4EAE-9308-D9845EFBC6E0}" type="sibTrans" cxnId="{CA905B2F-C2E9-45F1-99A7-B9C8DADF7EA9}">
      <dgm:prSet/>
      <dgm:spPr/>
      <dgm:t>
        <a:bodyPr/>
        <a:lstStyle/>
        <a:p>
          <a:endParaRPr lang="en-US"/>
        </a:p>
      </dgm:t>
    </dgm:pt>
    <dgm:pt modelId="{F97F6DF7-C6D7-42C4-AA07-AFBF4A73DB34}">
      <dgm:prSet/>
      <dgm:spPr/>
      <dgm:t>
        <a:bodyPr/>
        <a:lstStyle/>
        <a:p>
          <a:r>
            <a:rPr lang="en-US"/>
            <a:t>Sukhminder Kaur</a:t>
          </a:r>
        </a:p>
      </dgm:t>
    </dgm:pt>
    <dgm:pt modelId="{2A4A23E8-38DD-4E20-B2A0-9D65B5F99759}" type="parTrans" cxnId="{1E89CED1-364B-4B38-9F78-534559C91C7E}">
      <dgm:prSet/>
      <dgm:spPr/>
      <dgm:t>
        <a:bodyPr/>
        <a:lstStyle/>
        <a:p>
          <a:endParaRPr lang="en-US"/>
        </a:p>
      </dgm:t>
    </dgm:pt>
    <dgm:pt modelId="{E0D6758A-965B-4923-8990-D89E7D3725E4}" type="sibTrans" cxnId="{1E89CED1-364B-4B38-9F78-534559C91C7E}">
      <dgm:prSet/>
      <dgm:spPr/>
      <dgm:t>
        <a:bodyPr/>
        <a:lstStyle/>
        <a:p>
          <a:endParaRPr lang="en-US"/>
        </a:p>
      </dgm:t>
    </dgm:pt>
    <dgm:pt modelId="{2DAD9C40-8CDB-4FB0-A89F-86F4166EDAD2}">
      <dgm:prSet/>
      <dgm:spPr/>
      <dgm:t>
        <a:bodyPr/>
        <a:lstStyle/>
        <a:p>
          <a:r>
            <a:rPr lang="en-US"/>
            <a:t>Rahul Gupta</a:t>
          </a:r>
        </a:p>
      </dgm:t>
    </dgm:pt>
    <dgm:pt modelId="{D185E4B2-A039-4EE6-A77E-7B005B1F6FF4}" type="parTrans" cxnId="{5F68CA32-C2BD-413B-B849-C17AB7AC8D28}">
      <dgm:prSet/>
      <dgm:spPr/>
      <dgm:t>
        <a:bodyPr/>
        <a:lstStyle/>
        <a:p>
          <a:endParaRPr lang="en-US"/>
        </a:p>
      </dgm:t>
    </dgm:pt>
    <dgm:pt modelId="{3E499838-22A7-403F-8331-552B9573504C}" type="sibTrans" cxnId="{5F68CA32-C2BD-413B-B849-C17AB7AC8D28}">
      <dgm:prSet/>
      <dgm:spPr/>
      <dgm:t>
        <a:bodyPr/>
        <a:lstStyle/>
        <a:p>
          <a:endParaRPr lang="en-US"/>
        </a:p>
      </dgm:t>
    </dgm:pt>
    <dgm:pt modelId="{86CC0423-CDDA-4C49-81DD-66E1DF3E88B8}" type="pres">
      <dgm:prSet presAssocID="{7757DBE4-1F66-47DF-9667-694579447D36}" presName="linear" presStyleCnt="0">
        <dgm:presLayoutVars>
          <dgm:animLvl val="lvl"/>
          <dgm:resizeHandles val="exact"/>
        </dgm:presLayoutVars>
      </dgm:prSet>
      <dgm:spPr/>
    </dgm:pt>
    <dgm:pt modelId="{11C2508A-AFBE-2F43-9891-FA0B75E10528}" type="pres">
      <dgm:prSet presAssocID="{29836B7D-C45F-4746-A12A-082E5148DDF6}" presName="parentText" presStyleLbl="node1" presStyleIdx="0" presStyleCnt="4">
        <dgm:presLayoutVars>
          <dgm:chMax val="0"/>
          <dgm:bulletEnabled val="1"/>
        </dgm:presLayoutVars>
      </dgm:prSet>
      <dgm:spPr/>
    </dgm:pt>
    <dgm:pt modelId="{FB320CE3-3B1E-2645-A95A-4C7978A4AFFB}" type="pres">
      <dgm:prSet presAssocID="{9D992B8C-A8AE-4AEA-A36F-4A66F366C5DB}" presName="spacer" presStyleCnt="0"/>
      <dgm:spPr/>
    </dgm:pt>
    <dgm:pt modelId="{57F1617F-91E2-E84F-B7FA-260D9DE89BEA}" type="pres">
      <dgm:prSet presAssocID="{F832102A-1CB8-4B90-A787-54A81C194332}" presName="parentText" presStyleLbl="node1" presStyleIdx="1" presStyleCnt="4">
        <dgm:presLayoutVars>
          <dgm:chMax val="0"/>
          <dgm:bulletEnabled val="1"/>
        </dgm:presLayoutVars>
      </dgm:prSet>
      <dgm:spPr/>
    </dgm:pt>
    <dgm:pt modelId="{4C2CCF04-53D8-5F49-BC3B-02D6A26A8B30}" type="pres">
      <dgm:prSet presAssocID="{1CE5C909-5691-4EAE-9308-D9845EFBC6E0}" presName="spacer" presStyleCnt="0"/>
      <dgm:spPr/>
    </dgm:pt>
    <dgm:pt modelId="{F23F5D84-2261-9645-89F3-BB3AD4EC9D8D}" type="pres">
      <dgm:prSet presAssocID="{F97F6DF7-C6D7-42C4-AA07-AFBF4A73DB34}" presName="parentText" presStyleLbl="node1" presStyleIdx="2" presStyleCnt="4">
        <dgm:presLayoutVars>
          <dgm:chMax val="0"/>
          <dgm:bulletEnabled val="1"/>
        </dgm:presLayoutVars>
      </dgm:prSet>
      <dgm:spPr/>
    </dgm:pt>
    <dgm:pt modelId="{2844C8FB-4AAF-6344-88EF-C0B2FF962D25}" type="pres">
      <dgm:prSet presAssocID="{E0D6758A-965B-4923-8990-D89E7D3725E4}" presName="spacer" presStyleCnt="0"/>
      <dgm:spPr/>
    </dgm:pt>
    <dgm:pt modelId="{2646EDDB-9397-D245-9064-66A7F6F32366}" type="pres">
      <dgm:prSet presAssocID="{2DAD9C40-8CDB-4FB0-A89F-86F4166EDAD2}" presName="parentText" presStyleLbl="node1" presStyleIdx="3" presStyleCnt="4">
        <dgm:presLayoutVars>
          <dgm:chMax val="0"/>
          <dgm:bulletEnabled val="1"/>
        </dgm:presLayoutVars>
      </dgm:prSet>
      <dgm:spPr/>
    </dgm:pt>
  </dgm:ptLst>
  <dgm:cxnLst>
    <dgm:cxn modelId="{7ED50A21-4C84-F244-A23B-7128A58E68D1}" type="presOf" srcId="{7757DBE4-1F66-47DF-9667-694579447D36}" destId="{86CC0423-CDDA-4C49-81DD-66E1DF3E88B8}" srcOrd="0" destOrd="0" presId="urn:microsoft.com/office/officeart/2005/8/layout/vList2"/>
    <dgm:cxn modelId="{CA905B2F-C2E9-45F1-99A7-B9C8DADF7EA9}" srcId="{7757DBE4-1F66-47DF-9667-694579447D36}" destId="{F832102A-1CB8-4B90-A787-54A81C194332}" srcOrd="1" destOrd="0" parTransId="{4B9A8ED6-E2DC-4565-8B68-4C505F6DD9ED}" sibTransId="{1CE5C909-5691-4EAE-9308-D9845EFBC6E0}"/>
    <dgm:cxn modelId="{5F68CA32-C2BD-413B-B849-C17AB7AC8D28}" srcId="{7757DBE4-1F66-47DF-9667-694579447D36}" destId="{2DAD9C40-8CDB-4FB0-A89F-86F4166EDAD2}" srcOrd="3" destOrd="0" parTransId="{D185E4B2-A039-4EE6-A77E-7B005B1F6FF4}" sibTransId="{3E499838-22A7-403F-8331-552B9573504C}"/>
    <dgm:cxn modelId="{A2907144-ACF8-0342-87EB-557B4B53E7BC}" type="presOf" srcId="{29836B7D-C45F-4746-A12A-082E5148DDF6}" destId="{11C2508A-AFBE-2F43-9891-FA0B75E10528}" srcOrd="0" destOrd="0" presId="urn:microsoft.com/office/officeart/2005/8/layout/vList2"/>
    <dgm:cxn modelId="{3FF45E80-AB10-7B45-86AF-A3CEC4A35D39}" type="presOf" srcId="{F832102A-1CB8-4B90-A787-54A81C194332}" destId="{57F1617F-91E2-E84F-B7FA-260D9DE89BEA}" srcOrd="0" destOrd="0" presId="urn:microsoft.com/office/officeart/2005/8/layout/vList2"/>
    <dgm:cxn modelId="{CEE44093-EC23-4BC0-8E8D-022125F87BDF}" srcId="{7757DBE4-1F66-47DF-9667-694579447D36}" destId="{29836B7D-C45F-4746-A12A-082E5148DDF6}" srcOrd="0" destOrd="0" parTransId="{595A9627-439D-4919-B5C5-D51F9A037190}" sibTransId="{9D992B8C-A8AE-4AEA-A36F-4A66F366C5DB}"/>
    <dgm:cxn modelId="{4B207AA0-9C68-DB4F-A858-15531E4E1242}" type="presOf" srcId="{F97F6DF7-C6D7-42C4-AA07-AFBF4A73DB34}" destId="{F23F5D84-2261-9645-89F3-BB3AD4EC9D8D}" srcOrd="0" destOrd="0" presId="urn:microsoft.com/office/officeart/2005/8/layout/vList2"/>
    <dgm:cxn modelId="{1E89CED1-364B-4B38-9F78-534559C91C7E}" srcId="{7757DBE4-1F66-47DF-9667-694579447D36}" destId="{F97F6DF7-C6D7-42C4-AA07-AFBF4A73DB34}" srcOrd="2" destOrd="0" parTransId="{2A4A23E8-38DD-4E20-B2A0-9D65B5F99759}" sibTransId="{E0D6758A-965B-4923-8990-D89E7D3725E4}"/>
    <dgm:cxn modelId="{881E09DE-C0EC-7E44-806F-6DB991F9D44B}" type="presOf" srcId="{2DAD9C40-8CDB-4FB0-A89F-86F4166EDAD2}" destId="{2646EDDB-9397-D245-9064-66A7F6F32366}" srcOrd="0" destOrd="0" presId="urn:microsoft.com/office/officeart/2005/8/layout/vList2"/>
    <dgm:cxn modelId="{F82968DB-2DB1-CB49-A5DC-2673A9CC8233}" type="presParOf" srcId="{86CC0423-CDDA-4C49-81DD-66E1DF3E88B8}" destId="{11C2508A-AFBE-2F43-9891-FA0B75E10528}" srcOrd="0" destOrd="0" presId="urn:microsoft.com/office/officeart/2005/8/layout/vList2"/>
    <dgm:cxn modelId="{EE6D3D76-2A99-2349-A0CF-558F8365F9C0}" type="presParOf" srcId="{86CC0423-CDDA-4C49-81DD-66E1DF3E88B8}" destId="{FB320CE3-3B1E-2645-A95A-4C7978A4AFFB}" srcOrd="1" destOrd="0" presId="urn:microsoft.com/office/officeart/2005/8/layout/vList2"/>
    <dgm:cxn modelId="{ED94EDF9-3D21-A24C-8129-6D02B10667E2}" type="presParOf" srcId="{86CC0423-CDDA-4C49-81DD-66E1DF3E88B8}" destId="{57F1617F-91E2-E84F-B7FA-260D9DE89BEA}" srcOrd="2" destOrd="0" presId="urn:microsoft.com/office/officeart/2005/8/layout/vList2"/>
    <dgm:cxn modelId="{67CEACE5-E87D-DE4F-A578-6739A4D19401}" type="presParOf" srcId="{86CC0423-CDDA-4C49-81DD-66E1DF3E88B8}" destId="{4C2CCF04-53D8-5F49-BC3B-02D6A26A8B30}" srcOrd="3" destOrd="0" presId="urn:microsoft.com/office/officeart/2005/8/layout/vList2"/>
    <dgm:cxn modelId="{B97FCD7E-933E-9348-A1B7-86BFDE686E15}" type="presParOf" srcId="{86CC0423-CDDA-4C49-81DD-66E1DF3E88B8}" destId="{F23F5D84-2261-9645-89F3-BB3AD4EC9D8D}" srcOrd="4" destOrd="0" presId="urn:microsoft.com/office/officeart/2005/8/layout/vList2"/>
    <dgm:cxn modelId="{B20B79AE-4D3D-B040-A322-508B690B4703}" type="presParOf" srcId="{86CC0423-CDDA-4C49-81DD-66E1DF3E88B8}" destId="{2844C8FB-4AAF-6344-88EF-C0B2FF962D25}" srcOrd="5" destOrd="0" presId="urn:microsoft.com/office/officeart/2005/8/layout/vList2"/>
    <dgm:cxn modelId="{08C0DBBB-42A4-BF47-8345-C4FC0341B028}" type="presParOf" srcId="{86CC0423-CDDA-4C49-81DD-66E1DF3E88B8}" destId="{2646EDDB-9397-D245-9064-66A7F6F32366}"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C2508A-AFBE-2F43-9891-FA0B75E10528}">
      <dsp:nvSpPr>
        <dsp:cNvPr id="0" name=""/>
        <dsp:cNvSpPr/>
      </dsp:nvSpPr>
      <dsp:spPr>
        <a:xfrm>
          <a:off x="0" y="79923"/>
          <a:ext cx="4421032" cy="9594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Gurwinder Singh </a:t>
          </a:r>
        </a:p>
      </dsp:txBody>
      <dsp:txXfrm>
        <a:off x="46834" y="126757"/>
        <a:ext cx="4327364" cy="865732"/>
      </dsp:txXfrm>
    </dsp:sp>
    <dsp:sp modelId="{57F1617F-91E2-E84F-B7FA-260D9DE89BEA}">
      <dsp:nvSpPr>
        <dsp:cNvPr id="0" name=""/>
        <dsp:cNvSpPr/>
      </dsp:nvSpPr>
      <dsp:spPr>
        <a:xfrm>
          <a:off x="0" y="1154523"/>
          <a:ext cx="4421032" cy="9594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Manpreet Kaur</a:t>
          </a:r>
        </a:p>
      </dsp:txBody>
      <dsp:txXfrm>
        <a:off x="46834" y="1201357"/>
        <a:ext cx="4327364" cy="865732"/>
      </dsp:txXfrm>
    </dsp:sp>
    <dsp:sp modelId="{F23F5D84-2261-9645-89F3-BB3AD4EC9D8D}">
      <dsp:nvSpPr>
        <dsp:cNvPr id="0" name=""/>
        <dsp:cNvSpPr/>
      </dsp:nvSpPr>
      <dsp:spPr>
        <a:xfrm>
          <a:off x="0" y="2229123"/>
          <a:ext cx="4421032" cy="9594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Sukhminder Kaur</a:t>
          </a:r>
        </a:p>
      </dsp:txBody>
      <dsp:txXfrm>
        <a:off x="46834" y="2275957"/>
        <a:ext cx="4327364" cy="865732"/>
      </dsp:txXfrm>
    </dsp:sp>
    <dsp:sp modelId="{2646EDDB-9397-D245-9064-66A7F6F32366}">
      <dsp:nvSpPr>
        <dsp:cNvPr id="0" name=""/>
        <dsp:cNvSpPr/>
      </dsp:nvSpPr>
      <dsp:spPr>
        <a:xfrm>
          <a:off x="0" y="3303723"/>
          <a:ext cx="4421032" cy="9594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kern="1200"/>
            <a:t>Rahul Gupta</a:t>
          </a:r>
        </a:p>
      </dsp:txBody>
      <dsp:txXfrm>
        <a:off x="46834" y="3350557"/>
        <a:ext cx="4327364" cy="86573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30C588-CA2D-EC4E-AB4B-E02A8D1B0414}" type="datetimeFigureOut">
              <a:rPr lang="en-US" smtClean="0"/>
              <a:t>7/3/24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5D57B3-6B95-C74D-B450-DB3B2C61111E}" type="slidenum">
              <a:rPr lang="en-US" smtClean="0"/>
              <a:t>‹#›</a:t>
            </a:fld>
            <a:endParaRPr lang="en-US"/>
          </a:p>
        </p:txBody>
      </p:sp>
    </p:spTree>
    <p:extLst>
      <p:ext uri="{BB962C8B-B14F-4D97-AF65-F5344CB8AC3E}">
        <p14:creationId xmlns:p14="http://schemas.microsoft.com/office/powerpoint/2010/main" val="918205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5D57B3-6B95-C74D-B450-DB3B2C61111E}" type="slidenum">
              <a:rPr lang="en-US" smtClean="0"/>
              <a:t>2</a:t>
            </a:fld>
            <a:endParaRPr lang="en-US"/>
          </a:p>
        </p:txBody>
      </p:sp>
    </p:spTree>
    <p:extLst>
      <p:ext uri="{BB962C8B-B14F-4D97-AF65-F5344CB8AC3E}">
        <p14:creationId xmlns:p14="http://schemas.microsoft.com/office/powerpoint/2010/main" val="1952252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7/3/24</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676427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7/3/24</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990326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7/3/24</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7344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7/3/24</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807758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7/3/24</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112908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7/3/24</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165609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7/3/24</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220439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7/3/24</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626868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7/3/24</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499585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7/3/24</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225842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7/3/24</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691732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7/3/24</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23867238"/>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10" r:id="rId10"/>
    <p:sldLayoutId id="2147483709"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vclock.com/set-timer-for-10-minut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187D111-0A9D-421B-84EB-FC5811C3A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015ECF02-0C11-4320-A868-5EC7DD53DE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C74A336-DE5D-4AE0-9A50-8D93C4AA45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11A81C9-7A36-4A04-B14C-A45B899E4B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E1DE35-5349-4B57-B255-C07C69270C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AFE9588-5F4B-41DF-9FF6-6B4969245C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CC9B87-707A-4D04-9336-B1418878A8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8CF5CAA-7C4D-408A-B1A8-E98C0E6633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462EA1B-90F8-4C08-AE36-FFBA2B45BF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F7B5623-96F7-42F0-BAC5-78D6789E01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85D83B1-1723-4710-8FC5-18EDC879E4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998838C-DFB6-48F7-A18D-30469E8162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BDB9A78-94CB-422D-B92E-65FD2732EC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A5DBD01-426B-424D-815A-96518F6007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B0218DF-D55B-4D41-AE23-F1E64BAC60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8D61EB8-98CC-4243-9E20-33CAC65BF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35F0944-B143-45B0-8B72-6CE34D4612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F68EF7F-67D0-463D-AB84-EA24D18196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E17074E-4E65-4CBD-B1B0-9C18D6F724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CC905ED-EF46-4349-9E9B-2174310948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B91F234-1C65-45AC-8CCE-A1C4AE49CE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D46B3DB-5DBB-41CF-9FA5-010ECA0C3B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92A3FF8-F172-47ED-84C6-802C85C1CB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933982-9CB6-4199-B123-A3669A4FEF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CA832CD-B214-4ABC-AC95-A3DA116ACE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7EBA147-C4BA-4B48-B61D-CA24B8B06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A8253B7-461E-48CC-B871-8A255EE3D7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ADE46C3-C2E1-4492-AC59-870160A3C8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B0052E9-B440-4C1E-BC41-39957D590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31F119B-638C-42B1-8400-709B94F1EE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16299ED-D998-4895-9CCF-02427F1954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4442675-84C9-45C8-9524-ABE4E25071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5BE3E63-4FA5-4EBD-9F3B-E29F5128A8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6D577A0-6251-C936-E6B0-DD25A1727771}"/>
              </a:ext>
            </a:extLst>
          </p:cNvPr>
          <p:cNvSpPr>
            <a:spLocks noGrp="1"/>
          </p:cNvSpPr>
          <p:nvPr>
            <p:ph type="ctrTitle"/>
          </p:nvPr>
        </p:nvSpPr>
        <p:spPr>
          <a:xfrm>
            <a:off x="6089726" y="722903"/>
            <a:ext cx="5415521" cy="2706098"/>
          </a:xfrm>
        </p:spPr>
        <p:txBody>
          <a:bodyPr>
            <a:normAutofit/>
          </a:bodyPr>
          <a:lstStyle/>
          <a:p>
            <a:pPr>
              <a:lnSpc>
                <a:spcPct val="90000"/>
              </a:lnSpc>
            </a:pPr>
            <a:r>
              <a:rPr lang="en-US" sz="4200" dirty="0"/>
              <a:t>Ice Breaker Activity: Marshmallow Spaghetti Tower Game</a:t>
            </a:r>
          </a:p>
        </p:txBody>
      </p:sp>
      <p:sp>
        <p:nvSpPr>
          <p:cNvPr id="3" name="Subtitle 2">
            <a:extLst>
              <a:ext uri="{FF2B5EF4-FFF2-40B4-BE49-F238E27FC236}">
                <a16:creationId xmlns:a16="http://schemas.microsoft.com/office/drawing/2014/main" id="{E62C3BBA-C789-9CA6-BC96-4FD24779F6D9}"/>
              </a:ext>
            </a:extLst>
          </p:cNvPr>
          <p:cNvSpPr>
            <a:spLocks noGrp="1"/>
          </p:cNvSpPr>
          <p:nvPr>
            <p:ph type="subTitle" idx="1"/>
          </p:nvPr>
        </p:nvSpPr>
        <p:spPr>
          <a:xfrm>
            <a:off x="6089726" y="3674327"/>
            <a:ext cx="5415521" cy="1383311"/>
          </a:xfrm>
        </p:spPr>
        <p:txBody>
          <a:bodyPr>
            <a:normAutofit/>
          </a:bodyPr>
          <a:lstStyle/>
          <a:p>
            <a:r>
              <a:rPr lang="en-CA" dirty="0"/>
              <a:t>Let's Build and Bond!</a:t>
            </a:r>
            <a:endParaRPr lang="en-US" dirty="0"/>
          </a:p>
        </p:txBody>
      </p:sp>
      <p:pic>
        <p:nvPicPr>
          <p:cNvPr id="4" name="Picture 3">
            <a:extLst>
              <a:ext uri="{FF2B5EF4-FFF2-40B4-BE49-F238E27FC236}">
                <a16:creationId xmlns:a16="http://schemas.microsoft.com/office/drawing/2014/main" id="{7C0C9250-BF00-5F16-F8DA-33D12336F816}"/>
              </a:ext>
            </a:extLst>
          </p:cNvPr>
          <p:cNvPicPr>
            <a:picLocks noChangeAspect="1"/>
          </p:cNvPicPr>
          <p:nvPr/>
        </p:nvPicPr>
        <p:blipFill>
          <a:blip r:embed="rId2"/>
          <a:srcRect l="25989" r="25989"/>
          <a:stretch/>
        </p:blipFill>
        <p:spPr>
          <a:xfrm>
            <a:off x="1" y="10"/>
            <a:ext cx="5854890"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
        <p:nvSpPr>
          <p:cNvPr id="44" name="Right Triangle 43">
            <a:extLst>
              <a:ext uri="{FF2B5EF4-FFF2-40B4-BE49-F238E27FC236}">
                <a16:creationId xmlns:a16="http://schemas.microsoft.com/office/drawing/2014/main" id="{F0753E91-DF19-4FA4-BFBF-221696B8D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56" y="-28737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a:extLst>
              <a:ext uri="{FF2B5EF4-FFF2-40B4-BE49-F238E27FC236}">
                <a16:creationId xmlns:a16="http://schemas.microsoft.com/office/drawing/2014/main" id="{0E2051EC-B11A-E5A0-FF9C-89E4A8C91A64}"/>
              </a:ext>
            </a:extLst>
          </p:cNvPr>
          <p:cNvSpPr txBox="1"/>
          <p:nvPr/>
        </p:nvSpPr>
        <p:spPr>
          <a:xfrm>
            <a:off x="6176496" y="171716"/>
            <a:ext cx="4196225" cy="369332"/>
          </a:xfrm>
          <a:prstGeom prst="rect">
            <a:avLst/>
          </a:prstGeom>
          <a:noFill/>
        </p:spPr>
        <p:txBody>
          <a:bodyPr wrap="square" rtlCol="0">
            <a:spAutoFit/>
          </a:bodyPr>
          <a:lstStyle/>
          <a:p>
            <a:r>
              <a:rPr lang="en-US" dirty="0"/>
              <a:t>          Training and Development </a:t>
            </a:r>
          </a:p>
        </p:txBody>
      </p:sp>
    </p:spTree>
    <p:extLst>
      <p:ext uri="{BB962C8B-B14F-4D97-AF65-F5344CB8AC3E}">
        <p14:creationId xmlns:p14="http://schemas.microsoft.com/office/powerpoint/2010/main" val="3608854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7" name="Group 46">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91C6C01-8C90-D955-2532-F785F3D11CDA}"/>
              </a:ext>
            </a:extLst>
          </p:cNvPr>
          <p:cNvSpPr>
            <a:spLocks noGrp="1"/>
          </p:cNvSpPr>
          <p:nvPr>
            <p:ph type="title"/>
          </p:nvPr>
        </p:nvSpPr>
        <p:spPr>
          <a:xfrm>
            <a:off x="691080" y="307796"/>
            <a:ext cx="3909412" cy="1171339"/>
          </a:xfrm>
        </p:spPr>
        <p:txBody>
          <a:bodyPr>
            <a:normAutofit fontScale="90000"/>
          </a:bodyPr>
          <a:lstStyle/>
          <a:p>
            <a:r>
              <a:rPr lang="en-CA" dirty="0"/>
              <a:t>Learning Outcomes</a:t>
            </a:r>
            <a:endParaRPr lang="en-US" dirty="0"/>
          </a:p>
        </p:txBody>
      </p:sp>
      <p:sp>
        <p:nvSpPr>
          <p:cNvPr id="48" name="Right Triangle 47">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E18A9FAF-EF86-BA1A-AF59-537141EAF1EC}"/>
              </a:ext>
            </a:extLst>
          </p:cNvPr>
          <p:cNvSpPr>
            <a:spLocks noGrp="1"/>
          </p:cNvSpPr>
          <p:nvPr>
            <p:ph idx="1"/>
          </p:nvPr>
        </p:nvSpPr>
        <p:spPr>
          <a:xfrm>
            <a:off x="691079" y="1615214"/>
            <a:ext cx="4927425" cy="4849416"/>
          </a:xfrm>
        </p:spPr>
        <p:txBody>
          <a:bodyPr>
            <a:noAutofit/>
          </a:bodyPr>
          <a:lstStyle/>
          <a:p>
            <a:pPr>
              <a:lnSpc>
                <a:spcPct val="100000"/>
              </a:lnSpc>
            </a:pPr>
            <a:r>
              <a:rPr lang="en-CA" sz="1600" b="1" dirty="0"/>
              <a:t>Teamwork:</a:t>
            </a:r>
            <a:r>
              <a:rPr lang="en-CA" sz="1600" dirty="0"/>
              <a:t> Understanding the importance of collaboration and leveraging each team member's strengths.</a:t>
            </a:r>
          </a:p>
          <a:p>
            <a:pPr>
              <a:lnSpc>
                <a:spcPct val="100000"/>
              </a:lnSpc>
            </a:pPr>
            <a:r>
              <a:rPr lang="en-CA" sz="1600" b="1" dirty="0"/>
              <a:t>Communication:</a:t>
            </a:r>
            <a:r>
              <a:rPr lang="en-CA" sz="1600" dirty="0"/>
              <a:t> Enhancing communication skills to effectively share ideas and solve problems.</a:t>
            </a:r>
          </a:p>
          <a:p>
            <a:pPr>
              <a:lnSpc>
                <a:spcPct val="100000"/>
              </a:lnSpc>
            </a:pPr>
            <a:r>
              <a:rPr lang="en-CA" sz="1600" b="1" dirty="0"/>
              <a:t>Creativity:</a:t>
            </a:r>
            <a:r>
              <a:rPr lang="en-CA" sz="1600" dirty="0"/>
              <a:t> Encouraging innovative thinking and creative problem-solving.</a:t>
            </a:r>
          </a:p>
          <a:p>
            <a:pPr>
              <a:lnSpc>
                <a:spcPct val="100000"/>
              </a:lnSpc>
            </a:pPr>
            <a:r>
              <a:rPr lang="en-CA" sz="1600" b="1" dirty="0"/>
              <a:t>Resilience:</a:t>
            </a:r>
            <a:r>
              <a:rPr lang="en-CA" sz="1600" dirty="0"/>
              <a:t> Building resilience by learning from challenges and setbacks.</a:t>
            </a:r>
          </a:p>
          <a:p>
            <a:pPr>
              <a:lnSpc>
                <a:spcPct val="100000"/>
              </a:lnSpc>
            </a:pPr>
            <a:r>
              <a:rPr lang="en-CA" sz="1600" b="1" dirty="0"/>
              <a:t>Time Management:</a:t>
            </a:r>
            <a:r>
              <a:rPr lang="en-CA" sz="1600" dirty="0"/>
              <a:t> Developing skills to manage time effectively and work efficiently under pressure.</a:t>
            </a:r>
          </a:p>
          <a:p>
            <a:pPr>
              <a:lnSpc>
                <a:spcPct val="100000"/>
              </a:lnSpc>
            </a:pPr>
            <a:r>
              <a:rPr lang="en-CA" sz="1600" b="1" dirty="0"/>
              <a:t>Fun and Engagement:</a:t>
            </a:r>
            <a:r>
              <a:rPr lang="en-CA" sz="1600" dirty="0"/>
              <a:t> Fostering a sense of enjoyment and engagement in group activities.</a:t>
            </a:r>
            <a:endParaRPr lang="en-US" sz="1600" dirty="0"/>
          </a:p>
        </p:txBody>
      </p:sp>
      <p:pic>
        <p:nvPicPr>
          <p:cNvPr id="49" name="Picture 48" descr="People at the meeting desk">
            <a:extLst>
              <a:ext uri="{FF2B5EF4-FFF2-40B4-BE49-F238E27FC236}">
                <a16:creationId xmlns:a16="http://schemas.microsoft.com/office/drawing/2014/main" id="{6541966F-3E7F-9B5C-4552-4BE0309E6DEC}"/>
              </a:ext>
            </a:extLst>
          </p:cNvPr>
          <p:cNvPicPr>
            <a:picLocks noChangeAspect="1"/>
          </p:cNvPicPr>
          <p:nvPr/>
        </p:nvPicPr>
        <p:blipFill rotWithShape="1">
          <a:blip r:embed="rId2"/>
          <a:srcRect l="21120" r="30523"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4223654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2" name="Group 11">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4535E5C-C7CB-41E6-68A3-1FC73348CA9A}"/>
              </a:ext>
            </a:extLst>
          </p:cNvPr>
          <p:cNvSpPr>
            <a:spLocks noGrp="1"/>
          </p:cNvSpPr>
          <p:nvPr>
            <p:ph type="title"/>
          </p:nvPr>
        </p:nvSpPr>
        <p:spPr>
          <a:xfrm>
            <a:off x="691079" y="725952"/>
            <a:ext cx="4038652" cy="1881178"/>
          </a:xfrm>
        </p:spPr>
        <p:txBody>
          <a:bodyPr>
            <a:normAutofit/>
          </a:bodyPr>
          <a:lstStyle/>
          <a:p>
            <a:r>
              <a:rPr lang="en-CA" dirty="0"/>
              <a:t>Thank You for Participating!</a:t>
            </a:r>
            <a:endParaRPr lang="en-US" dirty="0"/>
          </a:p>
        </p:txBody>
      </p:sp>
      <p:sp>
        <p:nvSpPr>
          <p:cNvPr id="3" name="Content Placeholder 2">
            <a:extLst>
              <a:ext uri="{FF2B5EF4-FFF2-40B4-BE49-F238E27FC236}">
                <a16:creationId xmlns:a16="http://schemas.microsoft.com/office/drawing/2014/main" id="{0AA3B1B6-66B7-3319-1FA3-ADDD94D92528}"/>
              </a:ext>
            </a:extLst>
          </p:cNvPr>
          <p:cNvSpPr>
            <a:spLocks noGrp="1"/>
          </p:cNvSpPr>
          <p:nvPr>
            <p:ph idx="1"/>
          </p:nvPr>
        </p:nvSpPr>
        <p:spPr>
          <a:xfrm>
            <a:off x="691079" y="2886117"/>
            <a:ext cx="4038652" cy="3276824"/>
          </a:xfrm>
        </p:spPr>
        <p:txBody>
          <a:bodyPr>
            <a:normAutofit/>
          </a:bodyPr>
          <a:lstStyle/>
          <a:p>
            <a:pPr>
              <a:buFont typeface="Arial" panose="020B0604020202020204" pitchFamily="34" charset="0"/>
              <a:buChar char="•"/>
            </a:pPr>
            <a:r>
              <a:rPr lang="en-CA" dirty="0"/>
              <a:t>We appreciate your enthusiasm and teamwork.</a:t>
            </a:r>
          </a:p>
          <a:p>
            <a:pPr>
              <a:buFont typeface="Arial" panose="020B0604020202020204" pitchFamily="34" charset="0"/>
              <a:buChar char="•"/>
            </a:pPr>
            <a:r>
              <a:rPr lang="en-CA" dirty="0"/>
              <a:t>Remember the skills and lessons learned today.</a:t>
            </a:r>
          </a:p>
          <a:p>
            <a:pPr>
              <a:buFont typeface="Arial" panose="020B0604020202020204" pitchFamily="34" charset="0"/>
              <a:buChar char="•"/>
            </a:pPr>
            <a:r>
              <a:rPr lang="en-CA" dirty="0"/>
              <a:t>Looking forward to more fun and productive activities together!</a:t>
            </a:r>
          </a:p>
          <a:p>
            <a:endParaRPr lang="en-US" dirty="0"/>
          </a:p>
        </p:txBody>
      </p:sp>
      <p:pic>
        <p:nvPicPr>
          <p:cNvPr id="5" name="Picture 4" descr="A group of people posing for a picture&#10;&#10;Description automatically generated">
            <a:extLst>
              <a:ext uri="{FF2B5EF4-FFF2-40B4-BE49-F238E27FC236}">
                <a16:creationId xmlns:a16="http://schemas.microsoft.com/office/drawing/2014/main" id="{B3561DE0-AB87-3BD4-440F-EE867D51F1AB}"/>
              </a:ext>
            </a:extLst>
          </p:cNvPr>
          <p:cNvPicPr>
            <a:picLocks noChangeAspect="1"/>
          </p:cNvPicPr>
          <p:nvPr/>
        </p:nvPicPr>
        <p:blipFill>
          <a:blip r:embed="rId2"/>
          <a:srcRect/>
          <a:stretch/>
        </p:blipFill>
        <p:spPr>
          <a:xfrm>
            <a:off x="5922517" y="1051836"/>
            <a:ext cx="4769075" cy="4769075"/>
          </a:xfrm>
          <a:prstGeom prst="rect">
            <a:avLst/>
          </a:prstGeom>
        </p:spPr>
      </p:pic>
    </p:spTree>
    <p:extLst>
      <p:ext uri="{BB962C8B-B14F-4D97-AF65-F5344CB8AC3E}">
        <p14:creationId xmlns:p14="http://schemas.microsoft.com/office/powerpoint/2010/main" val="502833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1" name="Rectangle 140">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42" name="Group 141">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5" name="Straight Connector 104">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37" name="Right Triangle 136">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C3C65E7-1E65-9F35-6B4C-92889B8E9BA3}"/>
              </a:ext>
            </a:extLst>
          </p:cNvPr>
          <p:cNvSpPr>
            <a:spLocks noGrp="1"/>
          </p:cNvSpPr>
          <p:nvPr>
            <p:ph type="title"/>
          </p:nvPr>
        </p:nvSpPr>
        <p:spPr>
          <a:xfrm>
            <a:off x="691079" y="725952"/>
            <a:ext cx="4038652" cy="1881178"/>
          </a:xfrm>
        </p:spPr>
        <p:txBody>
          <a:bodyPr vert="horz" lIns="91440" tIns="45720" rIns="91440" bIns="45720" rtlCol="0" anchor="b">
            <a:normAutofit/>
          </a:bodyPr>
          <a:lstStyle/>
          <a:p>
            <a:r>
              <a:rPr lang="en-US" dirty="0"/>
              <a:t>Welcome!</a:t>
            </a:r>
          </a:p>
        </p:txBody>
      </p:sp>
      <p:sp>
        <p:nvSpPr>
          <p:cNvPr id="6" name="TextBox 5">
            <a:extLst>
              <a:ext uri="{FF2B5EF4-FFF2-40B4-BE49-F238E27FC236}">
                <a16:creationId xmlns:a16="http://schemas.microsoft.com/office/drawing/2014/main" id="{88109509-6A7C-1462-0A92-6B0BEA3103E2}"/>
              </a:ext>
            </a:extLst>
          </p:cNvPr>
          <p:cNvSpPr txBox="1"/>
          <p:nvPr/>
        </p:nvSpPr>
        <p:spPr>
          <a:xfrm>
            <a:off x="691079" y="2886117"/>
            <a:ext cx="4038652" cy="3276824"/>
          </a:xfrm>
          <a:prstGeom prst="rect">
            <a:avLst/>
          </a:prstGeom>
        </p:spPr>
        <p:txBody>
          <a:bodyPr vert="horz" lIns="91440" tIns="45720" rIns="91440" bIns="45720" rtlCol="0">
            <a:normAutofit/>
          </a:bodyPr>
          <a:lstStyle/>
          <a:p>
            <a:pPr indent="-228600">
              <a:lnSpc>
                <a:spcPct val="110000"/>
              </a:lnSpc>
              <a:spcAft>
                <a:spcPts val="600"/>
              </a:spcAft>
              <a:buClr>
                <a:schemeClr val="tx2">
                  <a:lumMod val="50000"/>
                  <a:lumOff val="50000"/>
                </a:schemeClr>
              </a:buClr>
              <a:buSzPct val="75000"/>
              <a:buFont typeface="Wingdings" panose="05000000000000000000" pitchFamily="2" charset="2"/>
              <a:buChar char="§"/>
            </a:pPr>
            <a:r>
              <a:rPr lang="en-US" dirty="0">
                <a:solidFill>
                  <a:schemeClr val="tx2"/>
                </a:solidFill>
              </a:rPr>
              <a:t>Hi everyone! Welcome to today's ice breaker activity.</a:t>
            </a:r>
          </a:p>
          <a:p>
            <a:pPr indent="-228600">
              <a:lnSpc>
                <a:spcPct val="110000"/>
              </a:lnSpc>
              <a:spcAft>
                <a:spcPts val="600"/>
              </a:spcAft>
              <a:buClr>
                <a:schemeClr val="tx2">
                  <a:lumMod val="50000"/>
                  <a:lumOff val="50000"/>
                </a:schemeClr>
              </a:buClr>
              <a:buSzPct val="75000"/>
              <a:buFont typeface="Wingdings" panose="05000000000000000000" pitchFamily="2" charset="2"/>
              <a:buChar char="§"/>
            </a:pPr>
            <a:r>
              <a:rPr lang="en-US" dirty="0">
                <a:solidFill>
                  <a:schemeClr val="tx2"/>
                </a:solidFill>
              </a:rPr>
              <a:t>We’re going to have some fun building marshmallow spaghetti towers.</a:t>
            </a:r>
          </a:p>
          <a:p>
            <a:pPr indent="-228600">
              <a:lnSpc>
                <a:spcPct val="110000"/>
              </a:lnSpc>
              <a:spcAft>
                <a:spcPts val="600"/>
              </a:spcAft>
              <a:buClr>
                <a:schemeClr val="tx2">
                  <a:lumMod val="50000"/>
                  <a:lumOff val="50000"/>
                </a:schemeClr>
              </a:buClr>
              <a:buSzPct val="75000"/>
              <a:buFont typeface="Wingdings" panose="05000000000000000000" pitchFamily="2" charset="2"/>
              <a:buChar char="§"/>
            </a:pPr>
            <a:r>
              <a:rPr lang="en-US" dirty="0">
                <a:solidFill>
                  <a:schemeClr val="tx2"/>
                </a:solidFill>
              </a:rPr>
              <a:t>This activity will help us get to know each other and encourage teamwork.</a:t>
            </a:r>
          </a:p>
        </p:txBody>
      </p:sp>
      <p:pic>
        <p:nvPicPr>
          <p:cNvPr id="10" name="Content Placeholder 9" descr="A colorful confetti and text&#10;&#10;Description automatically generated">
            <a:extLst>
              <a:ext uri="{FF2B5EF4-FFF2-40B4-BE49-F238E27FC236}">
                <a16:creationId xmlns:a16="http://schemas.microsoft.com/office/drawing/2014/main" id="{6164FB3A-D950-145D-5B1B-6DB0EA9DA86C}"/>
              </a:ext>
            </a:extLst>
          </p:cNvPr>
          <p:cNvPicPr>
            <a:picLocks noGrp="1" noChangeAspect="1"/>
          </p:cNvPicPr>
          <p:nvPr>
            <p:ph idx="1"/>
          </p:nvPr>
        </p:nvPicPr>
        <p:blipFill rotWithShape="1">
          <a:blip r:embed="rId3"/>
          <a:srcRect b="12376"/>
          <a:stretch/>
        </p:blipFill>
        <p:spPr>
          <a:xfrm>
            <a:off x="4575981" y="886308"/>
            <a:ext cx="7440569" cy="5085383"/>
          </a:xfrm>
          <a:prstGeom prst="rect">
            <a:avLst/>
          </a:prstGeom>
        </p:spPr>
      </p:pic>
    </p:spTree>
    <p:extLst>
      <p:ext uri="{BB962C8B-B14F-4D97-AF65-F5344CB8AC3E}">
        <p14:creationId xmlns:p14="http://schemas.microsoft.com/office/powerpoint/2010/main" val="999827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1" name="Rectangle 260">
            <a:extLst>
              <a:ext uri="{FF2B5EF4-FFF2-40B4-BE49-F238E27FC236}">
                <a16:creationId xmlns:a16="http://schemas.microsoft.com/office/drawing/2014/main" id="{107134A1-6E23-4417-8A0E-6B7013EE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62" name="Group 261">
            <a:extLst>
              <a:ext uri="{FF2B5EF4-FFF2-40B4-BE49-F238E27FC236}">
                <a16:creationId xmlns:a16="http://schemas.microsoft.com/office/drawing/2014/main" id="{48A25454-0DC9-46B6-B384-D91E12BADD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27" name="Straight Connector 226">
              <a:extLst>
                <a:ext uri="{FF2B5EF4-FFF2-40B4-BE49-F238E27FC236}">
                  <a16:creationId xmlns:a16="http://schemas.microsoft.com/office/drawing/2014/main" id="{4F414637-7E01-4526-8150-3CD7567A7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50218B2-D57E-446B-989C-1762F2F29A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C699E4D3-348D-4104-9BEB-8DEDBB2471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1BC8F865-086C-4425-BE52-3809C31218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C90F2888-14CA-416E-8FEC-95DE5491CF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81C00D1C-7471-42E1-9EFD-B98A7833BC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1282C300-D058-460C-9163-5591008757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E3344294-474A-4890-A2FF-4BCA2D9C03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04666E3F-61F1-4C4A-9039-B5595C1E3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9F2DE1DA-0012-4917-955B-64079390C1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1CDA7450-77F1-4AA0-B4E8-AAF677E682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B3E4AECA-460E-4B7B-8F4D-81144A153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14A404F-84D0-4665-9006-25D2977B3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17C8B78C-183B-4E78-8C61-4A5E69ABD2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88B739F6-7B26-4C60-97BB-589CDD78BC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875D0C90-6AF4-4D07-83BD-AFFB6932F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EF428431-B9C8-4C3B-813D-0E699E07CF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1425A4C9-444C-465B-9A62-D2C3397C61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FE3FFD67-A463-42E0-A7EB-8592FB78A0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D445C4B0-FF3F-41BC-8B4A-3941687E8A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F8FF16FB-F344-403A-BD66-3BFFAEC8D9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D274B9A6-4845-4552-8A5E-293C01D592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BB17A3E2-0561-4C5B-897B-B57DE7CEB9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EAD6CFA0-2BC8-4D6B-834C-FED765DB5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8DAB0D9F-0B59-4CC4-8691-093234E462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5E3A5D38-D8B2-4BA5-8182-0F4F18CC53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CEF29FE6-30F8-41BA-95AF-F7AB418469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DDCE1658-0A2F-4B34-B153-0173D1E759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3EDDFEB6-C41E-4F92-B21F-15FE0CDB6E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D32C260E-1203-483F-ADA6-D36C101C0F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0696FB77-0CE6-4C13-B9FB-1518F19209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63" name="Flowchart: Document 258">
            <a:extLst>
              <a:ext uri="{FF2B5EF4-FFF2-40B4-BE49-F238E27FC236}">
                <a16:creationId xmlns:a16="http://schemas.microsoft.com/office/drawing/2014/main" id="{485F3864-E416-439F-893D-ADD4B8E84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491298"/>
          </a:xfrm>
          <a:prstGeom prst="flowChartDocumen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descr="A group of people putting their hands together&#10;&#10;Description automatically generated">
            <a:extLst>
              <a:ext uri="{FF2B5EF4-FFF2-40B4-BE49-F238E27FC236}">
                <a16:creationId xmlns:a16="http://schemas.microsoft.com/office/drawing/2014/main" id="{7DF34345-6DAE-1530-A7E1-4D980A6667BC}"/>
              </a:ext>
            </a:extLst>
          </p:cNvPr>
          <p:cNvPicPr>
            <a:picLocks noChangeAspect="1"/>
          </p:cNvPicPr>
          <p:nvPr/>
        </p:nvPicPr>
        <p:blipFill rotWithShape="1">
          <a:blip r:embed="rId2">
            <a:alphaModFix amt="60000"/>
          </a:blip>
          <a:srcRect t="8462" r="-1" b="20064"/>
          <a:stretch/>
        </p:blipFill>
        <p:spPr>
          <a:xfrm>
            <a:off x="-6331" y="-10603"/>
            <a:ext cx="12188952" cy="6424896"/>
          </a:xfrm>
          <a:custGeom>
            <a:avLst/>
            <a:gdLst/>
            <a:ahLst/>
            <a:cxnLst/>
            <a:rect l="l" t="t" r="r" b="b"/>
            <a:pathLst>
              <a:path w="12205236" h="6424896">
                <a:moveTo>
                  <a:pt x="0" y="0"/>
                </a:moveTo>
                <a:lnTo>
                  <a:pt x="12205236" y="0"/>
                </a:lnTo>
                <a:lnTo>
                  <a:pt x="12205236" y="5218929"/>
                </a:lnTo>
                <a:cubicBezTo>
                  <a:pt x="6290213" y="5218929"/>
                  <a:pt x="6105369" y="7085096"/>
                  <a:pt x="548482" y="6174545"/>
                </a:cubicBezTo>
                <a:lnTo>
                  <a:pt x="0" y="6078725"/>
                </a:lnTo>
                <a:close/>
              </a:path>
            </a:pathLst>
          </a:custGeom>
        </p:spPr>
      </p:pic>
      <p:sp>
        <p:nvSpPr>
          <p:cNvPr id="2" name="Title 1">
            <a:extLst>
              <a:ext uri="{FF2B5EF4-FFF2-40B4-BE49-F238E27FC236}">
                <a16:creationId xmlns:a16="http://schemas.microsoft.com/office/drawing/2014/main" id="{36876A6D-7C0A-78E2-363C-3F08DDB92ECD}"/>
              </a:ext>
            </a:extLst>
          </p:cNvPr>
          <p:cNvSpPr>
            <a:spLocks noGrp="1"/>
          </p:cNvSpPr>
          <p:nvPr>
            <p:ph type="title"/>
          </p:nvPr>
        </p:nvSpPr>
        <p:spPr>
          <a:xfrm>
            <a:off x="691079" y="725951"/>
            <a:ext cx="5897115" cy="4338044"/>
          </a:xfrm>
        </p:spPr>
        <p:txBody>
          <a:bodyPr anchor="t">
            <a:normAutofit/>
          </a:bodyPr>
          <a:lstStyle/>
          <a:p>
            <a:r>
              <a:rPr lang="en-CA" dirty="0">
                <a:solidFill>
                  <a:srgbClr val="FFFFFF"/>
                </a:solidFill>
              </a:rPr>
              <a:t>Meet the Team</a:t>
            </a:r>
            <a:endParaRPr lang="en-US" dirty="0">
              <a:solidFill>
                <a:srgbClr val="FFFFFF"/>
              </a:solidFill>
            </a:endParaRPr>
          </a:p>
        </p:txBody>
      </p:sp>
      <p:graphicFrame>
        <p:nvGraphicFramePr>
          <p:cNvPr id="51" name="Content Placeholder 2">
            <a:extLst>
              <a:ext uri="{FF2B5EF4-FFF2-40B4-BE49-F238E27FC236}">
                <a16:creationId xmlns:a16="http://schemas.microsoft.com/office/drawing/2014/main" id="{0FB94D96-5B1C-A833-4E36-4BF498DDD3CB}"/>
              </a:ext>
            </a:extLst>
          </p:cNvPr>
          <p:cNvGraphicFramePr>
            <a:graphicFrameLocks noGrp="1"/>
          </p:cNvGraphicFramePr>
          <p:nvPr>
            <p:ph idx="1"/>
            <p:extLst>
              <p:ext uri="{D42A27DB-BD31-4B8C-83A1-F6EECF244321}">
                <p14:modId xmlns:p14="http://schemas.microsoft.com/office/powerpoint/2010/main" val="3661722319"/>
              </p:ext>
            </p:extLst>
          </p:nvPr>
        </p:nvGraphicFramePr>
        <p:xfrm>
          <a:off x="7086743" y="720948"/>
          <a:ext cx="4421032" cy="43430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171788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useBgFill="1">
        <p:nvSpPr>
          <p:cNvPr id="55" name="Freeform: Shape 11">
            <a:extLst>
              <a:ext uri="{FF2B5EF4-FFF2-40B4-BE49-F238E27FC236}">
                <a16:creationId xmlns:a16="http://schemas.microsoft.com/office/drawing/2014/main" id="{CFDF70F4-97B6-40D8-B1FA-9580DBD23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2244" y="224448"/>
            <a:ext cx="6857996" cy="6409096"/>
          </a:xfrm>
          <a:custGeom>
            <a:avLst/>
            <a:gdLst>
              <a:gd name="connsiteX0" fmla="*/ 0 w 6857996"/>
              <a:gd name="connsiteY0" fmla="*/ 2827344 h 6142577"/>
              <a:gd name="connsiteX1" fmla="*/ 0 w 6857996"/>
              <a:gd name="connsiteY1" fmla="*/ 5080510 h 6142577"/>
              <a:gd name="connsiteX2" fmla="*/ 3 w 6857996"/>
              <a:gd name="connsiteY2" fmla="*/ 5080510 h 6142577"/>
              <a:gd name="connsiteX3" fmla="*/ 3 w 6857996"/>
              <a:gd name="connsiteY3" fmla="*/ 6142577 h 6142577"/>
              <a:gd name="connsiteX4" fmla="*/ 6857996 w 6857996"/>
              <a:gd name="connsiteY4" fmla="*/ 6142577 h 6142577"/>
              <a:gd name="connsiteX5" fmla="*/ 6857996 w 6857996"/>
              <a:gd name="connsiteY5" fmla="*/ 3928749 h 6142577"/>
              <a:gd name="connsiteX6" fmla="*/ 6857996 w 6857996"/>
              <a:gd name="connsiteY6" fmla="*/ 2572597 h 6142577"/>
              <a:gd name="connsiteX7" fmla="*/ 6857996 w 6857996"/>
              <a:gd name="connsiteY7" fmla="*/ 307516 h 6142577"/>
              <a:gd name="connsiteX8" fmla="*/ 6550769 w 6857996"/>
              <a:gd name="connsiteY8" fmla="*/ 222609 h 6142577"/>
              <a:gd name="connsiteX9" fmla="*/ 5031274 w 6857996"/>
              <a:gd name="connsiteY9" fmla="*/ 33 h 6142577"/>
              <a:gd name="connsiteX10" fmla="*/ 310659 w 6857996"/>
              <a:gd name="connsiteY10" fmla="*/ 1067285 h 6142577"/>
              <a:gd name="connsiteX11" fmla="*/ 2 w 6857996"/>
              <a:gd name="connsiteY11" fmla="*/ 1072307 h 6142577"/>
              <a:gd name="connsiteX12" fmla="*/ 2 w 6857996"/>
              <a:gd name="connsiteY12" fmla="*/ 2827344 h 614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6" h="6142577">
                <a:moveTo>
                  <a:pt x="0" y="2827344"/>
                </a:moveTo>
                <a:lnTo>
                  <a:pt x="0" y="5080510"/>
                </a:lnTo>
                <a:lnTo>
                  <a:pt x="3" y="5080510"/>
                </a:lnTo>
                <a:lnTo>
                  <a:pt x="3" y="6142577"/>
                </a:lnTo>
                <a:lnTo>
                  <a:pt x="6857996" y="6142577"/>
                </a:lnTo>
                <a:lnTo>
                  <a:pt x="6857996" y="3928749"/>
                </a:lnTo>
                <a:lnTo>
                  <a:pt x="6857996" y="2572597"/>
                </a:lnTo>
                <a:lnTo>
                  <a:pt x="6857996" y="307516"/>
                </a:lnTo>
                <a:lnTo>
                  <a:pt x="6550769" y="222609"/>
                </a:lnTo>
                <a:cubicBezTo>
                  <a:pt x="5946238" y="65902"/>
                  <a:pt x="5454822" y="1688"/>
                  <a:pt x="5031274" y="33"/>
                </a:cubicBezTo>
                <a:cubicBezTo>
                  <a:pt x="3337081" y="-6590"/>
                  <a:pt x="2728780" y="987729"/>
                  <a:pt x="310659" y="1067285"/>
                </a:cubicBezTo>
                <a:lnTo>
                  <a:pt x="2" y="1072307"/>
                </a:lnTo>
                <a:lnTo>
                  <a:pt x="2" y="2827344"/>
                </a:ln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 name="Group 13">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 name="Straight Connector 14">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7" name="Right Triangle 46">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846C647-8F2E-E11F-E09F-783248F82693}"/>
              </a:ext>
            </a:extLst>
          </p:cNvPr>
          <p:cNvSpPr>
            <a:spLocks noGrp="1"/>
          </p:cNvSpPr>
          <p:nvPr>
            <p:ph type="title"/>
          </p:nvPr>
        </p:nvSpPr>
        <p:spPr>
          <a:xfrm>
            <a:off x="691079" y="343427"/>
            <a:ext cx="5408027" cy="1213833"/>
          </a:xfrm>
        </p:spPr>
        <p:txBody>
          <a:bodyPr>
            <a:normAutofit fontScale="90000"/>
          </a:bodyPr>
          <a:lstStyle/>
          <a:p>
            <a:pPr>
              <a:lnSpc>
                <a:spcPct val="90000"/>
              </a:lnSpc>
            </a:pPr>
            <a:r>
              <a:rPr lang="en-US" sz="3100" dirty="0"/>
              <a:t>Georgian College's Land Acknowledgement</a:t>
            </a:r>
            <a:br>
              <a:rPr lang="en-US" sz="3100" dirty="0"/>
            </a:br>
            <a:endParaRPr lang="en-US" sz="3100" dirty="0"/>
          </a:p>
        </p:txBody>
      </p:sp>
      <p:sp>
        <p:nvSpPr>
          <p:cNvPr id="3" name="Content Placeholder 2">
            <a:extLst>
              <a:ext uri="{FF2B5EF4-FFF2-40B4-BE49-F238E27FC236}">
                <a16:creationId xmlns:a16="http://schemas.microsoft.com/office/drawing/2014/main" id="{43E58270-DEE6-A3B2-2CF7-7CE554ADEB0D}"/>
              </a:ext>
            </a:extLst>
          </p:cNvPr>
          <p:cNvSpPr>
            <a:spLocks noGrp="1"/>
          </p:cNvSpPr>
          <p:nvPr>
            <p:ph idx="1"/>
          </p:nvPr>
        </p:nvSpPr>
        <p:spPr>
          <a:xfrm>
            <a:off x="421504" y="1557260"/>
            <a:ext cx="5007729" cy="5125914"/>
          </a:xfrm>
        </p:spPr>
        <p:txBody>
          <a:bodyPr>
            <a:normAutofit fontScale="47500" lnSpcReduction="20000"/>
          </a:bodyPr>
          <a:lstStyle/>
          <a:p>
            <a:pPr>
              <a:lnSpc>
                <a:spcPct val="100000"/>
              </a:lnSpc>
            </a:pPr>
            <a:r>
              <a:rPr lang="en-US" sz="2900" dirty="0"/>
              <a:t>Please see my Land Acknowledgement that is a work in progress as I am learning to be an Indigenous Ally.</a:t>
            </a:r>
          </a:p>
          <a:p>
            <a:pPr>
              <a:lnSpc>
                <a:spcPct val="100000"/>
              </a:lnSpc>
            </a:pPr>
            <a:r>
              <a:rPr lang="en-US" sz="2900" dirty="0"/>
              <a:t>As a faculty of Georgian college, I acknowledge that all campuses are situated on the traditional land of the Anishnaabeg people. The Anishnaabeg include the Odawa, Ojibwe, and Pottawatomi nations, collectively known as the Three Fires Confederacy. We also acknowledge the Wendat Nation (Huron) who occupied these lands prior to the middle of the 17th century. </a:t>
            </a:r>
          </a:p>
          <a:p>
            <a:pPr>
              <a:lnSpc>
                <a:spcPct val="100000"/>
              </a:lnSpc>
            </a:pPr>
            <a:r>
              <a:rPr lang="en-US" sz="2900" dirty="0"/>
              <a:t>Georgian College is dedicated to honouring Indigenous history and culture and committed to moving forward in the spirit of reconciliation and respect with all First Nations, Metis, and Inuit people. As a member of this community, I commit to continuing to the following:</a:t>
            </a:r>
          </a:p>
          <a:p>
            <a:pPr>
              <a:lnSpc>
                <a:spcPct val="100000"/>
              </a:lnSpc>
            </a:pPr>
            <a:r>
              <a:rPr lang="en-US" sz="2900" dirty="0"/>
              <a:t>1.To “pay attention” and notice the land every day</a:t>
            </a:r>
          </a:p>
          <a:p>
            <a:pPr>
              <a:lnSpc>
                <a:spcPct val="100000"/>
              </a:lnSpc>
            </a:pPr>
            <a:r>
              <a:rPr lang="en-US" sz="2900" dirty="0"/>
              <a:t>2.learn and contribute to this reconciliation by educating myself,</a:t>
            </a:r>
          </a:p>
          <a:p>
            <a:pPr>
              <a:lnSpc>
                <a:spcPct val="100000"/>
              </a:lnSpc>
            </a:pPr>
            <a:r>
              <a:rPr lang="en-US" sz="2900" dirty="0"/>
              <a:t>3.listening, </a:t>
            </a:r>
          </a:p>
          <a:p>
            <a:pPr>
              <a:lnSpc>
                <a:spcPct val="100000"/>
              </a:lnSpc>
            </a:pPr>
            <a:r>
              <a:rPr lang="en-US" sz="2900" dirty="0"/>
              <a:t>4.sharing my knowledge with students and modeling appropriate behavior</a:t>
            </a:r>
          </a:p>
          <a:p>
            <a:pPr>
              <a:lnSpc>
                <a:spcPct val="100000"/>
              </a:lnSpc>
            </a:pPr>
            <a:r>
              <a:rPr lang="en-US" sz="2900" dirty="0"/>
              <a:t>5.Showing respect by humbly modeling the imperfection of learning and</a:t>
            </a:r>
          </a:p>
          <a:p>
            <a:pPr>
              <a:lnSpc>
                <a:spcPct val="100000"/>
              </a:lnSpc>
            </a:pPr>
            <a:r>
              <a:rPr lang="en-US" sz="2900" dirty="0"/>
              <a:t>6.being a devout caretaker of the land.</a:t>
            </a:r>
          </a:p>
          <a:p>
            <a:pPr>
              <a:lnSpc>
                <a:spcPct val="100000"/>
              </a:lnSpc>
            </a:pPr>
            <a:endParaRPr lang="en-US" sz="800" dirty="0"/>
          </a:p>
        </p:txBody>
      </p:sp>
      <p:pic>
        <p:nvPicPr>
          <p:cNvPr id="5" name="Picture 4" descr="A drawing of a bird&#10;&#10;Description automatically generated">
            <a:extLst>
              <a:ext uri="{FF2B5EF4-FFF2-40B4-BE49-F238E27FC236}">
                <a16:creationId xmlns:a16="http://schemas.microsoft.com/office/drawing/2014/main" id="{A4B2283F-DA98-0680-E54A-142F5990B537}"/>
              </a:ext>
            </a:extLst>
          </p:cNvPr>
          <p:cNvPicPr>
            <a:picLocks noChangeAspect="1"/>
          </p:cNvPicPr>
          <p:nvPr/>
        </p:nvPicPr>
        <p:blipFill>
          <a:blip r:embed="rId2"/>
          <a:stretch>
            <a:fillRect/>
          </a:stretch>
        </p:blipFill>
        <p:spPr>
          <a:xfrm>
            <a:off x="7087094" y="1781622"/>
            <a:ext cx="4401655" cy="3301241"/>
          </a:xfrm>
          <a:prstGeom prst="rect">
            <a:avLst/>
          </a:prstGeom>
        </p:spPr>
      </p:pic>
      <p:sp>
        <p:nvSpPr>
          <p:cNvPr id="4" name="TextBox 3">
            <a:extLst>
              <a:ext uri="{FF2B5EF4-FFF2-40B4-BE49-F238E27FC236}">
                <a16:creationId xmlns:a16="http://schemas.microsoft.com/office/drawing/2014/main" id="{F5CD5BF8-E27A-A4FB-D8C4-B1A845ED38DE}"/>
              </a:ext>
            </a:extLst>
          </p:cNvPr>
          <p:cNvSpPr txBox="1"/>
          <p:nvPr/>
        </p:nvSpPr>
        <p:spPr>
          <a:xfrm>
            <a:off x="7056625" y="5600522"/>
            <a:ext cx="4432124" cy="1200329"/>
          </a:xfrm>
          <a:prstGeom prst="rect">
            <a:avLst/>
          </a:prstGeom>
          <a:noFill/>
        </p:spPr>
        <p:txBody>
          <a:bodyPr wrap="square" rtlCol="0">
            <a:spAutoFit/>
          </a:bodyPr>
          <a:lstStyle/>
          <a:p>
            <a:r>
              <a:rPr lang="en-CA" b="0" dirty="0">
                <a:solidFill>
                  <a:srgbClr val="666666"/>
                </a:solidFill>
                <a:effectLst/>
                <a:latin typeface="inherit"/>
              </a:rPr>
              <a:t>            Credit. Adrian Murray 2022.</a:t>
            </a:r>
            <a:endParaRPr lang="en-CA" b="0" dirty="0">
              <a:effectLst/>
              <a:latin typeface="inherit"/>
            </a:endParaRPr>
          </a:p>
          <a:p>
            <a:pPr algn="ctr"/>
            <a:br>
              <a:rPr lang="en-CA" b="0" i="0" dirty="0">
                <a:solidFill>
                  <a:srgbClr val="262626"/>
                </a:solidFill>
                <a:effectLst/>
                <a:highlight>
                  <a:srgbClr val="FFFFFF"/>
                </a:highlight>
                <a:latin typeface="Open Sans" panose="020B0606030504020204" pitchFamily="34" charset="0"/>
              </a:rPr>
            </a:br>
            <a:endParaRPr lang="en-CA" b="0" i="0" dirty="0">
              <a:solidFill>
                <a:srgbClr val="262626"/>
              </a:solidFill>
              <a:effectLst/>
              <a:highlight>
                <a:srgbClr val="FFFFFF"/>
              </a:highlight>
              <a:latin typeface="Open Sans" panose="020B0606030504020204" pitchFamily="34" charset="0"/>
            </a:endParaRPr>
          </a:p>
          <a:p>
            <a:endParaRPr lang="en-US" dirty="0"/>
          </a:p>
        </p:txBody>
      </p:sp>
    </p:spTree>
    <p:extLst>
      <p:ext uri="{BB962C8B-B14F-4D97-AF65-F5344CB8AC3E}">
        <p14:creationId xmlns:p14="http://schemas.microsoft.com/office/powerpoint/2010/main" val="2671102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4" name="Rectangle 9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96" name="Group 95">
            <a:extLst>
              <a:ext uri="{FF2B5EF4-FFF2-40B4-BE49-F238E27FC236}">
                <a16:creationId xmlns:a16="http://schemas.microsoft.com/office/drawing/2014/main" id="{614A5768-EA51-48A2-8E17-AE20B9FE02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7" name="Straight Connector 96">
              <a:extLst>
                <a:ext uri="{FF2B5EF4-FFF2-40B4-BE49-F238E27FC236}">
                  <a16:creationId xmlns:a16="http://schemas.microsoft.com/office/drawing/2014/main" id="{ED70F1A8-626B-430B-AACC-E280EB946B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D9D2887-DD9B-48D0-9844-B5D2024C7E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90C04EA-C56F-4932-AB66-F426CACB40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CF894E2-AF43-4E3B-94A7-890F7AD25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1C292B8-EA04-4F65-8D17-4954B29EEE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126744D-59AC-407B-977F-9F7B798903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BFD4FA3-B553-4776-83CC-43156375A0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5145C5FE-691A-4620-9B50-AFE8DBB10E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04E186B6-4496-412B-993D-EBA54ACED1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7CCFC45-B62F-4FB2-8A1C-24299AB6A8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3E987B3-0DB8-4E10-8F2F-939C9975E9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0CF3A0F-1366-43D4-B9ED-39506390F9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3370E57-5DAF-4AD1-A44A-32A93556E9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5438A8C5-7279-4DA9-B1BA-5A76E020CE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4119694A-5560-4890-99CF-E4B89F5F16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A41929D-D2D8-4211-8E30-449C7F67EA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6346B496-7BD4-408E-9387-4B2DBD88DB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F4954B0-8891-4B5C-B5C2-2B098DA9D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E2F714F-4C40-46D7-A9B0-5A41FCE1C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B45C2AB-7F9E-4A2B-845D-39DA52F785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F7540879-E48F-44C9-8978-75F20ECA8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E99A807C-71D8-48EB-B90A-18ABEC581F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7DBB3B2-0577-449E-822F-EC7F39931A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1E9C75EC-55AD-4526-81DC-A716FD7381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0EC495AC-53AC-46EB-AF18-9F9B724541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5476CB3D-FE8C-4CAF-B287-0576A80CCD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34B38EE-AF53-4E0C-A55A-A17CC17EF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D7DE7212-9D6E-4F4E-A073-5B5B858AFF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A7C6AD08-49F6-4369-9405-2E06CED9FE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04E501EB-B771-494E-8AF3-5350560EB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EA122D9-8BE6-498E-AB20-311EBD5EF8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29" name="Right Triangle 128">
            <a:extLst>
              <a:ext uri="{FF2B5EF4-FFF2-40B4-BE49-F238E27FC236}">
                <a16:creationId xmlns:a16="http://schemas.microsoft.com/office/drawing/2014/main" id="{5FB205E9-694A-469E-97E7-7339DE0BC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3591" y="-2841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6028448-7F5C-AC98-73FC-478A796A8D63}"/>
              </a:ext>
            </a:extLst>
          </p:cNvPr>
          <p:cNvSpPr>
            <a:spLocks noGrp="1"/>
          </p:cNvSpPr>
          <p:nvPr>
            <p:ph type="title"/>
          </p:nvPr>
        </p:nvSpPr>
        <p:spPr>
          <a:xfrm>
            <a:off x="6092891" y="725951"/>
            <a:ext cx="4916971" cy="1442463"/>
          </a:xfrm>
        </p:spPr>
        <p:txBody>
          <a:bodyPr>
            <a:normAutofit/>
          </a:bodyPr>
          <a:lstStyle/>
          <a:p>
            <a:r>
              <a:rPr lang="en-CA" dirty="0"/>
              <a:t>Objective of the Game</a:t>
            </a:r>
            <a:endParaRPr lang="en-US" dirty="0"/>
          </a:p>
        </p:txBody>
      </p:sp>
      <p:sp>
        <p:nvSpPr>
          <p:cNvPr id="3" name="Content Placeholder 2">
            <a:extLst>
              <a:ext uri="{FF2B5EF4-FFF2-40B4-BE49-F238E27FC236}">
                <a16:creationId xmlns:a16="http://schemas.microsoft.com/office/drawing/2014/main" id="{1A9362CF-812F-5EF3-AB6B-00B875FDCFBE}"/>
              </a:ext>
            </a:extLst>
          </p:cNvPr>
          <p:cNvSpPr>
            <a:spLocks noGrp="1"/>
          </p:cNvSpPr>
          <p:nvPr>
            <p:ph idx="1"/>
          </p:nvPr>
        </p:nvSpPr>
        <p:spPr>
          <a:xfrm>
            <a:off x="6092891" y="2340130"/>
            <a:ext cx="4916971" cy="3803271"/>
          </a:xfrm>
        </p:spPr>
        <p:txBody>
          <a:bodyPr>
            <a:normAutofit/>
          </a:bodyPr>
          <a:lstStyle/>
          <a:p>
            <a:r>
              <a:rPr lang="en-US" dirty="0"/>
              <a:t>Build the tallest free-standing structure using spaghetti, tape, string, and one marshmallow.</a:t>
            </a:r>
          </a:p>
          <a:p>
            <a:r>
              <a:rPr lang="en-US" dirty="0"/>
              <a:t>The marshmallow must be on top. </a:t>
            </a:r>
          </a:p>
          <a:p>
            <a:r>
              <a:rPr lang="en-US" dirty="0"/>
              <a:t>This activity promotes teamwork, creativity, and fun!</a:t>
            </a:r>
          </a:p>
        </p:txBody>
      </p:sp>
      <p:pic>
        <p:nvPicPr>
          <p:cNvPr id="48" name="Picture 47" descr="A group of objects made of spaghetti&#10;&#10;Description automatically generated">
            <a:extLst>
              <a:ext uri="{FF2B5EF4-FFF2-40B4-BE49-F238E27FC236}">
                <a16:creationId xmlns:a16="http://schemas.microsoft.com/office/drawing/2014/main" id="{18E4F28A-4C43-7268-52F1-6B770C6C8975}"/>
              </a:ext>
            </a:extLst>
          </p:cNvPr>
          <p:cNvPicPr>
            <a:picLocks noChangeAspect="1"/>
          </p:cNvPicPr>
          <p:nvPr/>
        </p:nvPicPr>
        <p:blipFill>
          <a:blip r:embed="rId2"/>
          <a:srcRect l="17711" r="17711"/>
          <a:stretch/>
        </p:blipFill>
        <p:spPr>
          <a:xfrm>
            <a:off x="691078" y="850676"/>
            <a:ext cx="4412205" cy="5182671"/>
          </a:xfrm>
          <a:prstGeom prst="rect">
            <a:avLst/>
          </a:prstGeom>
        </p:spPr>
      </p:pic>
    </p:spTree>
    <p:extLst>
      <p:ext uri="{BB962C8B-B14F-4D97-AF65-F5344CB8AC3E}">
        <p14:creationId xmlns:p14="http://schemas.microsoft.com/office/powerpoint/2010/main" val="2623386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1" name="Group 50">
            <a:extLst>
              <a:ext uri="{FF2B5EF4-FFF2-40B4-BE49-F238E27FC236}">
                <a16:creationId xmlns:a16="http://schemas.microsoft.com/office/drawing/2014/main" id="{5591A4A5-C00F-4B45-9735-FD2841BF3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2" name="Straight Connector 51">
              <a:extLst>
                <a:ext uri="{FF2B5EF4-FFF2-40B4-BE49-F238E27FC236}">
                  <a16:creationId xmlns:a16="http://schemas.microsoft.com/office/drawing/2014/main" id="{7A16FDB6-C8B8-4BB9-B5F6-C9E7D1549A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65D67BC-2831-45D1-804D-2B848B7FF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3254059-39EC-48CC-B948-9EE6B0551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F3E0572-7D5E-4FAA-B67C-23A9C6D715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C5F1231-CF22-4258-B764-592B6CB8DC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B2C5387-42A2-4464-BF18-E70B0227B9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926F39D-AFC8-4FF6-9211-84AA777176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D812696-9AF7-4D2B-A041-80C015F33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E6CB557-1E5B-4D2D-9330-8EB4AF7307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03A4B30-3A15-4294-9BED-E7317857F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E7B8343-CDF9-4023-9FBF-F4ADE601B2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BB30BD5-639D-4F53-BC6C-2A8D0FFFE5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D7E1947-04B8-4F0B-9E3C-FC4E26D618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3EDB6D6-D309-48D4-87F4-AAED7C57C7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F2E163F-B043-43B7-85CE-36F2136BAB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F6CB03C-E3B1-4D22-ABA3-986CC09FB3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9B41E31-EE5F-423F-8B88-3B56009A34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59D4FE6-B271-4427-8273-0B80EF136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F7D26D0-83A1-41B0-82E3-FB5D3E93EE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7E47C02-EBB8-4368-815C-FEDA23368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E61DA55-8618-4048-A65A-41E072D9FF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4DFC058B-6608-4509-92E1-D4D0D5BD57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E3652A3-36D6-4E0C-B7FB-52CD69E9CF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BF82BE6-B2D5-4FA1-98B4-1E0072C391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ECA553C-C7B8-4353-BC4C-D622087D6F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F802227-5CA9-40B4-870E-495C7899C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1A19F9E-BB49-4808-8481-77F848C2F4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53A57BE-F139-4C31-8201-477E20DD2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9F800EC-2D85-47C7-BFB8-B146DD929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478BA6D-3F48-40B1-8227-830029B62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21E6C45-0A76-456E-BDD6-3DCB66126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4" name="Right Triangle 83">
            <a:extLst>
              <a:ext uri="{FF2B5EF4-FFF2-40B4-BE49-F238E27FC236}">
                <a16:creationId xmlns:a16="http://schemas.microsoft.com/office/drawing/2014/main" id="{3C541D4F-11C2-4F36-B2A3-AB9028F2A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05909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8CB1CF7-5E65-3EED-0AD2-D38FE664D51A}"/>
              </a:ext>
            </a:extLst>
          </p:cNvPr>
          <p:cNvSpPr>
            <a:spLocks noGrp="1"/>
          </p:cNvSpPr>
          <p:nvPr>
            <p:ph type="title"/>
          </p:nvPr>
        </p:nvSpPr>
        <p:spPr>
          <a:xfrm>
            <a:off x="691079" y="725952"/>
            <a:ext cx="4038652" cy="1881178"/>
          </a:xfrm>
        </p:spPr>
        <p:txBody>
          <a:bodyPr>
            <a:normAutofit/>
          </a:bodyPr>
          <a:lstStyle/>
          <a:p>
            <a:r>
              <a:rPr lang="en-CA"/>
              <a:t>Rules</a:t>
            </a:r>
            <a:endParaRPr lang="en-US" dirty="0"/>
          </a:p>
        </p:txBody>
      </p:sp>
      <p:sp>
        <p:nvSpPr>
          <p:cNvPr id="3" name="Content Placeholder 2">
            <a:extLst>
              <a:ext uri="{FF2B5EF4-FFF2-40B4-BE49-F238E27FC236}">
                <a16:creationId xmlns:a16="http://schemas.microsoft.com/office/drawing/2014/main" id="{81B627FC-666E-41CE-1F70-DCCF716CD551}"/>
              </a:ext>
            </a:extLst>
          </p:cNvPr>
          <p:cNvSpPr>
            <a:spLocks noGrp="1"/>
          </p:cNvSpPr>
          <p:nvPr>
            <p:ph idx="1"/>
          </p:nvPr>
        </p:nvSpPr>
        <p:spPr>
          <a:xfrm>
            <a:off x="691079" y="2886117"/>
            <a:ext cx="4038652" cy="3276824"/>
          </a:xfrm>
        </p:spPr>
        <p:txBody>
          <a:bodyPr>
            <a:normAutofit/>
          </a:bodyPr>
          <a:lstStyle/>
          <a:p>
            <a:r>
              <a:rPr lang="en-CA" dirty="0"/>
              <a:t>You have 10 minutes to build the tallest tower.</a:t>
            </a:r>
          </a:p>
          <a:p>
            <a:r>
              <a:rPr lang="en-CA" dirty="0"/>
              <a:t>The tower must stand on its own.</a:t>
            </a:r>
          </a:p>
          <a:p>
            <a:r>
              <a:rPr lang="en-CA" dirty="0"/>
              <a:t>The marshmallow must be on top.</a:t>
            </a:r>
          </a:p>
          <a:p>
            <a:r>
              <a:rPr lang="en-CA" dirty="0"/>
              <a:t>Use only the provided materials.</a:t>
            </a:r>
            <a:endParaRPr lang="en-US" dirty="0"/>
          </a:p>
        </p:txBody>
      </p:sp>
      <p:pic>
        <p:nvPicPr>
          <p:cNvPr id="5" name="Picture 4">
            <a:extLst>
              <a:ext uri="{FF2B5EF4-FFF2-40B4-BE49-F238E27FC236}">
                <a16:creationId xmlns:a16="http://schemas.microsoft.com/office/drawing/2014/main" id="{C6B2675D-E600-D51A-5E24-0211A6C95197}"/>
              </a:ext>
            </a:extLst>
          </p:cNvPr>
          <p:cNvPicPr>
            <a:picLocks noChangeAspect="1"/>
          </p:cNvPicPr>
          <p:nvPr/>
        </p:nvPicPr>
        <p:blipFill rotWithShape="1">
          <a:blip r:embed="rId2"/>
          <a:srcRect t="-3436" b="6490"/>
          <a:stretch/>
        </p:blipFill>
        <p:spPr>
          <a:xfrm>
            <a:off x="5979883" y="387776"/>
            <a:ext cx="5026814" cy="5826230"/>
          </a:xfrm>
          <a:prstGeom prst="rect">
            <a:avLst/>
          </a:prstGeom>
        </p:spPr>
      </p:pic>
    </p:spTree>
    <p:extLst>
      <p:ext uri="{BB962C8B-B14F-4D97-AF65-F5344CB8AC3E}">
        <p14:creationId xmlns:p14="http://schemas.microsoft.com/office/powerpoint/2010/main" val="986296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5741838-C1DE-ED43-CC8B-3037AEBAE615}"/>
              </a:ext>
            </a:extLst>
          </p:cNvPr>
          <p:cNvSpPr>
            <a:spLocks noGrp="1"/>
          </p:cNvSpPr>
          <p:nvPr>
            <p:ph type="title"/>
          </p:nvPr>
        </p:nvSpPr>
        <p:spPr>
          <a:xfrm>
            <a:off x="6088653" y="725951"/>
            <a:ext cx="4927425" cy="1938525"/>
          </a:xfrm>
        </p:spPr>
        <p:txBody>
          <a:bodyPr>
            <a:normAutofit/>
          </a:bodyPr>
          <a:lstStyle/>
          <a:p>
            <a:r>
              <a:rPr lang="en-CA" dirty="0"/>
              <a:t>Tips for Success</a:t>
            </a:r>
            <a:endParaRPr lang="en-US" dirty="0"/>
          </a:p>
        </p:txBody>
      </p:sp>
      <p:pic>
        <p:nvPicPr>
          <p:cNvPr id="5" name="Picture 4">
            <a:extLst>
              <a:ext uri="{FF2B5EF4-FFF2-40B4-BE49-F238E27FC236}">
                <a16:creationId xmlns:a16="http://schemas.microsoft.com/office/drawing/2014/main" id="{8004553E-BFD3-8AB2-6A98-BF3C4D8AFF06}"/>
              </a:ext>
            </a:extLst>
          </p:cNvPr>
          <p:cNvPicPr>
            <a:picLocks noChangeAspect="1"/>
          </p:cNvPicPr>
          <p:nvPr/>
        </p:nvPicPr>
        <p:blipFill rotWithShape="1">
          <a:blip r:embed="rId2"/>
          <a:srcRect l="28289" r="23689"/>
          <a:stretch/>
        </p:blipFill>
        <p:spPr>
          <a:xfrm>
            <a:off x="1" y="10"/>
            <a:ext cx="5854890"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
        <p:nvSpPr>
          <p:cNvPr id="44" name="Right Triangle 43">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39" y="-29262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BD2B7DEC-10C7-877D-00BB-279A778EEABD}"/>
              </a:ext>
            </a:extLst>
          </p:cNvPr>
          <p:cNvSpPr>
            <a:spLocks noGrp="1"/>
          </p:cNvSpPr>
          <p:nvPr>
            <p:ph idx="1"/>
          </p:nvPr>
        </p:nvSpPr>
        <p:spPr>
          <a:xfrm>
            <a:off x="6088653" y="2886116"/>
            <a:ext cx="4927425" cy="3245931"/>
          </a:xfrm>
        </p:spPr>
        <p:txBody>
          <a:bodyPr>
            <a:normAutofit/>
          </a:bodyPr>
          <a:lstStyle/>
          <a:p>
            <a:r>
              <a:rPr lang="en-CA" b="1" dirty="0"/>
              <a:t>Plan:</a:t>
            </a:r>
            <a:r>
              <a:rPr lang="en-CA" dirty="0"/>
              <a:t> Discuss your ideas before you start building.</a:t>
            </a:r>
          </a:p>
          <a:p>
            <a:r>
              <a:rPr lang="en-CA" b="1" dirty="0"/>
              <a:t>Collaborate:</a:t>
            </a:r>
            <a:r>
              <a:rPr lang="en-CA" dirty="0"/>
              <a:t> Work together as a team and use everyone's skills.</a:t>
            </a:r>
          </a:p>
          <a:p>
            <a:r>
              <a:rPr lang="en-CA" b="1" dirty="0"/>
              <a:t>Test:</a:t>
            </a:r>
            <a:r>
              <a:rPr lang="en-CA" dirty="0"/>
              <a:t> Test your structure's stability as you go.</a:t>
            </a:r>
          </a:p>
          <a:p>
            <a:r>
              <a:rPr lang="en-CA" b="1" dirty="0"/>
              <a:t>Be Creative:</a:t>
            </a:r>
            <a:r>
              <a:rPr lang="en-CA" dirty="0"/>
              <a:t> Think outside the box and be innovative.</a:t>
            </a:r>
            <a:endParaRPr lang="en-US" dirty="0"/>
          </a:p>
        </p:txBody>
      </p:sp>
    </p:spTree>
    <p:extLst>
      <p:ext uri="{BB962C8B-B14F-4D97-AF65-F5344CB8AC3E}">
        <p14:creationId xmlns:p14="http://schemas.microsoft.com/office/powerpoint/2010/main" val="2066263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484F2CC-F712-F7C5-30C2-0B7E4C5BB03F}"/>
              </a:ext>
            </a:extLst>
          </p:cNvPr>
          <p:cNvSpPr>
            <a:spLocks noGrp="1"/>
          </p:cNvSpPr>
          <p:nvPr>
            <p:ph type="title"/>
          </p:nvPr>
        </p:nvSpPr>
        <p:spPr>
          <a:xfrm>
            <a:off x="691079" y="725951"/>
            <a:ext cx="4927425" cy="1938525"/>
          </a:xfrm>
        </p:spPr>
        <p:txBody>
          <a:bodyPr>
            <a:normAutofit/>
          </a:bodyPr>
          <a:lstStyle/>
          <a:p>
            <a:r>
              <a:rPr lang="en-CA" dirty="0"/>
              <a:t>Time to Build!</a:t>
            </a:r>
            <a:endParaRPr lang="en-US" dirty="0"/>
          </a:p>
        </p:txBody>
      </p:sp>
      <p:sp>
        <p:nvSpPr>
          <p:cNvPr id="44" name="Right Triangle 43">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84735770-D799-DAD1-0FAE-BE53DA0FADEB}"/>
              </a:ext>
            </a:extLst>
          </p:cNvPr>
          <p:cNvSpPr>
            <a:spLocks noGrp="1"/>
          </p:cNvSpPr>
          <p:nvPr>
            <p:ph idx="1"/>
          </p:nvPr>
        </p:nvSpPr>
        <p:spPr>
          <a:xfrm>
            <a:off x="691079" y="2886117"/>
            <a:ext cx="4927425" cy="1938524"/>
          </a:xfrm>
        </p:spPr>
        <p:txBody>
          <a:bodyPr>
            <a:normAutofit/>
          </a:bodyPr>
          <a:lstStyle/>
          <a:p>
            <a:r>
              <a:rPr lang="en-CA" dirty="0"/>
              <a:t>Split into teams of 3-5 people.</a:t>
            </a:r>
          </a:p>
          <a:p>
            <a:r>
              <a:rPr lang="en-CA" dirty="0"/>
              <a:t>Start the timer. You have 10 minutes!</a:t>
            </a:r>
          </a:p>
          <a:p>
            <a:r>
              <a:rPr lang="en-CA" dirty="0">
                <a:hlinkClick r:id="rId2"/>
              </a:rPr>
              <a:t>Countdown</a:t>
            </a:r>
            <a:endParaRPr lang="en-CA" dirty="0"/>
          </a:p>
          <a:p>
            <a:endParaRPr lang="en-CA" dirty="0"/>
          </a:p>
          <a:p>
            <a:pPr marL="0" indent="0">
              <a:buNone/>
            </a:pPr>
            <a:endParaRPr lang="en-US" dirty="0"/>
          </a:p>
        </p:txBody>
      </p:sp>
      <p:pic>
        <p:nvPicPr>
          <p:cNvPr id="5" name="Picture 4" descr="Hands holding each other's wrists and interlinked to form a circle">
            <a:extLst>
              <a:ext uri="{FF2B5EF4-FFF2-40B4-BE49-F238E27FC236}">
                <a16:creationId xmlns:a16="http://schemas.microsoft.com/office/drawing/2014/main" id="{6F523CD3-8D86-2303-0F21-A4EBF579BB3D}"/>
              </a:ext>
            </a:extLst>
          </p:cNvPr>
          <p:cNvPicPr>
            <a:picLocks noChangeAspect="1"/>
          </p:cNvPicPr>
          <p:nvPr/>
        </p:nvPicPr>
        <p:blipFill rotWithShape="1">
          <a:blip r:embed="rId3"/>
          <a:srcRect l="23125" r="19491"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Tree>
    <p:extLst>
      <p:ext uri="{BB962C8B-B14F-4D97-AF65-F5344CB8AC3E}">
        <p14:creationId xmlns:p14="http://schemas.microsoft.com/office/powerpoint/2010/main" val="900022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6" name="Group 55">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7" name="Straight Connector 56">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65C306B-839F-1187-B8BA-5D9286522917}"/>
              </a:ext>
            </a:extLst>
          </p:cNvPr>
          <p:cNvSpPr>
            <a:spLocks noGrp="1"/>
          </p:cNvSpPr>
          <p:nvPr>
            <p:ph type="title"/>
          </p:nvPr>
        </p:nvSpPr>
        <p:spPr>
          <a:xfrm>
            <a:off x="6088653" y="725951"/>
            <a:ext cx="4927425" cy="1938525"/>
          </a:xfrm>
        </p:spPr>
        <p:txBody>
          <a:bodyPr>
            <a:normAutofit/>
          </a:bodyPr>
          <a:lstStyle/>
          <a:p>
            <a:r>
              <a:rPr lang="en-CA" dirty="0"/>
              <a:t>Time's Up!</a:t>
            </a:r>
            <a:endParaRPr lang="en-US" dirty="0"/>
          </a:p>
        </p:txBody>
      </p:sp>
      <p:pic>
        <p:nvPicPr>
          <p:cNvPr id="48" name="Picture 47">
            <a:extLst>
              <a:ext uri="{FF2B5EF4-FFF2-40B4-BE49-F238E27FC236}">
                <a16:creationId xmlns:a16="http://schemas.microsoft.com/office/drawing/2014/main" id="{692B9F49-7AE0-9C9E-29FE-A4D40A9277A0}"/>
              </a:ext>
            </a:extLst>
          </p:cNvPr>
          <p:cNvPicPr>
            <a:picLocks noChangeAspect="1"/>
          </p:cNvPicPr>
          <p:nvPr/>
        </p:nvPicPr>
        <p:blipFill rotWithShape="1">
          <a:blip r:embed="rId2"/>
          <a:srcRect l="5392" r="9234"/>
          <a:stretch/>
        </p:blipFill>
        <p:spPr>
          <a:xfrm>
            <a:off x="1" y="10"/>
            <a:ext cx="5854890"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
        <p:nvSpPr>
          <p:cNvPr id="89" name="Right Triangle 88">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39" y="-29262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DB908C6B-E431-7B74-5630-595CAB4E257B}"/>
              </a:ext>
            </a:extLst>
          </p:cNvPr>
          <p:cNvSpPr>
            <a:spLocks noGrp="1"/>
          </p:cNvSpPr>
          <p:nvPr>
            <p:ph idx="1"/>
          </p:nvPr>
        </p:nvSpPr>
        <p:spPr>
          <a:xfrm>
            <a:off x="6088653" y="2886116"/>
            <a:ext cx="4927425" cy="3245931"/>
          </a:xfrm>
        </p:spPr>
        <p:txBody>
          <a:bodyPr>
            <a:normAutofit/>
          </a:bodyPr>
          <a:lstStyle/>
          <a:p>
            <a:r>
              <a:rPr lang="en-CA" dirty="0"/>
              <a:t>Stop building and step away from your structures</a:t>
            </a:r>
          </a:p>
          <a:p>
            <a:r>
              <a:rPr lang="en-CA" dirty="0"/>
              <a:t>Let's measure the height of each tower.</a:t>
            </a:r>
          </a:p>
          <a:p>
            <a:r>
              <a:rPr lang="en-CA" dirty="0"/>
              <a:t>Announce the winning team with the tallest tower.</a:t>
            </a:r>
          </a:p>
        </p:txBody>
      </p:sp>
    </p:spTree>
    <p:extLst>
      <p:ext uri="{BB962C8B-B14F-4D97-AF65-F5344CB8AC3E}">
        <p14:creationId xmlns:p14="http://schemas.microsoft.com/office/powerpoint/2010/main" val="2695677020"/>
      </p:ext>
    </p:extLst>
  </p:cSld>
  <p:clrMapOvr>
    <a:masterClrMapping/>
  </p:clrMapOvr>
</p:sld>
</file>

<file path=ppt/theme/theme1.xml><?xml version="1.0" encoding="utf-8"?>
<a:theme xmlns:a="http://schemas.openxmlformats.org/drawingml/2006/main" name="CosineVTI">
  <a:themeElements>
    <a:clrScheme name="AnalogousFromDarkSeedLeftStep">
      <a:dk1>
        <a:srgbClr val="000000"/>
      </a:dk1>
      <a:lt1>
        <a:srgbClr val="FFFFFF"/>
      </a:lt1>
      <a:dk2>
        <a:srgbClr val="1C2831"/>
      </a:dk2>
      <a:lt2>
        <a:srgbClr val="F0F3F1"/>
      </a:lt2>
      <a:accent1>
        <a:srgbClr val="C34DB7"/>
      </a:accent1>
      <a:accent2>
        <a:srgbClr val="8C3BB1"/>
      </a:accent2>
      <a:accent3>
        <a:srgbClr val="6D4DC3"/>
      </a:accent3>
      <a:accent4>
        <a:srgbClr val="3F50B3"/>
      </a:accent4>
      <a:accent5>
        <a:srgbClr val="4D90C3"/>
      </a:accent5>
      <a:accent6>
        <a:srgbClr val="3BAFB1"/>
      </a:accent6>
      <a:hlink>
        <a:srgbClr val="3F72BF"/>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123</TotalTime>
  <Words>548</Words>
  <Application>Microsoft Macintosh PowerPoint</Application>
  <PresentationFormat>Widescreen</PresentationFormat>
  <Paragraphs>58</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Arial</vt:lpstr>
      <vt:lpstr>Grandview</vt:lpstr>
      <vt:lpstr>inherit</vt:lpstr>
      <vt:lpstr>Open Sans</vt:lpstr>
      <vt:lpstr>Wingdings</vt:lpstr>
      <vt:lpstr>CosineVTI</vt:lpstr>
      <vt:lpstr>Ice Breaker Activity: Marshmallow Spaghetti Tower Game</vt:lpstr>
      <vt:lpstr>Welcome!</vt:lpstr>
      <vt:lpstr>Meet the Team</vt:lpstr>
      <vt:lpstr>Georgian College's Land Acknowledgement </vt:lpstr>
      <vt:lpstr>Objective of the Game</vt:lpstr>
      <vt:lpstr>Rules</vt:lpstr>
      <vt:lpstr>Tips for Success</vt:lpstr>
      <vt:lpstr>Time to Build!</vt:lpstr>
      <vt:lpstr>Time's Up!</vt:lpstr>
      <vt:lpstr>Learning Outcomes</vt:lpstr>
      <vt:lpstr>Thank You for Participating!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Gurwinder Singh Gurwinder Singh</dc:creator>
  <cp:lastModifiedBy>Gurwinder Singh Gurwinder Singh</cp:lastModifiedBy>
  <cp:revision>7</cp:revision>
  <dcterms:created xsi:type="dcterms:W3CDTF">2024-06-30T14:23:36Z</dcterms:created>
  <dcterms:modified xsi:type="dcterms:W3CDTF">2024-07-03T10:34:11Z</dcterms:modified>
</cp:coreProperties>
</file>