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6"/>
  </p:normalViewPr>
  <p:slideViewPr>
    <p:cSldViewPr snapToGrid="0">
      <p:cViewPr varScale="1">
        <p:scale>
          <a:sx n="106" d="100"/>
          <a:sy n="106" d="100"/>
        </p:scale>
        <p:origin x="5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50A8-44AA-CA2D-CE12-AA9F12613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9AE3A1-4960-53AE-3246-35A22E9B5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872171-ACE8-7E40-7CC9-4698D945D646}"/>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5" name="Footer Placeholder 4">
            <a:extLst>
              <a:ext uri="{FF2B5EF4-FFF2-40B4-BE49-F238E27FC236}">
                <a16:creationId xmlns:a16="http://schemas.microsoft.com/office/drawing/2014/main" id="{C867FCC8-D98B-AF13-E6D2-47508C2D4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9EE81-BFC6-22BD-2243-2AFACA4CEF31}"/>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362624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7955-C20E-05FA-FFC8-D4BA1E0ED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E8970-5C56-4D0C-748E-1C02794B1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D55B5-6C04-6E8A-5271-95A20AD55CE4}"/>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5" name="Footer Placeholder 4">
            <a:extLst>
              <a:ext uri="{FF2B5EF4-FFF2-40B4-BE49-F238E27FC236}">
                <a16:creationId xmlns:a16="http://schemas.microsoft.com/office/drawing/2014/main" id="{4540DF41-F049-EE88-A1CB-F6AB9F206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7C0CE-D134-3AB7-0424-C044C7ABC579}"/>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339792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F929BD-907C-ECE2-7705-A31BB17B62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D38B6-4384-0D35-7D99-896EE6D077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B6A2A-A04C-945D-8A0E-3274B583E016}"/>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5" name="Footer Placeholder 4">
            <a:extLst>
              <a:ext uri="{FF2B5EF4-FFF2-40B4-BE49-F238E27FC236}">
                <a16:creationId xmlns:a16="http://schemas.microsoft.com/office/drawing/2014/main" id="{4DBF9FD8-C07E-50DF-16A4-07739D6E8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10B67-A4A1-276F-8F86-AA6C0AA4CFA9}"/>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291112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8011-43CC-CCC4-58D1-6129C060F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E5DA7-6AB0-8DEB-11E5-B87B60E2D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B5C3A-DC62-F596-FA45-A5866CC67313}"/>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5" name="Footer Placeholder 4">
            <a:extLst>
              <a:ext uri="{FF2B5EF4-FFF2-40B4-BE49-F238E27FC236}">
                <a16:creationId xmlns:a16="http://schemas.microsoft.com/office/drawing/2014/main" id="{B38882E8-6280-DE5E-DBCC-CC2FBD8C3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B5304-7973-78D4-24EA-CA3C16879899}"/>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33135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1D86-9057-925B-01A1-E7D5FD92A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82DE85-E01D-28D2-FBB7-173A0F3B45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50A67-E668-D2B5-2529-F824F31085DC}"/>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5" name="Footer Placeholder 4">
            <a:extLst>
              <a:ext uri="{FF2B5EF4-FFF2-40B4-BE49-F238E27FC236}">
                <a16:creationId xmlns:a16="http://schemas.microsoft.com/office/drawing/2014/main" id="{75A6C7B6-A8A5-A40A-2B07-9A9D476B1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A1613-C939-58C3-96D3-255B99581E15}"/>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328755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0FD7-E415-1E6E-6B53-30AF505BE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7EE690-77DC-31F4-1CE8-32DA5F684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DD69A-755E-A1F7-1344-971DF4D55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840B7E-7A7A-83EC-4169-7674A5A679D0}"/>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6" name="Footer Placeholder 5">
            <a:extLst>
              <a:ext uri="{FF2B5EF4-FFF2-40B4-BE49-F238E27FC236}">
                <a16:creationId xmlns:a16="http://schemas.microsoft.com/office/drawing/2014/main" id="{F704CA30-30E9-9618-5AB4-91F1F68F3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D030B-8FD9-B8AD-6F4B-C367124F5CBE}"/>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302693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580C-9217-A0A7-A12E-E69AC93B6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6DC74-1016-40D9-42A9-53B4F34D7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6153F-CFA8-0E4D-ADB6-E1AFFE289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E4B87-A230-4927-C8E6-BBCAD082F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084DB-7F10-5095-80FD-1C8F3A76C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3E432-2A1E-8D75-76B5-6C85347B2FD9}"/>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8" name="Footer Placeholder 7">
            <a:extLst>
              <a:ext uri="{FF2B5EF4-FFF2-40B4-BE49-F238E27FC236}">
                <a16:creationId xmlns:a16="http://schemas.microsoft.com/office/drawing/2014/main" id="{9403CDE0-BB53-4E94-31E5-21CD8E773C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154289-AB00-D62E-55B0-95C63DE48C9E}"/>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171956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049A-5695-1E25-ED29-E1BEBCF491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55C65F-CDCB-55E8-778D-F639EA16417C}"/>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4" name="Footer Placeholder 3">
            <a:extLst>
              <a:ext uri="{FF2B5EF4-FFF2-40B4-BE49-F238E27FC236}">
                <a16:creationId xmlns:a16="http://schemas.microsoft.com/office/drawing/2014/main" id="{C9B36AE5-98A4-AD4F-20DA-4011016ED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6A563-A206-A3DB-334D-DA2BC62CA081}"/>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138012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D7ABB-C7FA-CA76-AE84-3FBDF76AA473}"/>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3" name="Footer Placeholder 2">
            <a:extLst>
              <a:ext uri="{FF2B5EF4-FFF2-40B4-BE49-F238E27FC236}">
                <a16:creationId xmlns:a16="http://schemas.microsoft.com/office/drawing/2014/main" id="{FCFEB11F-6D90-F184-1677-A24FE86F7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DB4831-03DE-1DE3-F207-40E54C21C82B}"/>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40196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61B8-31D9-15E5-5B6E-FD04E59B2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8F52B3-6DA8-67AF-D262-6F34EDC36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032715-0294-FD11-FC8B-0FB746B82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283A2-4328-BA3C-8CE9-7983913E113D}"/>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6" name="Footer Placeholder 5">
            <a:extLst>
              <a:ext uri="{FF2B5EF4-FFF2-40B4-BE49-F238E27FC236}">
                <a16:creationId xmlns:a16="http://schemas.microsoft.com/office/drawing/2014/main" id="{6C873E66-4838-0A42-0F9B-350897FB9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14F1A-9C52-ACD4-7BBF-221EC2D5485D}"/>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357988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299E-901E-ED3D-EA3C-834517FA8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3D19B4-4E51-4BCB-62DA-989CC71BD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FD5D5B-F45A-7B62-D1F8-AEF3F6E94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0DB03-CFB7-43D4-E2CC-B1659C53AC4A}"/>
              </a:ext>
            </a:extLst>
          </p:cNvPr>
          <p:cNvSpPr>
            <a:spLocks noGrp="1"/>
          </p:cNvSpPr>
          <p:nvPr>
            <p:ph type="dt" sz="half" idx="10"/>
          </p:nvPr>
        </p:nvSpPr>
        <p:spPr/>
        <p:txBody>
          <a:bodyPr/>
          <a:lstStyle/>
          <a:p>
            <a:fld id="{ED8A571C-DC39-4340-AA04-F833DF3CA0BB}" type="datetimeFigureOut">
              <a:rPr lang="en-US" smtClean="0"/>
              <a:t>9/27/23</a:t>
            </a:fld>
            <a:endParaRPr lang="en-US"/>
          </a:p>
        </p:txBody>
      </p:sp>
      <p:sp>
        <p:nvSpPr>
          <p:cNvPr id="6" name="Footer Placeholder 5">
            <a:extLst>
              <a:ext uri="{FF2B5EF4-FFF2-40B4-BE49-F238E27FC236}">
                <a16:creationId xmlns:a16="http://schemas.microsoft.com/office/drawing/2014/main" id="{29465729-F27D-FD22-CC0D-BFF025C7E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0A6929-093B-5134-DC7D-AE704131B901}"/>
              </a:ext>
            </a:extLst>
          </p:cNvPr>
          <p:cNvSpPr>
            <a:spLocks noGrp="1"/>
          </p:cNvSpPr>
          <p:nvPr>
            <p:ph type="sldNum" sz="quarter" idx="12"/>
          </p:nvPr>
        </p:nvSpPr>
        <p:spPr/>
        <p:txBody>
          <a:bodyPr/>
          <a:lstStyle/>
          <a:p>
            <a:fld id="{33CB30D3-6C9D-E54B-8A0A-53BA3A3FFBAE}" type="slidenum">
              <a:rPr lang="en-US" smtClean="0"/>
              <a:t>‹#›</a:t>
            </a:fld>
            <a:endParaRPr lang="en-US"/>
          </a:p>
        </p:txBody>
      </p:sp>
    </p:spTree>
    <p:extLst>
      <p:ext uri="{BB962C8B-B14F-4D97-AF65-F5344CB8AC3E}">
        <p14:creationId xmlns:p14="http://schemas.microsoft.com/office/powerpoint/2010/main" val="272172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F71BD5-D174-EB61-DA22-45200DEF4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47F59-FF96-F617-3CCB-0D45803EC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CEAE0-63BB-45AA-8420-61C11D212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A571C-DC39-4340-AA04-F833DF3CA0BB}" type="datetimeFigureOut">
              <a:rPr lang="en-US" smtClean="0"/>
              <a:t>9/27/23</a:t>
            </a:fld>
            <a:endParaRPr lang="en-US"/>
          </a:p>
        </p:txBody>
      </p:sp>
      <p:sp>
        <p:nvSpPr>
          <p:cNvPr id="5" name="Footer Placeholder 4">
            <a:extLst>
              <a:ext uri="{FF2B5EF4-FFF2-40B4-BE49-F238E27FC236}">
                <a16:creationId xmlns:a16="http://schemas.microsoft.com/office/drawing/2014/main" id="{F7E33D34-9E53-8A4E-F8D6-1B50006EB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E7C94B-239B-3FB9-4528-34F7AFF3E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B30D3-6C9D-E54B-8A0A-53BA3A3FFBAE}" type="slidenum">
              <a:rPr lang="en-US" smtClean="0"/>
              <a:t>‹#›</a:t>
            </a:fld>
            <a:endParaRPr lang="en-US"/>
          </a:p>
        </p:txBody>
      </p:sp>
    </p:spTree>
    <p:extLst>
      <p:ext uri="{BB962C8B-B14F-4D97-AF65-F5344CB8AC3E}">
        <p14:creationId xmlns:p14="http://schemas.microsoft.com/office/powerpoint/2010/main" val="2599379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in a hood holding a bow and arrow&#10;&#10;Description automatically generated">
            <a:extLst>
              <a:ext uri="{FF2B5EF4-FFF2-40B4-BE49-F238E27FC236}">
                <a16:creationId xmlns:a16="http://schemas.microsoft.com/office/drawing/2014/main" id="{7A96D812-75D7-4E98-EA9B-EA60F373BFF5}"/>
              </a:ext>
            </a:extLst>
          </p:cNvPr>
          <p:cNvPicPr>
            <a:picLocks noChangeAspect="1"/>
          </p:cNvPicPr>
          <p:nvPr/>
        </p:nvPicPr>
        <p:blipFill rotWithShape="1">
          <a:blip r:embed="rId2"/>
          <a:srcRect t="3041" b="26036"/>
          <a:stretch/>
        </p:blipFill>
        <p:spPr>
          <a:xfrm>
            <a:off x="2522358" y="10"/>
            <a:ext cx="9669642" cy="6857990"/>
          </a:xfrm>
          <a:prstGeom prst="rect">
            <a:avLst/>
          </a:prstGeom>
        </p:spPr>
      </p:pic>
      <p:sp>
        <p:nvSpPr>
          <p:cNvPr id="12" name="Rectangle 11">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0F0D7F-68F5-ABD0-68DA-67E263839796}"/>
              </a:ext>
            </a:extLst>
          </p:cNvPr>
          <p:cNvSpPr>
            <a:spLocks noGrp="1"/>
          </p:cNvSpPr>
          <p:nvPr>
            <p:ph type="ctrTitle"/>
          </p:nvPr>
        </p:nvSpPr>
        <p:spPr>
          <a:xfrm>
            <a:off x="952228" y="743447"/>
            <a:ext cx="3973385" cy="3692028"/>
          </a:xfrm>
          <a:noFill/>
        </p:spPr>
        <p:txBody>
          <a:bodyPr>
            <a:normAutofit/>
          </a:bodyPr>
          <a:lstStyle/>
          <a:p>
            <a:pPr algn="l"/>
            <a:r>
              <a:rPr lang="en-US" sz="5200" b="1" dirty="0"/>
              <a:t>BOW &amp; ARROW ADVENTURE</a:t>
            </a:r>
          </a:p>
        </p:txBody>
      </p:sp>
      <p:sp>
        <p:nvSpPr>
          <p:cNvPr id="3" name="Subtitle 2">
            <a:extLst>
              <a:ext uri="{FF2B5EF4-FFF2-40B4-BE49-F238E27FC236}">
                <a16:creationId xmlns:a16="http://schemas.microsoft.com/office/drawing/2014/main" id="{DD21111D-36DA-B823-F829-0C50E07753A3}"/>
              </a:ext>
            </a:extLst>
          </p:cNvPr>
          <p:cNvSpPr>
            <a:spLocks noGrp="1"/>
          </p:cNvSpPr>
          <p:nvPr>
            <p:ph type="subTitle" idx="1"/>
          </p:nvPr>
        </p:nvSpPr>
        <p:spPr>
          <a:xfrm>
            <a:off x="952228" y="4629234"/>
            <a:ext cx="6491559" cy="1485319"/>
          </a:xfrm>
          <a:noFill/>
        </p:spPr>
        <p:txBody>
          <a:bodyPr>
            <a:normAutofit fontScale="92500" lnSpcReduction="20000"/>
          </a:bodyPr>
          <a:lstStyle/>
          <a:p>
            <a:pPr algn="l"/>
            <a:r>
              <a:rPr lang="en-US" dirty="0"/>
              <a:t>FINAL PROJECT CHECK-IN 1</a:t>
            </a:r>
          </a:p>
          <a:p>
            <a:pPr algn="l"/>
            <a:endParaRPr lang="en-US" dirty="0"/>
          </a:p>
          <a:p>
            <a:pPr algn="l"/>
            <a:r>
              <a:rPr lang="en-US" dirty="0"/>
              <a:t>NAME: GURWINDER SINGH</a:t>
            </a:r>
          </a:p>
          <a:p>
            <a:pPr algn="l"/>
            <a:r>
              <a:rPr lang="en-US" dirty="0"/>
              <a:t>STUDENT ID: 200557497</a:t>
            </a:r>
          </a:p>
        </p:txBody>
      </p:sp>
    </p:spTree>
    <p:extLst>
      <p:ext uri="{BB962C8B-B14F-4D97-AF65-F5344CB8AC3E}">
        <p14:creationId xmlns:p14="http://schemas.microsoft.com/office/powerpoint/2010/main" val="174710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F677-C9BC-6556-EEB1-F6A8CD5E6480}"/>
              </a:ext>
            </a:extLst>
          </p:cNvPr>
          <p:cNvSpPr>
            <a:spLocks noGrp="1"/>
          </p:cNvSpPr>
          <p:nvPr>
            <p:ph type="title"/>
          </p:nvPr>
        </p:nvSpPr>
        <p:spPr/>
        <p:txBody>
          <a:bodyPr/>
          <a:lstStyle/>
          <a:p>
            <a:r>
              <a:rPr lang="en-CA" b="1" i="0" dirty="0">
                <a:effectLst/>
                <a:latin typeface="Söhne"/>
              </a:rPr>
              <a:t>Concept:</a:t>
            </a:r>
            <a:endParaRPr lang="en-US" dirty="0"/>
          </a:p>
        </p:txBody>
      </p:sp>
      <p:sp>
        <p:nvSpPr>
          <p:cNvPr id="3" name="Content Placeholder 2">
            <a:extLst>
              <a:ext uri="{FF2B5EF4-FFF2-40B4-BE49-F238E27FC236}">
                <a16:creationId xmlns:a16="http://schemas.microsoft.com/office/drawing/2014/main" id="{D2D0BBAD-1B3D-ABBD-9822-8EBD5DC1A013}"/>
              </a:ext>
            </a:extLst>
          </p:cNvPr>
          <p:cNvSpPr>
            <a:spLocks noGrp="1"/>
          </p:cNvSpPr>
          <p:nvPr>
            <p:ph idx="1"/>
          </p:nvPr>
        </p:nvSpPr>
        <p:spPr/>
        <p:txBody>
          <a:bodyPr/>
          <a:lstStyle/>
          <a:p>
            <a:r>
              <a:rPr lang="en-CA" b="0" i="0" dirty="0">
                <a:solidFill>
                  <a:srgbClr val="374151"/>
                </a:solidFill>
                <a:effectLst/>
                <a:latin typeface="Söhne"/>
              </a:rPr>
              <a:t>Bow and Arrow Adventures is an action-packed mobile game that combines precision aiming and physics-based gameplay. Players take on the role of a skilled archer in a medieval fantasy world, tasked with defeating enemies from afar using a limited supply of arrows. The game offers a challenging yet enjoyable experience as players navigate through diverse environments, encounter various characters, and face off against formidable adversaries.</a:t>
            </a:r>
            <a:endParaRPr lang="en-US" dirty="0"/>
          </a:p>
        </p:txBody>
      </p:sp>
    </p:spTree>
    <p:extLst>
      <p:ext uri="{BB962C8B-B14F-4D97-AF65-F5344CB8AC3E}">
        <p14:creationId xmlns:p14="http://schemas.microsoft.com/office/powerpoint/2010/main" val="133086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46CE-CCC0-9648-A1E0-E4ECBA4B34DC}"/>
              </a:ext>
            </a:extLst>
          </p:cNvPr>
          <p:cNvSpPr>
            <a:spLocks noGrp="1"/>
          </p:cNvSpPr>
          <p:nvPr>
            <p:ph type="title"/>
          </p:nvPr>
        </p:nvSpPr>
        <p:spPr/>
        <p:txBody>
          <a:bodyPr/>
          <a:lstStyle/>
          <a:p>
            <a:r>
              <a:rPr lang="en-CA" b="1" i="0" dirty="0">
                <a:effectLst/>
                <a:latin typeface="Söhne"/>
              </a:rPr>
              <a:t>Objectives:</a:t>
            </a:r>
            <a:endParaRPr lang="en-US" dirty="0"/>
          </a:p>
        </p:txBody>
      </p:sp>
      <p:sp>
        <p:nvSpPr>
          <p:cNvPr id="3" name="Content Placeholder 2">
            <a:extLst>
              <a:ext uri="{FF2B5EF4-FFF2-40B4-BE49-F238E27FC236}">
                <a16:creationId xmlns:a16="http://schemas.microsoft.com/office/drawing/2014/main" id="{ACC6ED11-DF40-B793-09AB-56F67BBEA1EF}"/>
              </a:ext>
            </a:extLst>
          </p:cNvPr>
          <p:cNvSpPr>
            <a:spLocks noGrp="1"/>
          </p:cNvSpPr>
          <p:nvPr>
            <p:ph idx="1"/>
          </p:nvPr>
        </p:nvSpPr>
        <p:spPr/>
        <p:txBody>
          <a:bodyPr>
            <a:normAutofit lnSpcReduction="10000"/>
          </a:bodyPr>
          <a:lstStyle/>
          <a:p>
            <a:pPr algn="l">
              <a:buFont typeface="Arial" panose="020B0604020202020204" pitchFamily="34" charset="0"/>
              <a:buChar char="•"/>
            </a:pPr>
            <a:r>
              <a:rPr lang="en-CA" b="0" i="0" dirty="0">
                <a:solidFill>
                  <a:srgbClr val="374151"/>
                </a:solidFill>
                <a:effectLst/>
                <a:latin typeface="Söhne"/>
              </a:rPr>
              <a:t>Create an immersive and visually appealing mobile game that engages players with its unique bow and arrow mechanics.</a:t>
            </a:r>
          </a:p>
          <a:p>
            <a:pPr algn="l">
              <a:buFont typeface="Arial" panose="020B0604020202020204" pitchFamily="34" charset="0"/>
              <a:buChar char="•"/>
            </a:pPr>
            <a:r>
              <a:rPr lang="en-CA" b="0" i="0" dirty="0">
                <a:solidFill>
                  <a:srgbClr val="374151"/>
                </a:solidFill>
                <a:effectLst/>
                <a:latin typeface="Söhne"/>
              </a:rPr>
              <a:t>Challenge players' aiming skills and strategic thinking through precision shooting and physics-based gameplay.</a:t>
            </a:r>
          </a:p>
          <a:p>
            <a:pPr algn="l">
              <a:buFont typeface="Arial" panose="020B0604020202020204" pitchFamily="34" charset="0"/>
              <a:buChar char="•"/>
            </a:pPr>
            <a:r>
              <a:rPr lang="en-CA" b="0" i="0" dirty="0">
                <a:solidFill>
                  <a:srgbClr val="374151"/>
                </a:solidFill>
                <a:effectLst/>
                <a:latin typeface="Söhne"/>
              </a:rPr>
              <a:t>Craft a captivating medieval fantasy world with distinct characters, enemies, and environments.</a:t>
            </a:r>
          </a:p>
          <a:p>
            <a:pPr algn="l">
              <a:buFont typeface="Arial" panose="020B0604020202020204" pitchFamily="34" charset="0"/>
              <a:buChar char="•"/>
            </a:pPr>
            <a:r>
              <a:rPr lang="en-CA" b="0" i="0" dirty="0">
                <a:solidFill>
                  <a:srgbClr val="374151"/>
                </a:solidFill>
                <a:effectLst/>
                <a:latin typeface="Söhne"/>
              </a:rPr>
              <a:t>Provide a rewarding gaming experience with a sense of accomplishment for completing levels and achieving high scores.</a:t>
            </a:r>
          </a:p>
          <a:p>
            <a:pPr algn="l">
              <a:buFont typeface="Arial" panose="020B0604020202020204" pitchFamily="34" charset="0"/>
              <a:buChar char="•"/>
            </a:pPr>
            <a:r>
              <a:rPr lang="en-CA" b="0" i="0" dirty="0">
                <a:solidFill>
                  <a:srgbClr val="374151"/>
                </a:solidFill>
                <a:effectLst/>
                <a:latin typeface="Söhne"/>
              </a:rPr>
              <a:t>Encourage player competition through online leaderboards and social features</a:t>
            </a:r>
          </a:p>
          <a:p>
            <a:endParaRPr lang="en-US" dirty="0"/>
          </a:p>
        </p:txBody>
      </p:sp>
    </p:spTree>
    <p:extLst>
      <p:ext uri="{BB962C8B-B14F-4D97-AF65-F5344CB8AC3E}">
        <p14:creationId xmlns:p14="http://schemas.microsoft.com/office/powerpoint/2010/main" val="140645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C6AF-5AD8-FE75-B587-3189AD0A04AA}"/>
              </a:ext>
            </a:extLst>
          </p:cNvPr>
          <p:cNvSpPr>
            <a:spLocks noGrp="1"/>
          </p:cNvSpPr>
          <p:nvPr>
            <p:ph type="title"/>
          </p:nvPr>
        </p:nvSpPr>
        <p:spPr/>
        <p:txBody>
          <a:bodyPr/>
          <a:lstStyle/>
          <a:p>
            <a:r>
              <a:rPr lang="en-CA" b="1" i="0" dirty="0">
                <a:effectLst/>
                <a:latin typeface="Söhne"/>
              </a:rPr>
              <a:t>Location and Setting:</a:t>
            </a:r>
            <a:endParaRPr lang="en-US" dirty="0"/>
          </a:p>
        </p:txBody>
      </p:sp>
      <p:sp>
        <p:nvSpPr>
          <p:cNvPr id="3" name="Content Placeholder 2">
            <a:extLst>
              <a:ext uri="{FF2B5EF4-FFF2-40B4-BE49-F238E27FC236}">
                <a16:creationId xmlns:a16="http://schemas.microsoft.com/office/drawing/2014/main" id="{0EF5F0C7-4398-512A-D7A3-03FC890B4F00}"/>
              </a:ext>
            </a:extLst>
          </p:cNvPr>
          <p:cNvSpPr>
            <a:spLocks noGrp="1"/>
          </p:cNvSpPr>
          <p:nvPr>
            <p:ph idx="1"/>
          </p:nvPr>
        </p:nvSpPr>
        <p:spPr>
          <a:xfrm>
            <a:off x="838200" y="1825625"/>
            <a:ext cx="10515600" cy="3632200"/>
          </a:xfrm>
        </p:spPr>
        <p:txBody>
          <a:bodyPr/>
          <a:lstStyle/>
          <a:p>
            <a:pPr marL="0" indent="0" algn="l">
              <a:buNone/>
            </a:pPr>
            <a:r>
              <a:rPr lang="en-CA" b="1" i="0" dirty="0">
                <a:solidFill>
                  <a:srgbClr val="374151"/>
                </a:solidFill>
                <a:effectLst/>
                <a:latin typeface="Söhne"/>
              </a:rPr>
              <a:t>World:</a:t>
            </a:r>
            <a:r>
              <a:rPr lang="en-CA" b="0" i="0" dirty="0">
                <a:solidFill>
                  <a:srgbClr val="374151"/>
                </a:solidFill>
                <a:effectLst/>
                <a:latin typeface="Söhne"/>
              </a:rPr>
              <a:t> </a:t>
            </a:r>
          </a:p>
          <a:p>
            <a:pPr marL="0" indent="0" algn="l">
              <a:buNone/>
            </a:pPr>
            <a:r>
              <a:rPr lang="en-CA" b="0" i="0" dirty="0">
                <a:solidFill>
                  <a:srgbClr val="374151"/>
                </a:solidFill>
                <a:effectLst/>
                <a:latin typeface="Söhne"/>
              </a:rPr>
              <a:t>The game is set in a vividly detailed medieval fantasy realm filled with enchanting landscapes, ancient castles, mystical forests, and treacherous mountain ranges. The world is brought to life through richly illustrated backgrounds and thematic designs, transporting players to a magical era where brave heroes and menacing creatures coexist.</a:t>
            </a:r>
            <a:br>
              <a:rPr lang="en-CA" dirty="0"/>
            </a:br>
            <a:endParaRPr lang="en-US" dirty="0"/>
          </a:p>
        </p:txBody>
      </p:sp>
    </p:spTree>
    <p:extLst>
      <p:ext uri="{BB962C8B-B14F-4D97-AF65-F5344CB8AC3E}">
        <p14:creationId xmlns:p14="http://schemas.microsoft.com/office/powerpoint/2010/main" val="280796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F63A-7371-B118-11ED-081A101F2394}"/>
              </a:ext>
            </a:extLst>
          </p:cNvPr>
          <p:cNvSpPr>
            <a:spLocks noGrp="1"/>
          </p:cNvSpPr>
          <p:nvPr>
            <p:ph type="title"/>
          </p:nvPr>
        </p:nvSpPr>
        <p:spPr/>
        <p:txBody>
          <a:bodyPr/>
          <a:lstStyle/>
          <a:p>
            <a:r>
              <a:rPr lang="en-CA" b="1" i="0" dirty="0">
                <a:effectLst/>
                <a:latin typeface="Söhne"/>
              </a:rPr>
              <a:t>Environments:</a:t>
            </a:r>
            <a:endParaRPr lang="en-US" dirty="0"/>
          </a:p>
        </p:txBody>
      </p:sp>
      <p:sp>
        <p:nvSpPr>
          <p:cNvPr id="3" name="Content Placeholder 2">
            <a:extLst>
              <a:ext uri="{FF2B5EF4-FFF2-40B4-BE49-F238E27FC236}">
                <a16:creationId xmlns:a16="http://schemas.microsoft.com/office/drawing/2014/main" id="{C0F6FF34-CEF5-DEB7-BE75-796E9F0E914B}"/>
              </a:ext>
            </a:extLst>
          </p:cNvPr>
          <p:cNvSpPr>
            <a:spLocks noGrp="1"/>
          </p:cNvSpPr>
          <p:nvPr>
            <p:ph idx="1"/>
          </p:nvPr>
        </p:nvSpPr>
        <p:spPr/>
        <p:txBody>
          <a:bodyPr/>
          <a:lstStyle/>
          <a:p>
            <a:pPr algn="l">
              <a:buFont typeface="+mj-lt"/>
              <a:buAutoNum type="arabicPeriod"/>
            </a:pPr>
            <a:r>
              <a:rPr lang="en-CA" b="1" i="0" dirty="0">
                <a:solidFill>
                  <a:srgbClr val="374151"/>
                </a:solidFill>
                <a:effectLst/>
                <a:latin typeface="Söhne"/>
              </a:rPr>
              <a:t>Enchanted Forest:</a:t>
            </a:r>
            <a:r>
              <a:rPr lang="en-CA" b="0" i="0" dirty="0">
                <a:solidFill>
                  <a:srgbClr val="374151"/>
                </a:solidFill>
                <a:effectLst/>
                <a:latin typeface="Söhne"/>
              </a:rPr>
              <a:t> A lush forest teeming with magical flora and fauna, hiding secrets and mystical creatures.</a:t>
            </a:r>
          </a:p>
          <a:p>
            <a:pPr algn="l">
              <a:buFont typeface="+mj-lt"/>
              <a:buAutoNum type="arabicPeriod"/>
            </a:pPr>
            <a:r>
              <a:rPr lang="en-CA" b="1" i="0" dirty="0">
                <a:solidFill>
                  <a:srgbClr val="374151"/>
                </a:solidFill>
                <a:effectLst/>
                <a:latin typeface="Söhne"/>
              </a:rPr>
              <a:t>Ancient Castle:</a:t>
            </a:r>
            <a:r>
              <a:rPr lang="en-CA" b="0" i="0" dirty="0">
                <a:solidFill>
                  <a:srgbClr val="374151"/>
                </a:solidFill>
                <a:effectLst/>
                <a:latin typeface="Söhne"/>
              </a:rPr>
              <a:t> A foreboding fortress with towering walls and intricate interiors, harboring hidden treasures and formidable foes.</a:t>
            </a:r>
          </a:p>
          <a:p>
            <a:pPr algn="l">
              <a:buFont typeface="+mj-lt"/>
              <a:buAutoNum type="arabicPeriod"/>
            </a:pPr>
            <a:r>
              <a:rPr lang="en-CA" b="1" i="0" dirty="0">
                <a:solidFill>
                  <a:srgbClr val="374151"/>
                </a:solidFill>
                <a:effectLst/>
                <a:latin typeface="Söhne"/>
              </a:rPr>
              <a:t>Mystic Mountains:</a:t>
            </a:r>
            <a:r>
              <a:rPr lang="en-CA" b="0" i="0" dirty="0">
                <a:solidFill>
                  <a:srgbClr val="374151"/>
                </a:solidFill>
                <a:effectLst/>
                <a:latin typeface="Söhne"/>
              </a:rPr>
              <a:t> Towering peaks shrouded in mist, where players face extreme weather conditions and encounter mythical creatures.</a:t>
            </a:r>
          </a:p>
          <a:p>
            <a:pPr algn="l">
              <a:buFont typeface="+mj-lt"/>
              <a:buAutoNum type="arabicPeriod"/>
            </a:pPr>
            <a:r>
              <a:rPr lang="en-CA" b="1" i="0" dirty="0">
                <a:solidFill>
                  <a:srgbClr val="374151"/>
                </a:solidFill>
                <a:effectLst/>
                <a:latin typeface="Söhne"/>
              </a:rPr>
              <a:t>Dark Caverns:</a:t>
            </a:r>
            <a:r>
              <a:rPr lang="en-CA" b="0" i="0" dirty="0">
                <a:solidFill>
                  <a:srgbClr val="374151"/>
                </a:solidFill>
                <a:effectLst/>
                <a:latin typeface="Söhne"/>
              </a:rPr>
              <a:t> Mysterious underground tunnels filled with challenges, secrets, and perilous traps.</a:t>
            </a:r>
          </a:p>
          <a:p>
            <a:endParaRPr lang="en-US" dirty="0"/>
          </a:p>
        </p:txBody>
      </p:sp>
    </p:spTree>
    <p:extLst>
      <p:ext uri="{BB962C8B-B14F-4D97-AF65-F5344CB8AC3E}">
        <p14:creationId xmlns:p14="http://schemas.microsoft.com/office/powerpoint/2010/main" val="327370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254F-BF19-BA6F-44E3-B35907FC12F5}"/>
              </a:ext>
            </a:extLst>
          </p:cNvPr>
          <p:cNvSpPr>
            <a:spLocks noGrp="1"/>
          </p:cNvSpPr>
          <p:nvPr>
            <p:ph type="title"/>
          </p:nvPr>
        </p:nvSpPr>
        <p:spPr/>
        <p:txBody>
          <a:bodyPr/>
          <a:lstStyle/>
          <a:p>
            <a:r>
              <a:rPr lang="en-CA" b="1" i="0" dirty="0">
                <a:effectLst/>
                <a:latin typeface="Söhne"/>
              </a:rPr>
              <a:t>Player Character:</a:t>
            </a:r>
            <a:endParaRPr lang="en-US" dirty="0"/>
          </a:p>
        </p:txBody>
      </p:sp>
      <p:sp>
        <p:nvSpPr>
          <p:cNvPr id="3" name="Content Placeholder 2">
            <a:extLst>
              <a:ext uri="{FF2B5EF4-FFF2-40B4-BE49-F238E27FC236}">
                <a16:creationId xmlns:a16="http://schemas.microsoft.com/office/drawing/2014/main" id="{F8AE7C5A-DC59-B502-6D34-6C77CA15631E}"/>
              </a:ext>
            </a:extLst>
          </p:cNvPr>
          <p:cNvSpPr>
            <a:spLocks noGrp="1"/>
          </p:cNvSpPr>
          <p:nvPr>
            <p:ph idx="1"/>
          </p:nvPr>
        </p:nvSpPr>
        <p:spPr>
          <a:xfrm>
            <a:off x="838200" y="1825624"/>
            <a:ext cx="10515600" cy="5032375"/>
          </a:xfrm>
        </p:spPr>
        <p:txBody>
          <a:bodyPr/>
          <a:lstStyle/>
          <a:p>
            <a:pPr algn="l">
              <a:buFont typeface="Arial" panose="020B0604020202020204" pitchFamily="34" charset="0"/>
              <a:buChar char="•"/>
            </a:pPr>
            <a:r>
              <a:rPr lang="en-CA" b="1" i="0" dirty="0">
                <a:solidFill>
                  <a:srgbClr val="374151"/>
                </a:solidFill>
                <a:effectLst/>
                <a:latin typeface="Söhne"/>
              </a:rPr>
              <a:t>Name:</a:t>
            </a:r>
            <a:r>
              <a:rPr lang="en-CA" b="0" i="0" dirty="0">
                <a:solidFill>
                  <a:srgbClr val="374151"/>
                </a:solidFill>
                <a:effectLst/>
                <a:latin typeface="Söhne"/>
              </a:rPr>
              <a:t> Lorian Stormrider</a:t>
            </a:r>
          </a:p>
          <a:p>
            <a:pPr algn="l">
              <a:buFont typeface="Arial" panose="020B0604020202020204" pitchFamily="34" charset="0"/>
              <a:buChar char="•"/>
            </a:pPr>
            <a:r>
              <a:rPr lang="en-CA" b="1" i="0" dirty="0">
                <a:solidFill>
                  <a:srgbClr val="374151"/>
                </a:solidFill>
                <a:effectLst/>
                <a:latin typeface="Söhne"/>
              </a:rPr>
              <a:t>Appearance:</a:t>
            </a:r>
            <a:endParaRPr lang="en-CA" b="0" i="0" dirty="0">
              <a:solidFill>
                <a:srgbClr val="374151"/>
              </a:solidFill>
              <a:effectLst/>
              <a:latin typeface="Söhne"/>
            </a:endParaRPr>
          </a:p>
          <a:p>
            <a:pPr marL="742950" lvl="1" indent="-285750" algn="l">
              <a:buFont typeface="Arial" panose="020B0604020202020204" pitchFamily="34" charset="0"/>
              <a:buChar char="•"/>
            </a:pPr>
            <a:r>
              <a:rPr lang="en-CA" b="0" i="0" dirty="0">
                <a:solidFill>
                  <a:srgbClr val="374151"/>
                </a:solidFill>
                <a:effectLst/>
                <a:latin typeface="Söhne"/>
              </a:rPr>
              <a:t>Rugged, muscular, dark brown hair, piercing blue eyes, hunter's attire.</a:t>
            </a:r>
          </a:p>
          <a:p>
            <a:pPr algn="l">
              <a:buFont typeface="Arial" panose="020B0604020202020204" pitchFamily="34" charset="0"/>
              <a:buChar char="•"/>
            </a:pPr>
            <a:r>
              <a:rPr lang="en-CA" b="1" i="0" dirty="0">
                <a:solidFill>
                  <a:srgbClr val="374151"/>
                </a:solidFill>
                <a:effectLst/>
                <a:latin typeface="Söhne"/>
              </a:rPr>
              <a:t>Abilities:</a:t>
            </a:r>
            <a:endParaRPr lang="en-CA" b="0" i="0" dirty="0">
              <a:solidFill>
                <a:srgbClr val="374151"/>
              </a:solidFill>
              <a:effectLst/>
              <a:latin typeface="Söhne"/>
            </a:endParaRPr>
          </a:p>
          <a:p>
            <a:pPr marL="742950" lvl="1" indent="-285750" algn="l">
              <a:buFont typeface="Arial" panose="020B0604020202020204" pitchFamily="34" charset="0"/>
              <a:buChar char="•"/>
            </a:pPr>
            <a:r>
              <a:rPr lang="en-CA" b="0" i="0" dirty="0">
                <a:solidFill>
                  <a:srgbClr val="374151"/>
                </a:solidFill>
                <a:effectLst/>
                <a:latin typeface="Söhne"/>
              </a:rPr>
              <a:t>Master archer with pinpoint accuracy.</a:t>
            </a:r>
          </a:p>
          <a:p>
            <a:pPr marL="742950" lvl="1" indent="-285750" algn="l">
              <a:buFont typeface="Arial" panose="020B0604020202020204" pitchFamily="34" charset="0"/>
              <a:buChar char="•"/>
            </a:pPr>
            <a:r>
              <a:rPr lang="en-CA" b="0" i="0" dirty="0">
                <a:solidFill>
                  <a:srgbClr val="374151"/>
                </a:solidFill>
                <a:effectLst/>
                <a:latin typeface="Söhne"/>
              </a:rPr>
              <a:t>Special abilities include slowing time for precise aiming, powerful leaps, and keen environmental awareness.</a:t>
            </a:r>
          </a:p>
          <a:p>
            <a:pPr algn="l">
              <a:buFont typeface="Arial" panose="020B0604020202020204" pitchFamily="34" charset="0"/>
              <a:buChar char="•"/>
            </a:pPr>
            <a:r>
              <a:rPr lang="en-CA" b="1" i="0" dirty="0">
                <a:solidFill>
                  <a:srgbClr val="374151"/>
                </a:solidFill>
                <a:effectLst/>
                <a:latin typeface="Söhne"/>
              </a:rPr>
              <a:t>Background:</a:t>
            </a:r>
            <a:endParaRPr lang="en-CA" b="0" i="0" dirty="0">
              <a:solidFill>
                <a:srgbClr val="374151"/>
              </a:solidFill>
              <a:effectLst/>
              <a:latin typeface="Söhne"/>
            </a:endParaRPr>
          </a:p>
          <a:p>
            <a:pPr marL="742950" lvl="1" indent="-285750" algn="l">
              <a:buFont typeface="Arial" panose="020B0604020202020204" pitchFamily="34" charset="0"/>
              <a:buChar char="•"/>
            </a:pPr>
            <a:r>
              <a:rPr lang="en-CA" b="0" i="0" dirty="0">
                <a:solidFill>
                  <a:srgbClr val="374151"/>
                </a:solidFill>
                <a:effectLst/>
                <a:latin typeface="Söhne"/>
              </a:rPr>
              <a:t>Hails from the rugged frontier, skilled hunter, on a mission to protect his homeland from encroaching evil.</a:t>
            </a:r>
          </a:p>
          <a:p>
            <a:endParaRPr lang="en-US" dirty="0"/>
          </a:p>
        </p:txBody>
      </p:sp>
    </p:spTree>
    <p:extLst>
      <p:ext uri="{BB962C8B-B14F-4D97-AF65-F5344CB8AC3E}">
        <p14:creationId xmlns:p14="http://schemas.microsoft.com/office/powerpoint/2010/main" val="120595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F520-E7A9-56FD-DAFB-2F0F304A505E}"/>
              </a:ext>
            </a:extLst>
          </p:cNvPr>
          <p:cNvSpPr>
            <a:spLocks noGrp="1"/>
          </p:cNvSpPr>
          <p:nvPr>
            <p:ph type="title"/>
          </p:nvPr>
        </p:nvSpPr>
        <p:spPr/>
        <p:txBody>
          <a:bodyPr/>
          <a:lstStyle/>
          <a:p>
            <a:r>
              <a:rPr lang="en-CA" b="1" i="0" dirty="0">
                <a:effectLst/>
                <a:latin typeface="Söhne"/>
              </a:rPr>
              <a:t>Enemies:</a:t>
            </a:r>
            <a:endParaRPr lang="en-US" dirty="0"/>
          </a:p>
        </p:txBody>
      </p:sp>
      <p:sp>
        <p:nvSpPr>
          <p:cNvPr id="3" name="Content Placeholder 2">
            <a:extLst>
              <a:ext uri="{FF2B5EF4-FFF2-40B4-BE49-F238E27FC236}">
                <a16:creationId xmlns:a16="http://schemas.microsoft.com/office/drawing/2014/main" id="{D2E805AB-0612-2A5E-63AC-A2141833D26E}"/>
              </a:ext>
            </a:extLst>
          </p:cNvPr>
          <p:cNvSpPr>
            <a:spLocks noGrp="1"/>
          </p:cNvSpPr>
          <p:nvPr>
            <p:ph idx="1"/>
          </p:nvPr>
        </p:nvSpPr>
        <p:spPr/>
        <p:txBody>
          <a:bodyPr>
            <a:normAutofit/>
          </a:bodyPr>
          <a:lstStyle/>
          <a:p>
            <a:pPr algn="l">
              <a:buFont typeface="+mj-lt"/>
              <a:buAutoNum type="arabicPeriod"/>
            </a:pPr>
            <a:r>
              <a:rPr lang="en-CA" b="1" i="0" dirty="0">
                <a:solidFill>
                  <a:srgbClr val="374151"/>
                </a:solidFill>
                <a:effectLst/>
                <a:latin typeface="Söhne"/>
              </a:rPr>
              <a:t>Goblins:</a:t>
            </a:r>
            <a:endParaRPr lang="en-CA" b="0" i="0" dirty="0">
              <a:solidFill>
                <a:srgbClr val="374151"/>
              </a:solidFill>
              <a:effectLst/>
              <a:latin typeface="Söhne"/>
            </a:endParaRPr>
          </a:p>
          <a:p>
            <a:pPr marL="742950" lvl="1" indent="-285750" algn="l">
              <a:buFont typeface="+mj-lt"/>
              <a:buAutoNum type="arabicPeriod"/>
            </a:pPr>
            <a:r>
              <a:rPr lang="en-CA" b="0" i="0" dirty="0">
                <a:solidFill>
                  <a:srgbClr val="374151"/>
                </a:solidFill>
                <a:effectLst/>
                <a:latin typeface="Söhne"/>
              </a:rPr>
              <a:t>Appearance: Short, green, mischievous creatures.</a:t>
            </a:r>
          </a:p>
          <a:p>
            <a:pPr marL="742950" lvl="1" indent="-285750" algn="l">
              <a:buFont typeface="+mj-lt"/>
              <a:buAutoNum type="arabicPeriod"/>
            </a:pPr>
            <a:r>
              <a:rPr lang="en-CA" b="0" i="0" dirty="0">
                <a:solidFill>
                  <a:srgbClr val="374151"/>
                </a:solidFill>
                <a:effectLst/>
                <a:latin typeface="Söhne"/>
              </a:rPr>
              <a:t>Behavior: Agile and ambush in groups, quick attacks.</a:t>
            </a:r>
          </a:p>
          <a:p>
            <a:pPr marL="742950" lvl="1" indent="-285750" algn="l">
              <a:buFont typeface="+mj-lt"/>
              <a:buAutoNum type="arabicPeriod"/>
            </a:pPr>
            <a:r>
              <a:rPr lang="en-CA" b="0" i="0" dirty="0">
                <a:solidFill>
                  <a:srgbClr val="374151"/>
                </a:solidFill>
                <a:effectLst/>
                <a:latin typeface="Söhne"/>
              </a:rPr>
              <a:t>Weaknesses: Vulnerable to headshots.</a:t>
            </a:r>
          </a:p>
          <a:p>
            <a:pPr algn="l">
              <a:buFont typeface="+mj-lt"/>
              <a:buAutoNum type="arabicPeriod"/>
            </a:pPr>
            <a:r>
              <a:rPr lang="en-CA" b="1" i="0" dirty="0">
                <a:solidFill>
                  <a:srgbClr val="374151"/>
                </a:solidFill>
                <a:effectLst/>
                <a:latin typeface="Söhne"/>
              </a:rPr>
              <a:t>Trolls:</a:t>
            </a:r>
            <a:endParaRPr lang="en-CA" b="0" i="0" dirty="0">
              <a:solidFill>
                <a:srgbClr val="374151"/>
              </a:solidFill>
              <a:effectLst/>
              <a:latin typeface="Söhne"/>
            </a:endParaRPr>
          </a:p>
          <a:p>
            <a:pPr marL="742950" lvl="1" indent="-285750" algn="l">
              <a:buFont typeface="+mj-lt"/>
              <a:buAutoNum type="arabicPeriod"/>
            </a:pPr>
            <a:r>
              <a:rPr lang="en-CA" b="0" i="0" dirty="0">
                <a:solidFill>
                  <a:srgbClr val="374151"/>
                </a:solidFill>
                <a:effectLst/>
                <a:latin typeface="Söhne"/>
              </a:rPr>
              <a:t>Appearance: Massive, slow, thick hides.</a:t>
            </a:r>
          </a:p>
          <a:p>
            <a:pPr marL="742950" lvl="1" indent="-285750" algn="l">
              <a:buFont typeface="+mj-lt"/>
              <a:buAutoNum type="arabicPeriod"/>
            </a:pPr>
            <a:r>
              <a:rPr lang="en-CA" b="0" i="0" dirty="0">
                <a:solidFill>
                  <a:srgbClr val="374151"/>
                </a:solidFill>
                <a:effectLst/>
                <a:latin typeface="Söhne"/>
              </a:rPr>
              <a:t>Behavior: Powerful but slow, throw boulders.</a:t>
            </a:r>
          </a:p>
          <a:p>
            <a:pPr marL="742950" lvl="1" indent="-285750" algn="l">
              <a:buFont typeface="+mj-lt"/>
              <a:buAutoNum type="arabicPeriod"/>
            </a:pPr>
            <a:r>
              <a:rPr lang="en-CA" b="0" i="0" dirty="0">
                <a:solidFill>
                  <a:srgbClr val="374151"/>
                </a:solidFill>
                <a:effectLst/>
                <a:latin typeface="Söhne"/>
              </a:rPr>
              <a:t>Weaknesses: Vulnerable backsides.</a:t>
            </a:r>
          </a:p>
          <a:p>
            <a:pPr algn="l">
              <a:buFont typeface="+mj-lt"/>
              <a:buAutoNum type="arabicPeriod"/>
            </a:pPr>
            <a:endParaRPr lang="en-CA" b="1" i="0" dirty="0">
              <a:solidFill>
                <a:srgbClr val="374151"/>
              </a:solidFill>
              <a:effectLst/>
              <a:latin typeface="Söhne"/>
            </a:endParaRPr>
          </a:p>
          <a:p>
            <a:endParaRPr lang="en-US" dirty="0"/>
          </a:p>
        </p:txBody>
      </p:sp>
    </p:spTree>
    <p:extLst>
      <p:ext uri="{BB962C8B-B14F-4D97-AF65-F5344CB8AC3E}">
        <p14:creationId xmlns:p14="http://schemas.microsoft.com/office/powerpoint/2010/main" val="32508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5A32-E418-7B9E-0112-228DD74613A4}"/>
              </a:ext>
            </a:extLst>
          </p:cNvPr>
          <p:cNvSpPr>
            <a:spLocks noGrp="1"/>
          </p:cNvSpPr>
          <p:nvPr>
            <p:ph type="title"/>
          </p:nvPr>
        </p:nvSpPr>
        <p:spPr/>
        <p:txBody>
          <a:bodyPr/>
          <a:lstStyle/>
          <a:p>
            <a:r>
              <a:rPr lang="en-CA" b="1" i="0" dirty="0">
                <a:effectLst/>
                <a:latin typeface="Söhne"/>
              </a:rPr>
              <a:t>Enemies:</a:t>
            </a:r>
            <a:endParaRPr lang="en-US" dirty="0"/>
          </a:p>
        </p:txBody>
      </p:sp>
      <p:sp>
        <p:nvSpPr>
          <p:cNvPr id="3" name="Content Placeholder 2">
            <a:extLst>
              <a:ext uri="{FF2B5EF4-FFF2-40B4-BE49-F238E27FC236}">
                <a16:creationId xmlns:a16="http://schemas.microsoft.com/office/drawing/2014/main" id="{D7B2D1B4-0B29-9E51-34B5-C6F5DBB508D8}"/>
              </a:ext>
            </a:extLst>
          </p:cNvPr>
          <p:cNvSpPr>
            <a:spLocks noGrp="1"/>
          </p:cNvSpPr>
          <p:nvPr>
            <p:ph idx="1"/>
          </p:nvPr>
        </p:nvSpPr>
        <p:spPr/>
        <p:txBody>
          <a:bodyPr/>
          <a:lstStyle/>
          <a:p>
            <a:pPr marL="0" indent="0" algn="l">
              <a:buNone/>
            </a:pPr>
            <a:r>
              <a:rPr lang="en-CA" b="1" i="0" dirty="0">
                <a:solidFill>
                  <a:srgbClr val="374151"/>
                </a:solidFill>
                <a:effectLst/>
                <a:latin typeface="Söhne"/>
              </a:rPr>
              <a:t>3.Dragons:</a:t>
            </a:r>
            <a:endParaRPr lang="en-CA" b="0" i="0" dirty="0">
              <a:solidFill>
                <a:srgbClr val="374151"/>
              </a:solidFill>
              <a:effectLst/>
              <a:latin typeface="Söhne"/>
            </a:endParaRPr>
          </a:p>
          <a:p>
            <a:pPr marL="742950" lvl="1" indent="-285750" algn="l">
              <a:buFont typeface="+mj-lt"/>
              <a:buAutoNum type="arabicPeriod"/>
            </a:pPr>
            <a:r>
              <a:rPr lang="en-CA" b="0" i="0" dirty="0">
                <a:solidFill>
                  <a:srgbClr val="374151"/>
                </a:solidFill>
                <a:effectLst/>
                <a:latin typeface="Söhne"/>
              </a:rPr>
              <a:t>Appearance: Majestic, fire-breathing, armored scales.</a:t>
            </a:r>
          </a:p>
          <a:p>
            <a:pPr marL="742950" lvl="1" indent="-285750" algn="l">
              <a:buFont typeface="+mj-lt"/>
              <a:buAutoNum type="arabicPeriod"/>
            </a:pPr>
            <a:r>
              <a:rPr lang="en-CA" b="0" i="0" dirty="0">
                <a:solidFill>
                  <a:srgbClr val="374151"/>
                </a:solidFill>
                <a:effectLst/>
                <a:latin typeface="Söhne"/>
              </a:rPr>
              <a:t>Behavior: Aerial threats with powerful attacks.</a:t>
            </a:r>
          </a:p>
          <a:p>
            <a:pPr marL="742950" lvl="1" indent="-285750" algn="l">
              <a:buFont typeface="+mj-lt"/>
              <a:buAutoNum type="arabicPeriod"/>
            </a:pPr>
            <a:r>
              <a:rPr lang="en-CA" b="0" i="0" dirty="0">
                <a:solidFill>
                  <a:srgbClr val="374151"/>
                </a:solidFill>
                <a:effectLst/>
                <a:latin typeface="Söhne"/>
              </a:rPr>
              <a:t>Weaknesses: Precise shots at weak points.</a:t>
            </a:r>
          </a:p>
          <a:p>
            <a:pPr marL="0" indent="0" algn="l">
              <a:buNone/>
            </a:pPr>
            <a:r>
              <a:rPr lang="en-CA" b="1" i="0" dirty="0">
                <a:solidFill>
                  <a:srgbClr val="374151"/>
                </a:solidFill>
                <a:effectLst/>
                <a:latin typeface="Söhne"/>
              </a:rPr>
              <a:t>4.Dark Sorcerers:</a:t>
            </a:r>
            <a:endParaRPr lang="en-CA" b="0" i="0" dirty="0">
              <a:solidFill>
                <a:srgbClr val="374151"/>
              </a:solidFill>
              <a:effectLst/>
              <a:latin typeface="Söhne"/>
            </a:endParaRPr>
          </a:p>
          <a:p>
            <a:pPr marL="742950" lvl="1" indent="-285750" algn="l">
              <a:buFont typeface="+mj-lt"/>
              <a:buAutoNum type="arabicPeriod"/>
            </a:pPr>
            <a:r>
              <a:rPr lang="en-CA" b="0" i="0" dirty="0">
                <a:solidFill>
                  <a:srgbClr val="374151"/>
                </a:solidFill>
                <a:effectLst/>
                <a:latin typeface="Söhne"/>
              </a:rPr>
              <a:t>Appearance: Cloaked, mysterious figures with dark magic.</a:t>
            </a:r>
          </a:p>
          <a:p>
            <a:pPr marL="742950" lvl="1" indent="-285750" algn="l">
              <a:buFont typeface="+mj-lt"/>
              <a:buAutoNum type="arabicPeriod"/>
            </a:pPr>
            <a:r>
              <a:rPr lang="en-CA" b="0" i="0" dirty="0">
                <a:solidFill>
                  <a:srgbClr val="374151"/>
                </a:solidFill>
                <a:effectLst/>
                <a:latin typeface="Söhne"/>
              </a:rPr>
              <a:t>Behavior: Cast spells, summon minions.</a:t>
            </a:r>
          </a:p>
          <a:p>
            <a:pPr marL="742950" lvl="1" indent="-285750" algn="l">
              <a:buFont typeface="+mj-lt"/>
              <a:buAutoNum type="arabicPeriod"/>
            </a:pPr>
            <a:r>
              <a:rPr lang="en-CA" b="0" i="0" dirty="0">
                <a:solidFill>
                  <a:srgbClr val="374151"/>
                </a:solidFill>
                <a:effectLst/>
                <a:latin typeface="Söhne"/>
              </a:rPr>
              <a:t>Weaknesses: Disrupt their spells with well-timed shots.</a:t>
            </a:r>
          </a:p>
          <a:p>
            <a:endParaRPr lang="en-US" dirty="0"/>
          </a:p>
        </p:txBody>
      </p:sp>
    </p:spTree>
    <p:extLst>
      <p:ext uri="{BB962C8B-B14F-4D97-AF65-F5344CB8AC3E}">
        <p14:creationId xmlns:p14="http://schemas.microsoft.com/office/powerpoint/2010/main" val="425065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in a hoodie standing on a road with an object and a truck in the background&#10;&#10;Description automatically generated">
            <a:extLst>
              <a:ext uri="{FF2B5EF4-FFF2-40B4-BE49-F238E27FC236}">
                <a16:creationId xmlns:a16="http://schemas.microsoft.com/office/drawing/2014/main" id="{967DD8E9-4E04-09ED-376B-583F0DF470A8}"/>
              </a:ext>
            </a:extLst>
          </p:cNvPr>
          <p:cNvPicPr>
            <a:picLocks noChangeAspect="1"/>
          </p:cNvPicPr>
          <p:nvPr/>
        </p:nvPicPr>
        <p:blipFill rotWithShape="1">
          <a:blip r:embed="rId2"/>
          <a:srcRect t="28079" r="9089" b="-2"/>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49181F-8F4B-5144-73A2-C4596CC7A1BC}"/>
              </a:ext>
            </a:extLst>
          </p:cNvPr>
          <p:cNvSpPr>
            <a:spLocks noGrp="1"/>
          </p:cNvSpPr>
          <p:nvPr>
            <p:ph type="title"/>
          </p:nvPr>
        </p:nvSpPr>
        <p:spPr>
          <a:xfrm>
            <a:off x="371094" y="1161288"/>
            <a:ext cx="3438144" cy="1124712"/>
          </a:xfrm>
        </p:spPr>
        <p:txBody>
          <a:bodyPr anchor="b">
            <a:normAutofit/>
          </a:bodyPr>
          <a:lstStyle/>
          <a:p>
            <a:r>
              <a:rPr lang="en-US" sz="4000" b="1" dirty="0"/>
              <a:t>THE END</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810D886-C196-408E-7CAD-84E541B593EF}"/>
              </a:ext>
            </a:extLst>
          </p:cNvPr>
          <p:cNvSpPr>
            <a:spLocks noGrp="1"/>
          </p:cNvSpPr>
          <p:nvPr>
            <p:ph idx="1"/>
          </p:nvPr>
        </p:nvSpPr>
        <p:spPr>
          <a:xfrm>
            <a:off x="166066" y="6360735"/>
            <a:ext cx="4164811" cy="376468"/>
          </a:xfrm>
        </p:spPr>
        <p:txBody>
          <a:bodyPr anchor="t">
            <a:noAutofit/>
          </a:bodyPr>
          <a:lstStyle/>
          <a:p>
            <a:pPr marL="0" indent="0">
              <a:buNone/>
            </a:pPr>
            <a:r>
              <a:rPr lang="en-US" sz="2000" b="1" dirty="0"/>
              <a:t>GURWINDER SINGH, 200557497</a:t>
            </a:r>
          </a:p>
        </p:txBody>
      </p:sp>
      <p:sp>
        <p:nvSpPr>
          <p:cNvPr id="3" name="Title 1">
            <a:extLst>
              <a:ext uri="{FF2B5EF4-FFF2-40B4-BE49-F238E27FC236}">
                <a16:creationId xmlns:a16="http://schemas.microsoft.com/office/drawing/2014/main" id="{D477FBF0-60A4-AB4F-55B2-D4E2634870DE}"/>
              </a:ext>
            </a:extLst>
          </p:cNvPr>
          <p:cNvSpPr txBox="1">
            <a:spLocks/>
          </p:cNvSpPr>
          <p:nvPr/>
        </p:nvSpPr>
        <p:spPr>
          <a:xfrm>
            <a:off x="359664" y="2586090"/>
            <a:ext cx="3438144" cy="376468"/>
          </a:xfrm>
          <a:prstGeom prst="rect">
            <a:avLst/>
          </a:prstGeom>
        </p:spPr>
        <p:txBody>
          <a:bodyPr vert="horz" lIns="91440" tIns="45720" rIns="91440" bIns="45720" rtlCol="0" anchor="b">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MDEV1003 PROJECT CHECK-IN 1 </a:t>
            </a:r>
          </a:p>
        </p:txBody>
      </p:sp>
    </p:spTree>
    <p:extLst>
      <p:ext uri="{BB962C8B-B14F-4D97-AF65-F5344CB8AC3E}">
        <p14:creationId xmlns:p14="http://schemas.microsoft.com/office/powerpoint/2010/main" val="2329511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505</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BOW &amp; ARROW ADVENTURE</vt:lpstr>
      <vt:lpstr>Concept:</vt:lpstr>
      <vt:lpstr>Objectives:</vt:lpstr>
      <vt:lpstr>Location and Setting:</vt:lpstr>
      <vt:lpstr>Environments:</vt:lpstr>
      <vt:lpstr>Player Character:</vt:lpstr>
      <vt:lpstr>Enemies:</vt:lpstr>
      <vt:lpstr>Enemies: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BOW &amp; ARROW ADVENTURE</dc:title>
  <dc:creator>Gurwinder Singh Gurwinder Singh</dc:creator>
  <cp:lastModifiedBy>Gurwinder Singh Gurwinder Singh</cp:lastModifiedBy>
  <cp:revision>3</cp:revision>
  <dcterms:created xsi:type="dcterms:W3CDTF">2023-09-24T23:46:56Z</dcterms:created>
  <dcterms:modified xsi:type="dcterms:W3CDTF">2023-09-27T22:22:04Z</dcterms:modified>
</cp:coreProperties>
</file>