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AD089F5-F918-4A34-B470-A5EF4B0C1AB9}" type="datetimeFigureOut">
              <a:rPr lang="es-MX" smtClean="0"/>
              <a:t>23/11/2020</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E901B61-EE17-4CC6-B72D-9CB677758139}" type="slidenum">
              <a:rPr lang="es-MX" smtClean="0"/>
              <a:t>‹Nº›</a:t>
            </a:fld>
            <a:endParaRPr lang="es-MX"/>
          </a:p>
        </p:txBody>
      </p:sp>
    </p:spTree>
    <p:extLst>
      <p:ext uri="{BB962C8B-B14F-4D97-AF65-F5344CB8AC3E}">
        <p14:creationId xmlns:p14="http://schemas.microsoft.com/office/powerpoint/2010/main" val="494584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AD089F5-F918-4A34-B470-A5EF4B0C1AB9}" type="datetimeFigureOut">
              <a:rPr lang="es-MX" smtClean="0"/>
              <a:t>23/11/2020</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901B61-EE17-4CC6-B72D-9CB677758139}" type="slidenum">
              <a:rPr lang="es-MX" smtClean="0"/>
              <a:t>‹Nº›</a:t>
            </a:fld>
            <a:endParaRPr lang="es-MX"/>
          </a:p>
        </p:txBody>
      </p:sp>
    </p:spTree>
    <p:extLst>
      <p:ext uri="{BB962C8B-B14F-4D97-AF65-F5344CB8AC3E}">
        <p14:creationId xmlns:p14="http://schemas.microsoft.com/office/powerpoint/2010/main" val="1448821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AD089F5-F918-4A34-B470-A5EF4B0C1AB9}" type="datetimeFigureOut">
              <a:rPr lang="es-MX" smtClean="0"/>
              <a:t>23/11/2020</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901B61-EE17-4CC6-B72D-9CB677758139}"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41086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FAD089F5-F918-4A34-B470-A5EF4B0C1AB9}" type="datetimeFigureOut">
              <a:rPr lang="es-MX" smtClean="0"/>
              <a:t>23/11/2020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901B61-EE17-4CC6-B72D-9CB677758139}" type="slidenum">
              <a:rPr lang="es-MX" smtClean="0"/>
              <a:t>‹Nº›</a:t>
            </a:fld>
            <a:endParaRPr lang="es-MX"/>
          </a:p>
        </p:txBody>
      </p:sp>
    </p:spTree>
    <p:extLst>
      <p:ext uri="{BB962C8B-B14F-4D97-AF65-F5344CB8AC3E}">
        <p14:creationId xmlns:p14="http://schemas.microsoft.com/office/powerpoint/2010/main" val="1049012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FAD089F5-F918-4A34-B470-A5EF4B0C1AB9}" type="datetimeFigureOut">
              <a:rPr lang="es-MX" smtClean="0"/>
              <a:t>23/11/2020</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901B61-EE17-4CC6-B72D-9CB677758139}"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7040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FAD089F5-F918-4A34-B470-A5EF4B0C1AB9}" type="datetimeFigureOut">
              <a:rPr lang="es-MX" smtClean="0"/>
              <a:t>23/11/2020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901B61-EE17-4CC6-B72D-9CB677758139}" type="slidenum">
              <a:rPr lang="es-MX" smtClean="0"/>
              <a:t>‹Nº›</a:t>
            </a:fld>
            <a:endParaRPr lang="es-MX"/>
          </a:p>
        </p:txBody>
      </p:sp>
    </p:spTree>
    <p:extLst>
      <p:ext uri="{BB962C8B-B14F-4D97-AF65-F5344CB8AC3E}">
        <p14:creationId xmlns:p14="http://schemas.microsoft.com/office/powerpoint/2010/main" val="2020669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AD089F5-F918-4A34-B470-A5EF4B0C1AB9}" type="datetimeFigureOut">
              <a:rPr lang="es-MX" smtClean="0"/>
              <a:t>23/11/2020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901B61-EE17-4CC6-B72D-9CB677758139}" type="slidenum">
              <a:rPr lang="es-MX" smtClean="0"/>
              <a:t>‹Nº›</a:t>
            </a:fld>
            <a:endParaRPr lang="es-MX"/>
          </a:p>
        </p:txBody>
      </p:sp>
    </p:spTree>
    <p:extLst>
      <p:ext uri="{BB962C8B-B14F-4D97-AF65-F5344CB8AC3E}">
        <p14:creationId xmlns:p14="http://schemas.microsoft.com/office/powerpoint/2010/main" val="2015310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AD089F5-F918-4A34-B470-A5EF4B0C1AB9}" type="datetimeFigureOut">
              <a:rPr lang="es-MX" smtClean="0"/>
              <a:t>23/11/2020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901B61-EE17-4CC6-B72D-9CB677758139}" type="slidenum">
              <a:rPr lang="es-MX" smtClean="0"/>
              <a:t>‹Nº›</a:t>
            </a:fld>
            <a:endParaRPr lang="es-MX"/>
          </a:p>
        </p:txBody>
      </p:sp>
    </p:spTree>
    <p:extLst>
      <p:ext uri="{BB962C8B-B14F-4D97-AF65-F5344CB8AC3E}">
        <p14:creationId xmlns:p14="http://schemas.microsoft.com/office/powerpoint/2010/main" val="2201982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AD089F5-F918-4A34-B470-A5EF4B0C1AB9}" type="datetimeFigureOut">
              <a:rPr lang="es-MX" smtClean="0"/>
              <a:t>23/11/2020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901B61-EE17-4CC6-B72D-9CB677758139}" type="slidenum">
              <a:rPr lang="es-MX" smtClean="0"/>
              <a:t>‹Nº›</a:t>
            </a:fld>
            <a:endParaRPr lang="es-MX"/>
          </a:p>
        </p:txBody>
      </p:sp>
    </p:spTree>
    <p:extLst>
      <p:ext uri="{BB962C8B-B14F-4D97-AF65-F5344CB8AC3E}">
        <p14:creationId xmlns:p14="http://schemas.microsoft.com/office/powerpoint/2010/main" val="1482659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AD089F5-F918-4A34-B470-A5EF4B0C1AB9}" type="datetimeFigureOut">
              <a:rPr lang="es-MX" smtClean="0"/>
              <a:t>23/11/2020</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901B61-EE17-4CC6-B72D-9CB677758139}" type="slidenum">
              <a:rPr lang="es-MX" smtClean="0"/>
              <a:t>‹Nº›</a:t>
            </a:fld>
            <a:endParaRPr lang="es-MX"/>
          </a:p>
        </p:txBody>
      </p:sp>
    </p:spTree>
    <p:extLst>
      <p:ext uri="{BB962C8B-B14F-4D97-AF65-F5344CB8AC3E}">
        <p14:creationId xmlns:p14="http://schemas.microsoft.com/office/powerpoint/2010/main" val="367659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AD089F5-F918-4A34-B470-A5EF4B0C1AB9}" type="datetimeFigureOut">
              <a:rPr lang="es-MX" smtClean="0"/>
              <a:t>23/11/2020</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E901B61-EE17-4CC6-B72D-9CB677758139}" type="slidenum">
              <a:rPr lang="es-MX" smtClean="0"/>
              <a:t>‹Nº›</a:t>
            </a:fld>
            <a:endParaRPr lang="es-MX"/>
          </a:p>
        </p:txBody>
      </p:sp>
    </p:spTree>
    <p:extLst>
      <p:ext uri="{BB962C8B-B14F-4D97-AF65-F5344CB8AC3E}">
        <p14:creationId xmlns:p14="http://schemas.microsoft.com/office/powerpoint/2010/main" val="397755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AD089F5-F918-4A34-B470-A5EF4B0C1AB9}" type="datetimeFigureOut">
              <a:rPr lang="es-MX" smtClean="0"/>
              <a:t>23/11/2020</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E901B61-EE17-4CC6-B72D-9CB677758139}" type="slidenum">
              <a:rPr lang="es-MX" smtClean="0"/>
              <a:t>‹Nº›</a:t>
            </a:fld>
            <a:endParaRPr lang="es-MX"/>
          </a:p>
        </p:txBody>
      </p:sp>
    </p:spTree>
    <p:extLst>
      <p:ext uri="{BB962C8B-B14F-4D97-AF65-F5344CB8AC3E}">
        <p14:creationId xmlns:p14="http://schemas.microsoft.com/office/powerpoint/2010/main" val="609151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AD089F5-F918-4A34-B470-A5EF4B0C1AB9}" type="datetimeFigureOut">
              <a:rPr lang="es-MX" smtClean="0"/>
              <a:t>23/11/2020</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E901B61-EE17-4CC6-B72D-9CB677758139}" type="slidenum">
              <a:rPr lang="es-MX" smtClean="0"/>
              <a:t>‹Nº›</a:t>
            </a:fld>
            <a:endParaRPr lang="es-MX"/>
          </a:p>
        </p:txBody>
      </p:sp>
    </p:spTree>
    <p:extLst>
      <p:ext uri="{BB962C8B-B14F-4D97-AF65-F5344CB8AC3E}">
        <p14:creationId xmlns:p14="http://schemas.microsoft.com/office/powerpoint/2010/main" val="2207603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D089F5-F918-4A34-B470-A5EF4B0C1AB9}" type="datetimeFigureOut">
              <a:rPr lang="es-MX" smtClean="0"/>
              <a:t>23/11/2020</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E901B61-EE17-4CC6-B72D-9CB677758139}" type="slidenum">
              <a:rPr lang="es-MX" smtClean="0"/>
              <a:t>‹Nº›</a:t>
            </a:fld>
            <a:endParaRPr lang="es-MX"/>
          </a:p>
        </p:txBody>
      </p:sp>
    </p:spTree>
    <p:extLst>
      <p:ext uri="{BB962C8B-B14F-4D97-AF65-F5344CB8AC3E}">
        <p14:creationId xmlns:p14="http://schemas.microsoft.com/office/powerpoint/2010/main" val="2303800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AD089F5-F918-4A34-B470-A5EF4B0C1AB9}" type="datetimeFigureOut">
              <a:rPr lang="es-MX" smtClean="0"/>
              <a:t>23/11/2020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E901B61-EE17-4CC6-B72D-9CB677758139}" type="slidenum">
              <a:rPr lang="es-MX" smtClean="0"/>
              <a:t>‹Nº›</a:t>
            </a:fld>
            <a:endParaRPr lang="es-MX"/>
          </a:p>
        </p:txBody>
      </p:sp>
    </p:spTree>
    <p:extLst>
      <p:ext uri="{BB962C8B-B14F-4D97-AF65-F5344CB8AC3E}">
        <p14:creationId xmlns:p14="http://schemas.microsoft.com/office/powerpoint/2010/main" val="2600042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AD089F5-F918-4A34-B470-A5EF4B0C1AB9}" type="datetimeFigureOut">
              <a:rPr lang="es-MX" smtClean="0"/>
              <a:t>23/11/2020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901B61-EE17-4CC6-B72D-9CB677758139}" type="slidenum">
              <a:rPr lang="es-MX" smtClean="0"/>
              <a:t>‹Nº›</a:t>
            </a:fld>
            <a:endParaRPr lang="es-MX"/>
          </a:p>
        </p:txBody>
      </p:sp>
    </p:spTree>
    <p:extLst>
      <p:ext uri="{BB962C8B-B14F-4D97-AF65-F5344CB8AC3E}">
        <p14:creationId xmlns:p14="http://schemas.microsoft.com/office/powerpoint/2010/main" val="4075212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AD089F5-F918-4A34-B470-A5EF4B0C1AB9}" type="datetimeFigureOut">
              <a:rPr lang="es-MX" smtClean="0"/>
              <a:t>23/11/2020</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E901B61-EE17-4CC6-B72D-9CB677758139}" type="slidenum">
              <a:rPr lang="es-MX" smtClean="0"/>
              <a:t>‹Nº›</a:t>
            </a:fld>
            <a:endParaRPr lang="es-MX"/>
          </a:p>
        </p:txBody>
      </p:sp>
    </p:spTree>
    <p:extLst>
      <p:ext uri="{BB962C8B-B14F-4D97-AF65-F5344CB8AC3E}">
        <p14:creationId xmlns:p14="http://schemas.microsoft.com/office/powerpoint/2010/main" val="3477035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3F36C7-7BF0-4212-A2E6-DD486EFADD78}"/>
              </a:ext>
            </a:extLst>
          </p:cNvPr>
          <p:cNvSpPr>
            <a:spLocks noGrp="1"/>
          </p:cNvSpPr>
          <p:nvPr>
            <p:ph type="ctrTitle"/>
          </p:nvPr>
        </p:nvSpPr>
        <p:spPr>
          <a:xfrm>
            <a:off x="1638300" y="576876"/>
            <a:ext cx="8915399" cy="2262781"/>
          </a:xfrm>
        </p:spPr>
        <p:txBody>
          <a:bodyPr>
            <a:normAutofit fontScale="90000"/>
          </a:bodyPr>
          <a:lstStyle/>
          <a:p>
            <a:pPr algn="ctr"/>
            <a:r>
              <a:rPr lang="es-MX" dirty="0"/>
              <a:t>Aplicaciones de la mecánica cuántica: Teoría de Hartree.</a:t>
            </a:r>
          </a:p>
        </p:txBody>
      </p:sp>
      <p:sp>
        <p:nvSpPr>
          <p:cNvPr id="3" name="Subtítulo 2">
            <a:extLst>
              <a:ext uri="{FF2B5EF4-FFF2-40B4-BE49-F238E27FC236}">
                <a16:creationId xmlns:a16="http://schemas.microsoft.com/office/drawing/2014/main" id="{5B25261F-3764-4225-9E17-EE64A090B25F}"/>
              </a:ext>
            </a:extLst>
          </p:cNvPr>
          <p:cNvSpPr>
            <a:spLocks noGrp="1"/>
          </p:cNvSpPr>
          <p:nvPr>
            <p:ph type="subTitle" idx="1"/>
          </p:nvPr>
        </p:nvSpPr>
        <p:spPr>
          <a:xfrm>
            <a:off x="1776351" y="3738754"/>
            <a:ext cx="8915399" cy="1126283"/>
          </a:xfrm>
        </p:spPr>
        <p:txBody>
          <a:bodyPr>
            <a:normAutofit lnSpcReduction="10000"/>
          </a:bodyPr>
          <a:lstStyle/>
          <a:p>
            <a:pPr algn="ctr"/>
            <a:r>
              <a:rPr lang="es-MX" dirty="0"/>
              <a:t>Lic. Física</a:t>
            </a:r>
          </a:p>
          <a:p>
            <a:pPr algn="ctr"/>
            <a:r>
              <a:rPr lang="es-MX" dirty="0"/>
              <a:t>Gustavo de Jesús Escobar Mata </a:t>
            </a:r>
          </a:p>
          <a:p>
            <a:pPr algn="ctr"/>
            <a:r>
              <a:rPr lang="es-MX" dirty="0"/>
              <a:t>1738578.</a:t>
            </a:r>
          </a:p>
        </p:txBody>
      </p:sp>
    </p:spTree>
    <p:extLst>
      <p:ext uri="{BB962C8B-B14F-4D97-AF65-F5344CB8AC3E}">
        <p14:creationId xmlns:p14="http://schemas.microsoft.com/office/powerpoint/2010/main" val="50565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426C1DDD-DD35-4BC0-A53B-0A85EDE5103C}"/>
              </a:ext>
            </a:extLst>
          </p:cNvPr>
          <p:cNvSpPr>
            <a:spLocks noGrp="1"/>
          </p:cNvSpPr>
          <p:nvPr>
            <p:ph type="body" idx="1"/>
          </p:nvPr>
        </p:nvSpPr>
        <p:spPr>
          <a:xfrm>
            <a:off x="2764292" y="413370"/>
            <a:ext cx="3992732" cy="576262"/>
          </a:xfr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a:lstStyle/>
          <a:p>
            <a:pPr algn="ctr"/>
            <a:r>
              <a:rPr lang="es-MX" b="1" dirty="0"/>
              <a:t>5</a:t>
            </a:r>
          </a:p>
        </p:txBody>
      </p:sp>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E06ED5B1-7822-40F8-99B0-72B42B5448F4}"/>
                  </a:ext>
                </a:extLst>
              </p:cNvPr>
              <p:cNvSpPr>
                <a:spLocks noGrp="1"/>
              </p:cNvSpPr>
              <p:nvPr>
                <p:ph sz="half" idx="2"/>
              </p:nvPr>
            </p:nvSpPr>
            <p:spPr>
              <a:xfrm>
                <a:off x="2589211" y="1488792"/>
                <a:ext cx="4342893" cy="3354060"/>
              </a:xfr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a:lstStyle/>
              <a:p>
                <a:pPr marL="0" indent="0" algn="just">
                  <a:buNone/>
                </a:pPr>
                <a:r>
                  <a:rPr lang="es-MX" dirty="0"/>
                  <a:t>Una vez obtenida la distribución de carga total, la utilizaremos para calcular el campo eléctrico que produce, mediante la ley de Gauss de electrostática. Posteriormente se calcula la integral de este campo eléctrico para obtener una estimación mas precisa del potencial neto </a:t>
                </a:r>
                <a14:m>
                  <m:oMath xmlns:m="http://schemas.openxmlformats.org/officeDocument/2006/math">
                    <m:r>
                      <a:rPr lang="es-MX" b="0" i="1" smtClean="0">
                        <a:latin typeface="Cambria Math" panose="02040503050406030204" pitchFamily="18" charset="0"/>
                      </a:rPr>
                      <m:t>𝑉</m:t>
                    </m:r>
                    <m:r>
                      <a:rPr lang="es-MX" b="0" i="1" smtClean="0">
                        <a:latin typeface="Cambria Math" panose="02040503050406030204" pitchFamily="18" charset="0"/>
                      </a:rPr>
                      <m:t>(</m:t>
                    </m:r>
                    <m:r>
                      <a:rPr lang="es-MX" b="0" i="1" smtClean="0">
                        <a:latin typeface="Cambria Math" panose="02040503050406030204" pitchFamily="18" charset="0"/>
                      </a:rPr>
                      <m:t>𝑟</m:t>
                    </m:r>
                    <m:r>
                      <a:rPr lang="es-MX" b="0" i="1" smtClean="0">
                        <a:latin typeface="Cambria Math" panose="02040503050406030204" pitchFamily="18" charset="0"/>
                      </a:rPr>
                      <m:t>)</m:t>
                    </m:r>
                  </m:oMath>
                </a14:m>
                <a:r>
                  <a:rPr lang="es-MX" dirty="0"/>
                  <a:t>.</a:t>
                </a:r>
              </a:p>
            </p:txBody>
          </p:sp>
        </mc:Choice>
        <mc:Fallback xmlns="">
          <p:sp>
            <p:nvSpPr>
              <p:cNvPr id="4" name="Marcador de contenido 3">
                <a:extLst>
                  <a:ext uri="{FF2B5EF4-FFF2-40B4-BE49-F238E27FC236}">
                    <a16:creationId xmlns:a16="http://schemas.microsoft.com/office/drawing/2014/main" id="{E06ED5B1-7822-40F8-99B0-72B42B5448F4}"/>
                  </a:ext>
                </a:extLst>
              </p:cNvPr>
              <p:cNvSpPr>
                <a:spLocks noGrp="1" noRot="1" noChangeAspect="1" noMove="1" noResize="1" noEditPoints="1" noAdjustHandles="1" noChangeArrowheads="1" noChangeShapeType="1" noTextEdit="1"/>
              </p:cNvSpPr>
              <p:nvPr>
                <p:ph sz="half" idx="2"/>
              </p:nvPr>
            </p:nvSpPr>
            <p:spPr>
              <a:xfrm>
                <a:off x="2589211" y="1488792"/>
                <a:ext cx="4342893" cy="3354060"/>
              </a:xfrm>
              <a:blipFill>
                <a:blip r:embed="rId2"/>
                <a:stretch>
                  <a:fillRect l="-694" t="-179" r="-556"/>
                </a:stretch>
              </a:blipFill>
            </p:spPr>
            <p:txBody>
              <a:bodyPr/>
              <a:lstStyle/>
              <a:p>
                <a:r>
                  <a:rPr lang="es-MX">
                    <a:noFill/>
                  </a:rPr>
                  <a:t> </a:t>
                </a:r>
              </a:p>
            </p:txBody>
          </p:sp>
        </mc:Fallback>
      </mc:AlternateContent>
      <p:sp>
        <p:nvSpPr>
          <p:cNvPr id="5" name="Marcador de texto 4">
            <a:extLst>
              <a:ext uri="{FF2B5EF4-FFF2-40B4-BE49-F238E27FC236}">
                <a16:creationId xmlns:a16="http://schemas.microsoft.com/office/drawing/2014/main" id="{4FBEC0E8-E7F6-4D7D-95E7-FBE6845B1366}"/>
              </a:ext>
            </a:extLst>
          </p:cNvPr>
          <p:cNvSpPr>
            <a:spLocks noGrp="1"/>
          </p:cNvSpPr>
          <p:nvPr>
            <p:ph type="body" sz="quarter" idx="3"/>
          </p:nvPr>
        </p:nvSpPr>
        <p:spPr>
          <a:xfrm>
            <a:off x="7506629" y="413370"/>
            <a:ext cx="3999001" cy="576262"/>
          </a:xfr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a:lstStyle/>
          <a:p>
            <a:pPr algn="ctr"/>
            <a:r>
              <a:rPr lang="es-MX" b="1" dirty="0"/>
              <a:t>6</a:t>
            </a:r>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3D484E48-95BE-45A9-82BE-6F26352C270C}"/>
                  </a:ext>
                </a:extLst>
              </p:cNvPr>
              <p:cNvSpPr>
                <a:spLocks noGrp="1"/>
              </p:cNvSpPr>
              <p:nvPr>
                <p:ph sz="quarter" idx="4"/>
              </p:nvPr>
            </p:nvSpPr>
            <p:spPr>
              <a:xfrm>
                <a:off x="7336792" y="1506593"/>
                <a:ext cx="4338674" cy="3354060"/>
              </a:xfr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a:lstStyle/>
              <a:p>
                <a:pPr marL="0" indent="0" algn="just">
                  <a:buNone/>
                </a:pPr>
                <a:r>
                  <a:rPr lang="es-MX" dirty="0"/>
                  <a:t>La </a:t>
                </a:r>
                <a14:m>
                  <m:oMath xmlns:m="http://schemas.openxmlformats.org/officeDocument/2006/math">
                    <m:r>
                      <a:rPr lang="es-MX" b="0" i="1" smtClean="0">
                        <a:latin typeface="Cambria Math" panose="02040503050406030204" pitchFamily="18" charset="0"/>
                      </a:rPr>
                      <m:t>𝑉</m:t>
                    </m:r>
                    <m:r>
                      <a:rPr lang="es-MX" b="0" i="1" smtClean="0">
                        <a:latin typeface="Cambria Math" panose="02040503050406030204" pitchFamily="18" charset="0"/>
                      </a:rPr>
                      <m:t>(</m:t>
                    </m:r>
                    <m:r>
                      <a:rPr lang="es-MX" b="0" i="1" smtClean="0">
                        <a:latin typeface="Cambria Math" panose="02040503050406030204" pitchFamily="18" charset="0"/>
                      </a:rPr>
                      <m:t>𝑟</m:t>
                    </m:r>
                    <m:r>
                      <a:rPr lang="es-MX" b="0" i="1" smtClean="0">
                        <a:latin typeface="Cambria Math" panose="02040503050406030204" pitchFamily="18" charset="0"/>
                      </a:rPr>
                      <m:t>)</m:t>
                    </m:r>
                  </m:oMath>
                </a14:m>
                <a:r>
                  <a:rPr lang="es-MX" dirty="0"/>
                  <a:t> se obtiene al final de un ciclo y  esencialmente es la misma que se uso al inicio. Esta </a:t>
                </a:r>
                <a14:m>
                  <m:oMath xmlns:m="http://schemas.openxmlformats.org/officeDocument/2006/math">
                    <m:r>
                      <a:rPr lang="es-MX" b="0" i="1" smtClean="0">
                        <a:latin typeface="Cambria Math" panose="02040503050406030204" pitchFamily="18" charset="0"/>
                      </a:rPr>
                      <m:t>𝑉</m:t>
                    </m:r>
                    <m:r>
                      <a:rPr lang="es-MX" b="0" i="1" smtClean="0">
                        <a:latin typeface="Cambria Math" panose="02040503050406030204" pitchFamily="18" charset="0"/>
                      </a:rPr>
                      <m:t>(</m:t>
                    </m:r>
                    <m:r>
                      <a:rPr lang="es-MX" b="0" i="1" smtClean="0">
                        <a:latin typeface="Cambria Math" panose="02040503050406030204" pitchFamily="18" charset="0"/>
                      </a:rPr>
                      <m:t>𝑟</m:t>
                    </m:r>
                    <m:r>
                      <a:rPr lang="es-MX" b="0" i="1" smtClean="0">
                        <a:latin typeface="Cambria Math" panose="02040503050406030204" pitchFamily="18" charset="0"/>
                      </a:rPr>
                      <m:t>)</m:t>
                    </m:r>
                  </m:oMath>
                </a14:m>
                <a:r>
                  <a:rPr lang="es-MX" dirty="0"/>
                  <a:t> es el potencial neto autocinsistente donde las eigenfunciones calculadas a partir de este potencial describirán los electrones en el estado base.</a:t>
                </a:r>
              </a:p>
            </p:txBody>
          </p:sp>
        </mc:Choice>
        <mc:Fallback xmlns="">
          <p:sp>
            <p:nvSpPr>
              <p:cNvPr id="6" name="Marcador de contenido 5">
                <a:extLst>
                  <a:ext uri="{FF2B5EF4-FFF2-40B4-BE49-F238E27FC236}">
                    <a16:creationId xmlns:a16="http://schemas.microsoft.com/office/drawing/2014/main" id="{3D484E48-95BE-45A9-82BE-6F26352C270C}"/>
                  </a:ext>
                </a:extLst>
              </p:cNvPr>
              <p:cNvSpPr>
                <a:spLocks noGrp="1" noRot="1" noChangeAspect="1" noMove="1" noResize="1" noEditPoints="1" noAdjustHandles="1" noChangeArrowheads="1" noChangeShapeType="1" noTextEdit="1"/>
              </p:cNvSpPr>
              <p:nvPr>
                <p:ph sz="quarter" idx="4"/>
              </p:nvPr>
            </p:nvSpPr>
            <p:spPr>
              <a:xfrm>
                <a:off x="7336792" y="1506593"/>
                <a:ext cx="4338674" cy="3354060"/>
              </a:xfrm>
              <a:blipFill>
                <a:blip r:embed="rId3"/>
                <a:stretch>
                  <a:fillRect l="-695" t="-179" r="-695"/>
                </a:stretch>
              </a:blipFill>
            </p:spPr>
            <p:txBody>
              <a:bodyPr/>
              <a:lstStyle/>
              <a:p>
                <a:r>
                  <a:rPr lang="es-MX">
                    <a:noFill/>
                  </a:rPr>
                  <a:t> </a:t>
                </a:r>
              </a:p>
            </p:txBody>
          </p:sp>
        </mc:Fallback>
      </mc:AlternateContent>
    </p:spTree>
    <p:extLst>
      <p:ext uri="{BB962C8B-B14F-4D97-AF65-F5344CB8AC3E}">
        <p14:creationId xmlns:p14="http://schemas.microsoft.com/office/powerpoint/2010/main" val="1287374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4F5303E3-3AED-40D8-9A55-F3DE32A78354}"/>
              </a:ext>
            </a:extLst>
          </p:cNvPr>
          <p:cNvSpPr>
            <a:spLocks noGrp="1"/>
          </p:cNvSpPr>
          <p:nvPr>
            <p:ph type="title"/>
          </p:nvPr>
        </p:nvSpPr>
        <p:spPr>
          <a:xfrm>
            <a:off x="2102595" y="306333"/>
            <a:ext cx="8911687" cy="1280890"/>
          </a:xfrm>
        </p:spPr>
        <p:txBody>
          <a:bodyPr/>
          <a:lstStyle/>
          <a:p>
            <a:pPr algn="ctr"/>
            <a:r>
              <a:rPr lang="es-MX" dirty="0"/>
              <a:t>Resultados de la teoría de Hartree.</a:t>
            </a:r>
          </a:p>
        </p:txBody>
      </p:sp>
      <mc:AlternateContent xmlns:mc="http://schemas.openxmlformats.org/markup-compatibility/2006" xmlns:a14="http://schemas.microsoft.com/office/drawing/2010/main">
        <mc:Choice Requires="a14">
          <p:sp>
            <p:nvSpPr>
              <p:cNvPr id="8" name="Marcador de contenido 7">
                <a:extLst>
                  <a:ext uri="{FF2B5EF4-FFF2-40B4-BE49-F238E27FC236}">
                    <a16:creationId xmlns:a16="http://schemas.microsoft.com/office/drawing/2014/main" id="{C93889F2-CC1A-4D58-BF77-15632B11FCC5}"/>
                  </a:ext>
                </a:extLst>
              </p:cNvPr>
              <p:cNvSpPr>
                <a:spLocks noGrp="1"/>
              </p:cNvSpPr>
              <p:nvPr>
                <p:ph idx="1"/>
              </p:nvPr>
            </p:nvSpPr>
            <p:spPr>
              <a:xfrm>
                <a:off x="2350674" y="1285460"/>
                <a:ext cx="8915400" cy="2143540"/>
              </a:xfr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a:lstStyle/>
              <a:p>
                <a:pPr marL="0" indent="0">
                  <a:buNone/>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s-MX" i="1">
                              <a:latin typeface="Cambria Math" panose="02040503050406030204" pitchFamily="18" charset="0"/>
                            </a:rPr>
                            <m:t>𝜓</m:t>
                          </m:r>
                        </m:e>
                        <m:sub>
                          <m:r>
                            <a:rPr lang="es-MX" b="0" i="1" smtClean="0">
                              <a:latin typeface="Cambria Math" panose="02040503050406030204" pitchFamily="18" charset="0"/>
                            </a:rPr>
                            <m:t>𝑛</m:t>
                          </m:r>
                          <m:r>
                            <a:rPr lang="es-MX" b="0" i="1" smtClean="0">
                              <a:latin typeface="Cambria Math" panose="02040503050406030204" pitchFamily="18" charset="0"/>
                            </a:rPr>
                            <m:t>,</m:t>
                          </m:r>
                          <m:r>
                            <a:rPr lang="es-MX" b="0" i="1" smtClean="0">
                              <a:latin typeface="Cambria Math" panose="02040503050406030204" pitchFamily="18" charset="0"/>
                            </a:rPr>
                            <m:t>𝑙</m:t>
                          </m:r>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𝑚</m:t>
                              </m:r>
                            </m:e>
                            <m:sub>
                              <m:r>
                                <a:rPr lang="es-MX" b="0" i="1" smtClean="0">
                                  <a:latin typeface="Cambria Math" panose="02040503050406030204" pitchFamily="18" charset="0"/>
                                </a:rPr>
                                <m:t>𝑙</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𝑚</m:t>
                              </m:r>
                            </m:e>
                            <m:sub>
                              <m:r>
                                <a:rPr lang="es-MX" b="0" i="1" smtClean="0">
                                  <a:latin typeface="Cambria Math" panose="02040503050406030204" pitchFamily="18" charset="0"/>
                                </a:rPr>
                                <m:t>𝑠</m:t>
                              </m:r>
                            </m:sub>
                          </m:sSub>
                        </m:sub>
                      </m:sSub>
                      <m:d>
                        <m:dPr>
                          <m:ctrlPr>
                            <a:rPr lang="es-MX" b="0" i="1" smtClean="0">
                              <a:latin typeface="Cambria Math" panose="02040503050406030204" pitchFamily="18" charset="0"/>
                            </a:rPr>
                          </m:ctrlPr>
                        </m:dPr>
                        <m:e>
                          <m:r>
                            <a:rPr lang="es-MX" b="0" i="1" smtClean="0">
                              <a:latin typeface="Cambria Math" panose="02040503050406030204" pitchFamily="18" charset="0"/>
                            </a:rPr>
                            <m:t>𝑟</m:t>
                          </m:r>
                          <m:r>
                            <a:rPr lang="es-MX" b="0" i="1" smtClean="0">
                              <a:latin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𝜃</m:t>
                          </m:r>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𝜑</m:t>
                          </m:r>
                        </m:e>
                      </m:d>
                      <m:r>
                        <a:rPr lang="es-MX" b="0" i="1" smtClean="0">
                          <a:latin typeface="Cambria Math" panose="02040503050406030204" pitchFamily="18" charset="0"/>
                          <a:ea typeface="Cambria Math" panose="02040503050406030204" pitchFamily="18" charset="0"/>
                        </a:rPr>
                        <m:t>= </m:t>
                      </m:r>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𝑅</m:t>
                          </m:r>
                        </m:e>
                        <m:sub>
                          <m:r>
                            <a:rPr lang="es-MX" b="0" i="1" smtClean="0">
                              <a:latin typeface="Cambria Math" panose="02040503050406030204" pitchFamily="18" charset="0"/>
                              <a:ea typeface="Cambria Math" panose="02040503050406030204" pitchFamily="18" charset="0"/>
                            </a:rPr>
                            <m:t>𝑛</m:t>
                          </m:r>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𝑙</m:t>
                          </m:r>
                        </m:sub>
                      </m:sSub>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𝑟</m:t>
                      </m:r>
                      <m:r>
                        <a:rPr lang="es-MX" b="0" i="1" smtClean="0">
                          <a:latin typeface="Cambria Math" panose="02040503050406030204" pitchFamily="18" charset="0"/>
                          <a:ea typeface="Cambria Math" panose="02040503050406030204" pitchFamily="18" charset="0"/>
                        </a:rPr>
                        <m:t>)</m:t>
                      </m:r>
                      <m:sSub>
                        <m:sSubPr>
                          <m:ctrlPr>
                            <a:rPr lang="es-MX" b="0"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Θ</m:t>
                          </m:r>
                        </m:e>
                        <m:sub>
                          <m:r>
                            <a:rPr lang="es-MX" b="0" i="1" smtClean="0">
                              <a:latin typeface="Cambria Math" panose="02040503050406030204" pitchFamily="18" charset="0"/>
                              <a:ea typeface="Cambria Math" panose="02040503050406030204" pitchFamily="18" charset="0"/>
                            </a:rPr>
                            <m:t>𝑙</m:t>
                          </m:r>
                          <m:r>
                            <a:rPr lang="es-MX" b="0" i="1" smtClean="0">
                              <a:latin typeface="Cambria Math" panose="02040503050406030204" pitchFamily="18" charset="0"/>
                              <a:ea typeface="Cambria Math" panose="02040503050406030204" pitchFamily="18" charset="0"/>
                            </a:rPr>
                            <m:t>,</m:t>
                          </m:r>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𝑚</m:t>
                              </m:r>
                            </m:e>
                            <m:sub>
                              <m:r>
                                <a:rPr lang="es-MX" b="0" i="1" smtClean="0">
                                  <a:latin typeface="Cambria Math" panose="02040503050406030204" pitchFamily="18" charset="0"/>
                                  <a:ea typeface="Cambria Math" panose="02040503050406030204" pitchFamily="18" charset="0"/>
                                </a:rPr>
                                <m:t>𝑙</m:t>
                              </m:r>
                            </m:sub>
                          </m:sSub>
                        </m:sub>
                      </m:sSub>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𝜃</m:t>
                      </m:r>
                      <m:r>
                        <a:rPr lang="es-MX" b="0" i="1" smtClean="0">
                          <a:latin typeface="Cambria Math" panose="02040503050406030204" pitchFamily="18" charset="0"/>
                          <a:ea typeface="Cambria Math" panose="02040503050406030204" pitchFamily="18" charset="0"/>
                        </a:rPr>
                        <m:t>)</m:t>
                      </m:r>
                      <m:sSub>
                        <m:sSubPr>
                          <m:ctrlPr>
                            <a:rPr lang="es-MX"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Φ</m:t>
                          </m:r>
                        </m:e>
                        <m:sub>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𝑚</m:t>
                              </m:r>
                            </m:e>
                            <m:sub>
                              <m:r>
                                <a:rPr lang="es-MX" b="0" i="1" smtClean="0">
                                  <a:latin typeface="Cambria Math" panose="02040503050406030204" pitchFamily="18" charset="0"/>
                                  <a:ea typeface="Cambria Math" panose="02040503050406030204" pitchFamily="18" charset="0"/>
                                </a:rPr>
                                <m:t>𝑙</m:t>
                              </m:r>
                            </m:sub>
                          </m:sSub>
                        </m:sub>
                      </m:sSub>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𝜑</m:t>
                      </m:r>
                      <m:r>
                        <a:rPr lang="es-MX" b="0" i="1" smtClean="0">
                          <a:latin typeface="Cambria Math" panose="02040503050406030204" pitchFamily="18" charset="0"/>
                          <a:ea typeface="Cambria Math" panose="02040503050406030204" pitchFamily="18" charset="0"/>
                        </a:rPr>
                        <m:t>)(</m:t>
                      </m:r>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𝑚</m:t>
                          </m:r>
                        </m:e>
                        <m:sub>
                          <m:r>
                            <a:rPr lang="es-MX" b="0" i="1" smtClean="0">
                              <a:latin typeface="Cambria Math" panose="02040503050406030204" pitchFamily="18" charset="0"/>
                              <a:ea typeface="Cambria Math" panose="02040503050406030204" pitchFamily="18" charset="0"/>
                            </a:rPr>
                            <m:t>𝑠</m:t>
                          </m:r>
                        </m:sub>
                      </m:sSub>
                      <m:r>
                        <a:rPr lang="es-MX" b="0" i="1" smtClean="0">
                          <a:latin typeface="Cambria Math" panose="02040503050406030204" pitchFamily="18" charset="0"/>
                          <a:ea typeface="Cambria Math" panose="02040503050406030204" pitchFamily="18" charset="0"/>
                        </a:rPr>
                        <m:t>)</m:t>
                      </m:r>
                    </m:oMath>
                  </m:oMathPara>
                </a14:m>
                <a:endParaRPr lang="es-MX" dirty="0"/>
              </a:p>
              <a:p>
                <a:pPr marL="0" indent="0">
                  <a:buNone/>
                </a:pPr>
                <a:endParaRPr lang="es-MX" dirty="0"/>
              </a:p>
              <a:p>
                <a:pPr marL="0" indent="0" algn="just">
                  <a:buNone/>
                </a:pPr>
                <a:r>
                  <a:rPr lang="es-MX" dirty="0"/>
                  <a:t>La dependencia de  </a:t>
                </a:r>
                <a14:m>
                  <m:oMath xmlns:m="http://schemas.openxmlformats.org/officeDocument/2006/math">
                    <m:r>
                      <a:rPr lang="es-MX" i="1" smtClean="0">
                        <a:latin typeface="Cambria Math" panose="02040503050406030204" pitchFamily="18" charset="0"/>
                        <a:ea typeface="Cambria Math" panose="02040503050406030204" pitchFamily="18" charset="0"/>
                      </a:rPr>
                      <m:t>𝜃</m:t>
                    </m:r>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𝜑</m:t>
                    </m:r>
                  </m:oMath>
                </a14:m>
                <a:r>
                  <a:rPr lang="es-MX" dirty="0"/>
                  <a:t> de las eigenfunciones de un electrón en un átomo monoelectronico es aplicable directamente a la dependencia de las eigenfunciones de un electrón en un átomo multielectronico con </a:t>
                </a:r>
                <a14:m>
                  <m:oMath xmlns:m="http://schemas.openxmlformats.org/officeDocument/2006/math">
                    <m:r>
                      <a:rPr lang="es-MX" i="1">
                        <a:latin typeface="Cambria Math" panose="02040503050406030204" pitchFamily="18" charset="0"/>
                        <a:ea typeface="Cambria Math" panose="02040503050406030204" pitchFamily="18" charset="0"/>
                      </a:rPr>
                      <m:t>𝜃</m:t>
                    </m:r>
                    <m:r>
                      <a:rPr lang="es-MX" i="1">
                        <a:latin typeface="Cambria Math" panose="02040503050406030204" pitchFamily="18" charset="0"/>
                        <a:ea typeface="Cambria Math" panose="02040503050406030204" pitchFamily="18" charset="0"/>
                      </a:rPr>
                      <m:t>,</m:t>
                    </m:r>
                    <m:r>
                      <a:rPr lang="es-MX" i="1">
                        <a:latin typeface="Cambria Math" panose="02040503050406030204" pitchFamily="18" charset="0"/>
                        <a:ea typeface="Cambria Math" panose="02040503050406030204" pitchFamily="18" charset="0"/>
                      </a:rPr>
                      <m:t>𝜑</m:t>
                    </m:r>
                  </m:oMath>
                </a14:m>
                <a:r>
                  <a:rPr lang="es-MX" dirty="0"/>
                  <a:t>. </a:t>
                </a:r>
              </a:p>
            </p:txBody>
          </p:sp>
        </mc:Choice>
        <mc:Fallback xmlns="">
          <p:sp>
            <p:nvSpPr>
              <p:cNvPr id="8" name="Marcador de contenido 7">
                <a:extLst>
                  <a:ext uri="{FF2B5EF4-FFF2-40B4-BE49-F238E27FC236}">
                    <a16:creationId xmlns:a16="http://schemas.microsoft.com/office/drawing/2014/main" id="{C93889F2-CC1A-4D58-BF77-15632B11FCC5}"/>
                  </a:ext>
                </a:extLst>
              </p:cNvPr>
              <p:cNvSpPr>
                <a:spLocks noGrp="1" noRot="1" noChangeAspect="1" noMove="1" noResize="1" noEditPoints="1" noAdjustHandles="1" noChangeArrowheads="1" noChangeShapeType="1" noTextEdit="1"/>
              </p:cNvSpPr>
              <p:nvPr>
                <p:ph idx="1"/>
              </p:nvPr>
            </p:nvSpPr>
            <p:spPr>
              <a:xfrm>
                <a:off x="2350674" y="1285460"/>
                <a:ext cx="8915400" cy="2143540"/>
              </a:xfrm>
              <a:blipFill>
                <a:blip r:embed="rId2"/>
                <a:stretch>
                  <a:fillRect l="-340" r="-272"/>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EC502DA2-5A17-48C4-8540-F9D8E05B16FB}"/>
                  </a:ext>
                </a:extLst>
              </p:cNvPr>
              <p:cNvSpPr txBox="1"/>
              <p:nvPr/>
            </p:nvSpPr>
            <p:spPr>
              <a:xfrm>
                <a:off x="5009322" y="4408127"/>
                <a:ext cx="2888973" cy="381515"/>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r>
                  <a:rPr lang="es-MX" dirty="0"/>
                  <a:t>¿Para </a:t>
                </a:r>
                <a14:m>
                  <m:oMath xmlns:m="http://schemas.openxmlformats.org/officeDocument/2006/math">
                    <m:r>
                      <a:rPr lang="es-MX" i="1">
                        <a:latin typeface="Cambria Math" panose="02040503050406030204" pitchFamily="18" charset="0"/>
                        <a:ea typeface="Cambria Math" panose="02040503050406030204" pitchFamily="18" charset="0"/>
                      </a:rPr>
                      <m:t> </m:t>
                    </m:r>
                    <m:sSub>
                      <m:sSubPr>
                        <m:ctrlPr>
                          <a:rPr lang="es-MX" i="1">
                            <a:latin typeface="Cambria Math" panose="02040503050406030204" pitchFamily="18" charset="0"/>
                            <a:ea typeface="Cambria Math" panose="02040503050406030204" pitchFamily="18" charset="0"/>
                          </a:rPr>
                        </m:ctrlPr>
                      </m:sSubPr>
                      <m:e>
                        <m:r>
                          <a:rPr lang="es-MX" i="1">
                            <a:latin typeface="Cambria Math" panose="02040503050406030204" pitchFamily="18" charset="0"/>
                            <a:ea typeface="Cambria Math" panose="02040503050406030204" pitchFamily="18" charset="0"/>
                          </a:rPr>
                          <m:t>𝑅</m:t>
                        </m:r>
                      </m:e>
                      <m:sub>
                        <m:r>
                          <a:rPr lang="es-MX" i="1">
                            <a:latin typeface="Cambria Math" panose="02040503050406030204" pitchFamily="18" charset="0"/>
                            <a:ea typeface="Cambria Math" panose="02040503050406030204" pitchFamily="18" charset="0"/>
                          </a:rPr>
                          <m:t>𝑛</m:t>
                        </m:r>
                        <m:r>
                          <a:rPr lang="es-MX" i="1">
                            <a:latin typeface="Cambria Math" panose="02040503050406030204" pitchFamily="18" charset="0"/>
                            <a:ea typeface="Cambria Math" panose="02040503050406030204" pitchFamily="18" charset="0"/>
                          </a:rPr>
                          <m:t>,</m:t>
                        </m:r>
                        <m:r>
                          <a:rPr lang="es-MX" i="1">
                            <a:latin typeface="Cambria Math" panose="02040503050406030204" pitchFamily="18" charset="0"/>
                            <a:ea typeface="Cambria Math" panose="02040503050406030204" pitchFamily="18" charset="0"/>
                          </a:rPr>
                          <m:t>𝑙</m:t>
                        </m:r>
                      </m:sub>
                    </m:sSub>
                    <m:r>
                      <a:rPr lang="es-MX" i="1">
                        <a:latin typeface="Cambria Math" panose="02040503050406030204" pitchFamily="18" charset="0"/>
                        <a:ea typeface="Cambria Math" panose="02040503050406030204" pitchFamily="18" charset="0"/>
                      </a:rPr>
                      <m:t>(</m:t>
                    </m:r>
                    <m:r>
                      <a:rPr lang="es-MX" i="1">
                        <a:latin typeface="Cambria Math" panose="02040503050406030204" pitchFamily="18" charset="0"/>
                        <a:ea typeface="Cambria Math" panose="02040503050406030204" pitchFamily="18" charset="0"/>
                      </a:rPr>
                      <m:t>𝑟</m:t>
                    </m:r>
                    <m:r>
                      <a:rPr lang="es-MX" i="1">
                        <a:latin typeface="Cambria Math" panose="02040503050406030204" pitchFamily="18" charset="0"/>
                        <a:ea typeface="Cambria Math" panose="02040503050406030204" pitchFamily="18" charset="0"/>
                      </a:rPr>
                      <m:t>)</m:t>
                    </m:r>
                  </m:oMath>
                </a14:m>
                <a:r>
                  <a:rPr lang="es-MX" dirty="0"/>
                  <a:t>que pasa?</a:t>
                </a:r>
              </a:p>
            </p:txBody>
          </p:sp>
        </mc:Choice>
        <mc:Fallback xmlns="">
          <p:sp>
            <p:nvSpPr>
              <p:cNvPr id="9" name="CuadroTexto 8">
                <a:extLst>
                  <a:ext uri="{FF2B5EF4-FFF2-40B4-BE49-F238E27FC236}">
                    <a16:creationId xmlns:a16="http://schemas.microsoft.com/office/drawing/2014/main" id="{EC502DA2-5A17-48C4-8540-F9D8E05B16FB}"/>
                  </a:ext>
                </a:extLst>
              </p:cNvPr>
              <p:cNvSpPr txBox="1">
                <a:spLocks noRot="1" noChangeAspect="1" noMove="1" noResize="1" noEditPoints="1" noAdjustHandles="1" noChangeArrowheads="1" noChangeShapeType="1" noTextEdit="1"/>
              </p:cNvSpPr>
              <p:nvPr/>
            </p:nvSpPr>
            <p:spPr>
              <a:xfrm>
                <a:off x="5009322" y="4408127"/>
                <a:ext cx="2888973" cy="381515"/>
              </a:xfrm>
              <a:prstGeom prst="rect">
                <a:avLst/>
              </a:prstGeom>
              <a:blipFill>
                <a:blip r:embed="rId3"/>
                <a:stretch>
                  <a:fillRect l="-1040" t="-2817" b="-11268"/>
                </a:stretch>
              </a:blipFill>
            </p:spPr>
            <p:txBody>
              <a:bodyPr/>
              <a:lstStyle/>
              <a:p>
                <a:r>
                  <a:rPr lang="es-MX">
                    <a:noFill/>
                  </a:rPr>
                  <a:t> </a:t>
                </a:r>
              </a:p>
            </p:txBody>
          </p:sp>
        </mc:Fallback>
      </mc:AlternateContent>
    </p:spTree>
    <p:extLst>
      <p:ext uri="{BB962C8B-B14F-4D97-AF65-F5344CB8AC3E}">
        <p14:creationId xmlns:p14="http://schemas.microsoft.com/office/powerpoint/2010/main" val="203868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FBE497E-D147-4EDF-BF2A-A672133FE045}"/>
                  </a:ext>
                </a:extLst>
              </p:cNvPr>
              <p:cNvSpPr>
                <a:spLocks noGrp="1"/>
              </p:cNvSpPr>
              <p:nvPr>
                <p:ph idx="1"/>
              </p:nvPr>
            </p:nvSpPr>
            <p:spPr>
              <a:xfrm>
                <a:off x="1648172" y="546652"/>
                <a:ext cx="5123687" cy="514659"/>
              </a:xfr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a:lstStyle/>
              <a:p>
                <a:pPr marL="0" indent="0">
                  <a:buNone/>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2</m:t>
                      </m:r>
                      <m:d>
                        <m:dPr>
                          <m:ctrlPr>
                            <a:rPr lang="es-MX" b="0" i="1" smtClean="0">
                              <a:latin typeface="Cambria Math" panose="02040503050406030204" pitchFamily="18" charset="0"/>
                            </a:rPr>
                          </m:ctrlPr>
                        </m:dPr>
                        <m:e>
                          <m:r>
                            <a:rPr lang="es-MX" b="0" i="1" smtClean="0">
                              <a:latin typeface="Cambria Math" panose="02040503050406030204" pitchFamily="18" charset="0"/>
                            </a:rPr>
                            <m:t>2</m:t>
                          </m:r>
                          <m:r>
                            <a:rPr lang="es-MX" b="0" i="1" smtClean="0">
                              <a:latin typeface="Cambria Math" panose="02040503050406030204" pitchFamily="18" charset="0"/>
                            </a:rPr>
                            <m:t>𝑙</m:t>
                          </m:r>
                          <m:r>
                            <a:rPr lang="es-MX" b="0" i="1" smtClean="0">
                              <a:latin typeface="Cambria Math" panose="02040503050406030204" pitchFamily="18" charset="0"/>
                            </a:rPr>
                            <m:t>+1</m:t>
                          </m:r>
                        </m:e>
                      </m:d>
                      <m:sSup>
                        <m:sSupPr>
                          <m:ctrlPr>
                            <a:rPr lang="es-MX" b="0" i="1" smtClean="0">
                              <a:latin typeface="Cambria Math" panose="02040503050406030204" pitchFamily="18" charset="0"/>
                            </a:rPr>
                          </m:ctrlPr>
                        </m:sSupPr>
                        <m:e>
                          <m:r>
                            <a:rPr lang="es-MX" b="0" i="1" smtClean="0">
                              <a:latin typeface="Cambria Math" panose="02040503050406030204" pitchFamily="18" charset="0"/>
                            </a:rPr>
                            <m:t>𝑟</m:t>
                          </m:r>
                        </m:e>
                        <m:sup>
                          <m:r>
                            <a:rPr lang="es-MX" b="0" i="1" smtClean="0">
                              <a:latin typeface="Cambria Math" panose="02040503050406030204" pitchFamily="18" charset="0"/>
                            </a:rPr>
                            <m:t>2</m:t>
                          </m:r>
                        </m:sup>
                      </m:sSup>
                      <m:sSub>
                        <m:sSubPr>
                          <m:ctrlPr>
                            <a:rPr lang="es-MX" i="1">
                              <a:latin typeface="Cambria Math" panose="02040503050406030204" pitchFamily="18" charset="0"/>
                              <a:ea typeface="Cambria Math" panose="02040503050406030204" pitchFamily="18" charset="0"/>
                            </a:rPr>
                          </m:ctrlPr>
                        </m:sSubPr>
                        <m:e>
                          <m:r>
                            <a:rPr lang="es-MX" i="1">
                              <a:latin typeface="Cambria Math" panose="02040503050406030204" pitchFamily="18" charset="0"/>
                              <a:ea typeface="Cambria Math" panose="02040503050406030204" pitchFamily="18" charset="0"/>
                            </a:rPr>
                            <m:t>𝑅</m:t>
                          </m:r>
                        </m:e>
                        <m:sub>
                          <m:r>
                            <a:rPr lang="es-MX" i="1">
                              <a:latin typeface="Cambria Math" panose="02040503050406030204" pitchFamily="18" charset="0"/>
                              <a:ea typeface="Cambria Math" panose="02040503050406030204" pitchFamily="18" charset="0"/>
                            </a:rPr>
                            <m:t>𝑛</m:t>
                          </m:r>
                          <m:r>
                            <a:rPr lang="es-MX" i="1">
                              <a:latin typeface="Cambria Math" panose="02040503050406030204" pitchFamily="18" charset="0"/>
                              <a:ea typeface="Cambria Math" panose="02040503050406030204" pitchFamily="18" charset="0"/>
                            </a:rPr>
                            <m:t>,</m:t>
                          </m:r>
                          <m:r>
                            <a:rPr lang="es-MX" i="1">
                              <a:latin typeface="Cambria Math" panose="02040503050406030204" pitchFamily="18" charset="0"/>
                              <a:ea typeface="Cambria Math" panose="02040503050406030204" pitchFamily="18" charset="0"/>
                            </a:rPr>
                            <m:t>𝑙</m:t>
                          </m:r>
                        </m:sub>
                      </m:sSub>
                      <m:d>
                        <m:dPr>
                          <m:ctrlPr>
                            <a:rPr lang="es-MX" i="1">
                              <a:latin typeface="Cambria Math" panose="02040503050406030204" pitchFamily="18" charset="0"/>
                              <a:ea typeface="Cambria Math" panose="02040503050406030204" pitchFamily="18" charset="0"/>
                            </a:rPr>
                          </m:ctrlPr>
                        </m:dPr>
                        <m:e>
                          <m:r>
                            <a:rPr lang="es-MX" i="1">
                              <a:latin typeface="Cambria Math" panose="02040503050406030204" pitchFamily="18" charset="0"/>
                              <a:ea typeface="Cambria Math" panose="02040503050406030204" pitchFamily="18" charset="0"/>
                            </a:rPr>
                            <m:t>𝑟</m:t>
                          </m:r>
                        </m:e>
                      </m:d>
                      <m:r>
                        <a:rPr lang="es-MX" b="0" i="1" smtClean="0">
                          <a:latin typeface="Cambria Math" panose="02040503050406030204" pitchFamily="18" charset="0"/>
                          <a:ea typeface="Cambria Math" panose="02040503050406030204" pitchFamily="18" charset="0"/>
                        </a:rPr>
                        <m:t>=2(2</m:t>
                      </m:r>
                      <m:r>
                        <a:rPr lang="es-MX" b="0" i="1" smtClean="0">
                          <a:latin typeface="Cambria Math" panose="02040503050406030204" pitchFamily="18" charset="0"/>
                          <a:ea typeface="Cambria Math" panose="02040503050406030204" pitchFamily="18" charset="0"/>
                        </a:rPr>
                        <m:t>𝑙</m:t>
                      </m:r>
                      <m:r>
                        <a:rPr lang="es-MX" b="0" i="1" smtClean="0">
                          <a:latin typeface="Cambria Math" panose="02040503050406030204" pitchFamily="18" charset="0"/>
                          <a:ea typeface="Cambria Math" panose="02040503050406030204" pitchFamily="18" charset="0"/>
                        </a:rPr>
                        <m:t>+1)</m:t>
                      </m:r>
                      <m:sSub>
                        <m:sSubPr>
                          <m:ctrlPr>
                            <a:rPr lang="es-MX" i="1">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𝑃</m:t>
                          </m:r>
                        </m:e>
                        <m:sub>
                          <m:r>
                            <a:rPr lang="es-MX" i="1">
                              <a:latin typeface="Cambria Math" panose="02040503050406030204" pitchFamily="18" charset="0"/>
                              <a:ea typeface="Cambria Math" panose="02040503050406030204" pitchFamily="18" charset="0"/>
                            </a:rPr>
                            <m:t>𝑛</m:t>
                          </m:r>
                          <m:r>
                            <a:rPr lang="es-MX" i="1">
                              <a:latin typeface="Cambria Math" panose="02040503050406030204" pitchFamily="18" charset="0"/>
                              <a:ea typeface="Cambria Math" panose="02040503050406030204" pitchFamily="18" charset="0"/>
                            </a:rPr>
                            <m:t>,</m:t>
                          </m:r>
                          <m:r>
                            <a:rPr lang="es-MX" i="1">
                              <a:latin typeface="Cambria Math" panose="02040503050406030204" pitchFamily="18" charset="0"/>
                              <a:ea typeface="Cambria Math" panose="02040503050406030204" pitchFamily="18" charset="0"/>
                            </a:rPr>
                            <m:t>𝑙</m:t>
                          </m:r>
                        </m:sub>
                      </m:sSub>
                      <m:r>
                        <a:rPr lang="es-MX" i="1">
                          <a:latin typeface="Cambria Math" panose="02040503050406030204" pitchFamily="18" charset="0"/>
                          <a:ea typeface="Cambria Math" panose="02040503050406030204" pitchFamily="18" charset="0"/>
                        </a:rPr>
                        <m:t>(</m:t>
                      </m:r>
                      <m:r>
                        <a:rPr lang="es-MX" i="1">
                          <a:latin typeface="Cambria Math" panose="02040503050406030204" pitchFamily="18" charset="0"/>
                          <a:ea typeface="Cambria Math" panose="02040503050406030204" pitchFamily="18" charset="0"/>
                        </a:rPr>
                        <m:t>𝑟</m:t>
                      </m:r>
                      <m:r>
                        <a:rPr lang="es-MX" i="1">
                          <a:latin typeface="Cambria Math" panose="02040503050406030204" pitchFamily="18" charset="0"/>
                          <a:ea typeface="Cambria Math" panose="02040503050406030204" pitchFamily="18" charset="0"/>
                        </a:rPr>
                        <m:t>)</m:t>
                      </m:r>
                    </m:oMath>
                  </m:oMathPara>
                </a14:m>
                <a:endParaRPr lang="es-MX" dirty="0"/>
              </a:p>
              <a:p>
                <a:pPr marL="0" indent="0">
                  <a:buNone/>
                </a:pPr>
                <a:endParaRPr lang="es-MX" dirty="0"/>
              </a:p>
              <a:p>
                <a:pPr marL="0" indent="0">
                  <a:buNone/>
                </a:pPr>
                <a:endParaRPr lang="es-MX" dirty="0"/>
              </a:p>
            </p:txBody>
          </p:sp>
        </mc:Choice>
        <mc:Fallback xmlns="">
          <p:sp>
            <p:nvSpPr>
              <p:cNvPr id="3" name="Marcador de contenido 2">
                <a:extLst>
                  <a:ext uri="{FF2B5EF4-FFF2-40B4-BE49-F238E27FC236}">
                    <a16:creationId xmlns:a16="http://schemas.microsoft.com/office/drawing/2014/main" id="{7FBE497E-D147-4EDF-BF2A-A672133FE045}"/>
                  </a:ext>
                </a:extLst>
              </p:cNvPr>
              <p:cNvSpPr>
                <a:spLocks noGrp="1" noRot="1" noChangeAspect="1" noMove="1" noResize="1" noEditPoints="1" noAdjustHandles="1" noChangeArrowheads="1" noChangeShapeType="1" noTextEdit="1"/>
              </p:cNvSpPr>
              <p:nvPr>
                <p:ph idx="1"/>
              </p:nvPr>
            </p:nvSpPr>
            <p:spPr>
              <a:xfrm>
                <a:off x="1648172" y="546652"/>
                <a:ext cx="5123687" cy="514659"/>
              </a:xfrm>
              <a:blipFill>
                <a:blip r:embed="rId2"/>
                <a:stretch>
                  <a:fillRect/>
                </a:stretch>
              </a:blipFill>
            </p:spPr>
            <p:txBody>
              <a:bodyPr/>
              <a:lstStyle/>
              <a:p>
                <a:r>
                  <a:rPr lang="es-MX">
                    <a:noFill/>
                  </a:rPr>
                  <a:t> </a:t>
                </a:r>
              </a:p>
            </p:txBody>
          </p:sp>
        </mc:Fallback>
      </mc:AlternateContent>
      <p:pic>
        <p:nvPicPr>
          <p:cNvPr id="4" name="Imagen 3">
            <a:extLst>
              <a:ext uri="{FF2B5EF4-FFF2-40B4-BE49-F238E27FC236}">
                <a16:creationId xmlns:a16="http://schemas.microsoft.com/office/drawing/2014/main" id="{F1E87E7C-F219-4DCE-83DA-D5CC9349F8A4}"/>
              </a:ext>
            </a:extLst>
          </p:cNvPr>
          <p:cNvPicPr>
            <a:picLocks noChangeAspect="1"/>
          </p:cNvPicPr>
          <p:nvPr/>
        </p:nvPicPr>
        <p:blipFill rotWithShape="1">
          <a:blip r:embed="rId3"/>
          <a:srcRect t="14300" r="6656" b="33527"/>
          <a:stretch/>
        </p:blipFill>
        <p:spPr>
          <a:xfrm rot="16200000">
            <a:off x="7434661" y="208680"/>
            <a:ext cx="4190730" cy="48202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uadroTexto 4">
            <a:extLst>
              <a:ext uri="{FF2B5EF4-FFF2-40B4-BE49-F238E27FC236}">
                <a16:creationId xmlns:a16="http://schemas.microsoft.com/office/drawing/2014/main" id="{B47398EB-70C7-49E0-804C-37053DE5B3F1}"/>
              </a:ext>
            </a:extLst>
          </p:cNvPr>
          <p:cNvSpPr txBox="1"/>
          <p:nvPr/>
        </p:nvSpPr>
        <p:spPr>
          <a:xfrm>
            <a:off x="9303032" y="5060584"/>
            <a:ext cx="2544417" cy="369332"/>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dirty="0"/>
              <a:t>Figura 1.3</a:t>
            </a:r>
          </a:p>
        </p:txBody>
      </p:sp>
      <p:sp>
        <p:nvSpPr>
          <p:cNvPr id="6" name="Abrir llave 5">
            <a:extLst>
              <a:ext uri="{FF2B5EF4-FFF2-40B4-BE49-F238E27FC236}">
                <a16:creationId xmlns:a16="http://schemas.microsoft.com/office/drawing/2014/main" id="{6486D0C6-AED4-49BE-849B-E8E02587FCD0}"/>
              </a:ext>
            </a:extLst>
          </p:cNvPr>
          <p:cNvSpPr/>
          <p:nvPr/>
        </p:nvSpPr>
        <p:spPr>
          <a:xfrm rot="16200000">
            <a:off x="5183323" y="241851"/>
            <a:ext cx="99394" cy="14179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8" name="Conector recto de flecha 7">
            <a:extLst>
              <a:ext uri="{FF2B5EF4-FFF2-40B4-BE49-F238E27FC236}">
                <a16:creationId xmlns:a16="http://schemas.microsoft.com/office/drawing/2014/main" id="{38DD0DEE-2B30-4769-9267-D392A2B34D3F}"/>
              </a:ext>
            </a:extLst>
          </p:cNvPr>
          <p:cNvCxnSpPr/>
          <p:nvPr/>
        </p:nvCxnSpPr>
        <p:spPr>
          <a:xfrm>
            <a:off x="5233020" y="1061311"/>
            <a:ext cx="0" cy="1186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59D58729-B25F-45E3-B4AD-6558CF518042}"/>
              </a:ext>
            </a:extLst>
          </p:cNvPr>
          <p:cNvSpPr txBox="1"/>
          <p:nvPr/>
        </p:nvSpPr>
        <p:spPr>
          <a:xfrm>
            <a:off x="344551" y="2308151"/>
            <a:ext cx="5837576" cy="923330"/>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s-MX" dirty="0"/>
              <a:t>Densidad de probabilidad radial para estados cuánticos con números cuánticos n y l, por numero total de electrones.</a:t>
            </a:r>
          </a:p>
        </p:txBody>
      </p:sp>
      <mc:AlternateContent xmlns:mc="http://schemas.openxmlformats.org/markup-compatibility/2006" xmlns:a14="http://schemas.microsoft.com/office/drawing/2010/main">
        <mc:Choice Requires="a14">
          <p:graphicFrame>
            <p:nvGraphicFramePr>
              <p:cNvPr id="11" name="Tabla 11">
                <a:extLst>
                  <a:ext uri="{FF2B5EF4-FFF2-40B4-BE49-F238E27FC236}">
                    <a16:creationId xmlns:a16="http://schemas.microsoft.com/office/drawing/2014/main" id="{6AA879BF-D10F-4F2B-AA6C-021F519B7FE6}"/>
                  </a:ext>
                </a:extLst>
              </p:cNvPr>
              <p:cNvGraphicFramePr>
                <a:graphicFrameLocks noGrp="1"/>
              </p:cNvGraphicFramePr>
              <p:nvPr>
                <p:extLst>
                  <p:ext uri="{D42A27DB-BD31-4B8C-83A1-F6EECF244321}">
                    <p14:modId xmlns:p14="http://schemas.microsoft.com/office/powerpoint/2010/main" val="1218391542"/>
                  </p:ext>
                </p:extLst>
              </p:nvPr>
            </p:nvGraphicFramePr>
            <p:xfrm>
              <a:off x="251828" y="3626520"/>
              <a:ext cx="6427308" cy="3118839"/>
            </p:xfrm>
            <a:graphic>
              <a:graphicData uri="http://schemas.openxmlformats.org/drawingml/2006/table">
                <a:tbl>
                  <a:tblPr firstRow="1" bandRow="1">
                    <a:tableStyleId>{5C22544A-7EE6-4342-B048-85BDC9FD1C3A}</a:tableStyleId>
                  </a:tblPr>
                  <a:tblGrid>
                    <a:gridCol w="2142436">
                      <a:extLst>
                        <a:ext uri="{9D8B030D-6E8A-4147-A177-3AD203B41FA5}">
                          <a16:colId xmlns:a16="http://schemas.microsoft.com/office/drawing/2014/main" val="3733839737"/>
                        </a:ext>
                      </a:extLst>
                    </a:gridCol>
                    <a:gridCol w="2142436">
                      <a:extLst>
                        <a:ext uri="{9D8B030D-6E8A-4147-A177-3AD203B41FA5}">
                          <a16:colId xmlns:a16="http://schemas.microsoft.com/office/drawing/2014/main" val="3980134870"/>
                        </a:ext>
                      </a:extLst>
                    </a:gridCol>
                    <a:gridCol w="2142436">
                      <a:extLst>
                        <a:ext uri="{9D8B030D-6E8A-4147-A177-3AD203B41FA5}">
                          <a16:colId xmlns:a16="http://schemas.microsoft.com/office/drawing/2014/main" val="2779121309"/>
                        </a:ext>
                      </a:extLst>
                    </a:gridCol>
                  </a:tblGrid>
                  <a:tr h="800354">
                    <a:tc>
                      <a:txBody>
                        <a:bodyPr/>
                        <a:lstStyle/>
                        <a:p>
                          <a:pPr algn="ct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𝒏</m:t>
                                </m:r>
                              </m:oMath>
                            </m:oMathPara>
                          </a14:m>
                          <a:endParaRPr lang="es-MX" dirty="0"/>
                        </a:p>
                      </a:txBody>
                      <a:tcPr/>
                    </a:tc>
                    <a:tc>
                      <a:txBody>
                        <a:bodyPr/>
                        <a:lstStyle/>
                        <a:p>
                          <a:pP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𝒍</m:t>
                                </m:r>
                              </m:oMath>
                            </m:oMathPara>
                          </a14:m>
                          <a:endParaRPr lang="es-MX" dirty="0"/>
                        </a:p>
                      </a:txBody>
                      <a:tcPr/>
                    </a:tc>
                    <a:tc>
                      <a:txBody>
                        <a:bodyPr/>
                        <a:lstStyle/>
                        <a:p>
                          <a:r>
                            <a:rPr lang="es-MX" dirty="0"/>
                            <a:t>Numero de electrones.</a:t>
                          </a:r>
                        </a:p>
                      </a:txBody>
                      <a:tcPr/>
                    </a:tc>
                    <a:extLst>
                      <a:ext uri="{0D108BD9-81ED-4DB2-BD59-A6C34878D82A}">
                        <a16:rowId xmlns:a16="http://schemas.microsoft.com/office/drawing/2014/main" val="2685680433"/>
                      </a:ext>
                    </a:extLst>
                  </a:tr>
                  <a:tr h="463697">
                    <a:tc>
                      <a:txBody>
                        <a:bodyPr/>
                        <a:lstStyle/>
                        <a:p>
                          <a:r>
                            <a:rPr lang="es-MX" dirty="0"/>
                            <a:t>1</a:t>
                          </a:r>
                        </a:p>
                      </a:txBody>
                      <a:tcPr/>
                    </a:tc>
                    <a:tc>
                      <a:txBody>
                        <a:bodyPr/>
                        <a:lstStyle/>
                        <a:p>
                          <a:r>
                            <a:rPr lang="es-MX" dirty="0"/>
                            <a:t>0</a:t>
                          </a:r>
                        </a:p>
                      </a:txBody>
                      <a:tcPr/>
                    </a:tc>
                    <a:tc>
                      <a:txBody>
                        <a:bodyPr/>
                        <a:lstStyle/>
                        <a:p>
                          <a:r>
                            <a:rPr lang="es-MX" dirty="0"/>
                            <a:t>Dos electrones</a:t>
                          </a:r>
                        </a:p>
                      </a:txBody>
                      <a:tcPr/>
                    </a:tc>
                    <a:extLst>
                      <a:ext uri="{0D108BD9-81ED-4DB2-BD59-A6C34878D82A}">
                        <a16:rowId xmlns:a16="http://schemas.microsoft.com/office/drawing/2014/main" val="3440178484"/>
                      </a:ext>
                    </a:extLst>
                  </a:tr>
                  <a:tr h="463697">
                    <a:tc>
                      <a:txBody>
                        <a:bodyPr/>
                        <a:lstStyle/>
                        <a:p>
                          <a:r>
                            <a:rPr lang="es-MX" dirty="0"/>
                            <a:t>2</a:t>
                          </a:r>
                        </a:p>
                      </a:txBody>
                      <a:tcPr/>
                    </a:tc>
                    <a:tc>
                      <a:txBody>
                        <a:bodyPr/>
                        <a:lstStyle/>
                        <a:p>
                          <a:r>
                            <a:rPr lang="es-MX" dirty="0"/>
                            <a:t>0</a:t>
                          </a:r>
                        </a:p>
                      </a:txBody>
                      <a:tcPr/>
                    </a:tc>
                    <a:tc>
                      <a:txBody>
                        <a:bodyPr/>
                        <a:lstStyle/>
                        <a:p>
                          <a:r>
                            <a:rPr lang="es-MX" dirty="0"/>
                            <a:t>Dos electrones</a:t>
                          </a:r>
                        </a:p>
                      </a:txBody>
                      <a:tcPr/>
                    </a:tc>
                    <a:extLst>
                      <a:ext uri="{0D108BD9-81ED-4DB2-BD59-A6C34878D82A}">
                        <a16:rowId xmlns:a16="http://schemas.microsoft.com/office/drawing/2014/main" val="1293625137"/>
                      </a:ext>
                    </a:extLst>
                  </a:tr>
                  <a:tr h="463697">
                    <a:tc>
                      <a:txBody>
                        <a:bodyPr/>
                        <a:lstStyle/>
                        <a:p>
                          <a:r>
                            <a:rPr lang="es-MX" dirty="0"/>
                            <a:t>2</a:t>
                          </a:r>
                        </a:p>
                      </a:txBody>
                      <a:tcPr/>
                    </a:tc>
                    <a:tc>
                      <a:txBody>
                        <a:bodyPr/>
                        <a:lstStyle/>
                        <a:p>
                          <a:r>
                            <a:rPr lang="es-MX" dirty="0"/>
                            <a:t>1</a:t>
                          </a:r>
                        </a:p>
                      </a:txBody>
                      <a:tcPr/>
                    </a:tc>
                    <a:tc>
                      <a:txBody>
                        <a:bodyPr/>
                        <a:lstStyle/>
                        <a:p>
                          <a:r>
                            <a:rPr lang="es-MX" dirty="0"/>
                            <a:t>Seis electrones</a:t>
                          </a:r>
                        </a:p>
                      </a:txBody>
                      <a:tcPr/>
                    </a:tc>
                    <a:extLst>
                      <a:ext uri="{0D108BD9-81ED-4DB2-BD59-A6C34878D82A}">
                        <a16:rowId xmlns:a16="http://schemas.microsoft.com/office/drawing/2014/main" val="2804583382"/>
                      </a:ext>
                    </a:extLst>
                  </a:tr>
                  <a:tr h="463697">
                    <a:tc>
                      <a:txBody>
                        <a:bodyPr/>
                        <a:lstStyle/>
                        <a:p>
                          <a:r>
                            <a:rPr lang="es-MX" dirty="0"/>
                            <a:t>3</a:t>
                          </a:r>
                        </a:p>
                      </a:txBody>
                      <a:tcPr/>
                    </a:tc>
                    <a:tc>
                      <a:txBody>
                        <a:bodyPr/>
                        <a:lstStyle/>
                        <a:p>
                          <a:r>
                            <a:rPr lang="es-MX" dirty="0"/>
                            <a:t>0</a:t>
                          </a:r>
                        </a:p>
                      </a:txBody>
                      <a:tcPr/>
                    </a:tc>
                    <a:tc>
                      <a:txBody>
                        <a:bodyPr/>
                        <a:lstStyle/>
                        <a:p>
                          <a:r>
                            <a:rPr lang="es-MX" dirty="0"/>
                            <a:t>Dos electrones</a:t>
                          </a:r>
                        </a:p>
                      </a:txBody>
                      <a:tcPr/>
                    </a:tc>
                    <a:extLst>
                      <a:ext uri="{0D108BD9-81ED-4DB2-BD59-A6C34878D82A}">
                        <a16:rowId xmlns:a16="http://schemas.microsoft.com/office/drawing/2014/main" val="3925948495"/>
                      </a:ext>
                    </a:extLst>
                  </a:tr>
                  <a:tr h="463697">
                    <a:tc>
                      <a:txBody>
                        <a:bodyPr/>
                        <a:lstStyle/>
                        <a:p>
                          <a:r>
                            <a:rPr lang="es-MX" dirty="0"/>
                            <a:t>3</a:t>
                          </a:r>
                        </a:p>
                      </a:txBody>
                      <a:tcPr/>
                    </a:tc>
                    <a:tc>
                      <a:txBody>
                        <a:bodyPr/>
                        <a:lstStyle/>
                        <a:p>
                          <a:r>
                            <a:rPr lang="es-MX" dirty="0"/>
                            <a:t>1</a:t>
                          </a:r>
                        </a:p>
                      </a:txBody>
                      <a:tcPr/>
                    </a:tc>
                    <a:tc>
                      <a:txBody>
                        <a:bodyPr/>
                        <a:lstStyle/>
                        <a:p>
                          <a:r>
                            <a:rPr lang="es-MX" dirty="0"/>
                            <a:t>Seis electrones.</a:t>
                          </a:r>
                        </a:p>
                      </a:txBody>
                      <a:tcPr/>
                    </a:tc>
                    <a:extLst>
                      <a:ext uri="{0D108BD9-81ED-4DB2-BD59-A6C34878D82A}">
                        <a16:rowId xmlns:a16="http://schemas.microsoft.com/office/drawing/2014/main" val="3167264503"/>
                      </a:ext>
                    </a:extLst>
                  </a:tr>
                </a:tbl>
              </a:graphicData>
            </a:graphic>
          </p:graphicFrame>
        </mc:Choice>
        <mc:Fallback xmlns="">
          <p:graphicFrame>
            <p:nvGraphicFramePr>
              <p:cNvPr id="11" name="Tabla 11">
                <a:extLst>
                  <a:ext uri="{FF2B5EF4-FFF2-40B4-BE49-F238E27FC236}">
                    <a16:creationId xmlns:a16="http://schemas.microsoft.com/office/drawing/2014/main" id="{6AA879BF-D10F-4F2B-AA6C-021F519B7FE6}"/>
                  </a:ext>
                </a:extLst>
              </p:cNvPr>
              <p:cNvGraphicFramePr>
                <a:graphicFrameLocks noGrp="1"/>
              </p:cNvGraphicFramePr>
              <p:nvPr>
                <p:extLst>
                  <p:ext uri="{D42A27DB-BD31-4B8C-83A1-F6EECF244321}">
                    <p14:modId xmlns:p14="http://schemas.microsoft.com/office/powerpoint/2010/main" val="1218391542"/>
                  </p:ext>
                </p:extLst>
              </p:nvPr>
            </p:nvGraphicFramePr>
            <p:xfrm>
              <a:off x="251828" y="3626520"/>
              <a:ext cx="6427308" cy="3118839"/>
            </p:xfrm>
            <a:graphic>
              <a:graphicData uri="http://schemas.openxmlformats.org/drawingml/2006/table">
                <a:tbl>
                  <a:tblPr firstRow="1" bandRow="1">
                    <a:tableStyleId>{5C22544A-7EE6-4342-B048-85BDC9FD1C3A}</a:tableStyleId>
                  </a:tblPr>
                  <a:tblGrid>
                    <a:gridCol w="2142436">
                      <a:extLst>
                        <a:ext uri="{9D8B030D-6E8A-4147-A177-3AD203B41FA5}">
                          <a16:colId xmlns:a16="http://schemas.microsoft.com/office/drawing/2014/main" val="3733839737"/>
                        </a:ext>
                      </a:extLst>
                    </a:gridCol>
                    <a:gridCol w="2142436">
                      <a:extLst>
                        <a:ext uri="{9D8B030D-6E8A-4147-A177-3AD203B41FA5}">
                          <a16:colId xmlns:a16="http://schemas.microsoft.com/office/drawing/2014/main" val="3980134870"/>
                        </a:ext>
                      </a:extLst>
                    </a:gridCol>
                    <a:gridCol w="2142436">
                      <a:extLst>
                        <a:ext uri="{9D8B030D-6E8A-4147-A177-3AD203B41FA5}">
                          <a16:colId xmlns:a16="http://schemas.microsoft.com/office/drawing/2014/main" val="2779121309"/>
                        </a:ext>
                      </a:extLst>
                    </a:gridCol>
                  </a:tblGrid>
                  <a:tr h="800354">
                    <a:tc>
                      <a:txBody>
                        <a:bodyPr/>
                        <a:lstStyle/>
                        <a:p>
                          <a:endParaRPr lang="es-MX"/>
                        </a:p>
                      </a:txBody>
                      <a:tcPr>
                        <a:blipFill>
                          <a:blip r:embed="rId4"/>
                          <a:stretch>
                            <a:fillRect l="-284" t="-3788" r="-200852" b="-290152"/>
                          </a:stretch>
                        </a:blipFill>
                      </a:tcPr>
                    </a:tc>
                    <a:tc>
                      <a:txBody>
                        <a:bodyPr/>
                        <a:lstStyle/>
                        <a:p>
                          <a:endParaRPr lang="es-MX"/>
                        </a:p>
                      </a:txBody>
                      <a:tcPr>
                        <a:blipFill>
                          <a:blip r:embed="rId4"/>
                          <a:stretch>
                            <a:fillRect l="-100570" t="-3788" r="-101425" b="-290152"/>
                          </a:stretch>
                        </a:blipFill>
                      </a:tcPr>
                    </a:tc>
                    <a:tc>
                      <a:txBody>
                        <a:bodyPr/>
                        <a:lstStyle/>
                        <a:p>
                          <a:r>
                            <a:rPr lang="es-MX" dirty="0"/>
                            <a:t>Numero de electrones.</a:t>
                          </a:r>
                        </a:p>
                      </a:txBody>
                      <a:tcPr/>
                    </a:tc>
                    <a:extLst>
                      <a:ext uri="{0D108BD9-81ED-4DB2-BD59-A6C34878D82A}">
                        <a16:rowId xmlns:a16="http://schemas.microsoft.com/office/drawing/2014/main" val="2685680433"/>
                      </a:ext>
                    </a:extLst>
                  </a:tr>
                  <a:tr h="463697">
                    <a:tc>
                      <a:txBody>
                        <a:bodyPr/>
                        <a:lstStyle/>
                        <a:p>
                          <a:r>
                            <a:rPr lang="es-MX" dirty="0"/>
                            <a:t>1</a:t>
                          </a:r>
                        </a:p>
                      </a:txBody>
                      <a:tcPr/>
                    </a:tc>
                    <a:tc>
                      <a:txBody>
                        <a:bodyPr/>
                        <a:lstStyle/>
                        <a:p>
                          <a:r>
                            <a:rPr lang="es-MX" dirty="0"/>
                            <a:t>0</a:t>
                          </a:r>
                        </a:p>
                      </a:txBody>
                      <a:tcPr/>
                    </a:tc>
                    <a:tc>
                      <a:txBody>
                        <a:bodyPr/>
                        <a:lstStyle/>
                        <a:p>
                          <a:r>
                            <a:rPr lang="es-MX" dirty="0"/>
                            <a:t>Dos electrones</a:t>
                          </a:r>
                        </a:p>
                      </a:txBody>
                      <a:tcPr/>
                    </a:tc>
                    <a:extLst>
                      <a:ext uri="{0D108BD9-81ED-4DB2-BD59-A6C34878D82A}">
                        <a16:rowId xmlns:a16="http://schemas.microsoft.com/office/drawing/2014/main" val="3440178484"/>
                      </a:ext>
                    </a:extLst>
                  </a:tr>
                  <a:tr h="463697">
                    <a:tc>
                      <a:txBody>
                        <a:bodyPr/>
                        <a:lstStyle/>
                        <a:p>
                          <a:r>
                            <a:rPr lang="es-MX" dirty="0"/>
                            <a:t>2</a:t>
                          </a:r>
                        </a:p>
                      </a:txBody>
                      <a:tcPr/>
                    </a:tc>
                    <a:tc>
                      <a:txBody>
                        <a:bodyPr/>
                        <a:lstStyle/>
                        <a:p>
                          <a:r>
                            <a:rPr lang="es-MX" dirty="0"/>
                            <a:t>0</a:t>
                          </a:r>
                        </a:p>
                      </a:txBody>
                      <a:tcPr/>
                    </a:tc>
                    <a:tc>
                      <a:txBody>
                        <a:bodyPr/>
                        <a:lstStyle/>
                        <a:p>
                          <a:r>
                            <a:rPr lang="es-MX" dirty="0"/>
                            <a:t>Dos electrones</a:t>
                          </a:r>
                        </a:p>
                      </a:txBody>
                      <a:tcPr/>
                    </a:tc>
                    <a:extLst>
                      <a:ext uri="{0D108BD9-81ED-4DB2-BD59-A6C34878D82A}">
                        <a16:rowId xmlns:a16="http://schemas.microsoft.com/office/drawing/2014/main" val="1293625137"/>
                      </a:ext>
                    </a:extLst>
                  </a:tr>
                  <a:tr h="463697">
                    <a:tc>
                      <a:txBody>
                        <a:bodyPr/>
                        <a:lstStyle/>
                        <a:p>
                          <a:r>
                            <a:rPr lang="es-MX" dirty="0"/>
                            <a:t>2</a:t>
                          </a:r>
                        </a:p>
                      </a:txBody>
                      <a:tcPr/>
                    </a:tc>
                    <a:tc>
                      <a:txBody>
                        <a:bodyPr/>
                        <a:lstStyle/>
                        <a:p>
                          <a:r>
                            <a:rPr lang="es-MX" dirty="0"/>
                            <a:t>1</a:t>
                          </a:r>
                        </a:p>
                      </a:txBody>
                      <a:tcPr/>
                    </a:tc>
                    <a:tc>
                      <a:txBody>
                        <a:bodyPr/>
                        <a:lstStyle/>
                        <a:p>
                          <a:r>
                            <a:rPr lang="es-MX" dirty="0"/>
                            <a:t>Seis electrones</a:t>
                          </a:r>
                        </a:p>
                      </a:txBody>
                      <a:tcPr/>
                    </a:tc>
                    <a:extLst>
                      <a:ext uri="{0D108BD9-81ED-4DB2-BD59-A6C34878D82A}">
                        <a16:rowId xmlns:a16="http://schemas.microsoft.com/office/drawing/2014/main" val="2804583382"/>
                      </a:ext>
                    </a:extLst>
                  </a:tr>
                  <a:tr h="463697">
                    <a:tc>
                      <a:txBody>
                        <a:bodyPr/>
                        <a:lstStyle/>
                        <a:p>
                          <a:r>
                            <a:rPr lang="es-MX" dirty="0"/>
                            <a:t>3</a:t>
                          </a:r>
                        </a:p>
                      </a:txBody>
                      <a:tcPr/>
                    </a:tc>
                    <a:tc>
                      <a:txBody>
                        <a:bodyPr/>
                        <a:lstStyle/>
                        <a:p>
                          <a:r>
                            <a:rPr lang="es-MX" dirty="0"/>
                            <a:t>0</a:t>
                          </a:r>
                        </a:p>
                      </a:txBody>
                      <a:tcPr/>
                    </a:tc>
                    <a:tc>
                      <a:txBody>
                        <a:bodyPr/>
                        <a:lstStyle/>
                        <a:p>
                          <a:r>
                            <a:rPr lang="es-MX" dirty="0"/>
                            <a:t>Dos electrones</a:t>
                          </a:r>
                        </a:p>
                      </a:txBody>
                      <a:tcPr/>
                    </a:tc>
                    <a:extLst>
                      <a:ext uri="{0D108BD9-81ED-4DB2-BD59-A6C34878D82A}">
                        <a16:rowId xmlns:a16="http://schemas.microsoft.com/office/drawing/2014/main" val="3925948495"/>
                      </a:ext>
                    </a:extLst>
                  </a:tr>
                  <a:tr h="463697">
                    <a:tc>
                      <a:txBody>
                        <a:bodyPr/>
                        <a:lstStyle/>
                        <a:p>
                          <a:r>
                            <a:rPr lang="es-MX" dirty="0"/>
                            <a:t>3</a:t>
                          </a:r>
                        </a:p>
                      </a:txBody>
                      <a:tcPr/>
                    </a:tc>
                    <a:tc>
                      <a:txBody>
                        <a:bodyPr/>
                        <a:lstStyle/>
                        <a:p>
                          <a:r>
                            <a:rPr lang="es-MX" dirty="0"/>
                            <a:t>1</a:t>
                          </a:r>
                        </a:p>
                      </a:txBody>
                      <a:tcPr/>
                    </a:tc>
                    <a:tc>
                      <a:txBody>
                        <a:bodyPr/>
                        <a:lstStyle/>
                        <a:p>
                          <a:r>
                            <a:rPr lang="es-MX" dirty="0"/>
                            <a:t>Seis electrones.</a:t>
                          </a:r>
                        </a:p>
                      </a:txBody>
                      <a:tcPr/>
                    </a:tc>
                    <a:extLst>
                      <a:ext uri="{0D108BD9-81ED-4DB2-BD59-A6C34878D82A}">
                        <a16:rowId xmlns:a16="http://schemas.microsoft.com/office/drawing/2014/main" val="3167264503"/>
                      </a:ext>
                    </a:extLst>
                  </a:tr>
                </a:tbl>
              </a:graphicData>
            </a:graphic>
          </p:graphicFrame>
        </mc:Fallback>
      </mc:AlternateContent>
      <p:cxnSp>
        <p:nvCxnSpPr>
          <p:cNvPr id="13" name="Conector recto de flecha 12">
            <a:extLst>
              <a:ext uri="{FF2B5EF4-FFF2-40B4-BE49-F238E27FC236}">
                <a16:creationId xmlns:a16="http://schemas.microsoft.com/office/drawing/2014/main" id="{A6E21A34-8973-4E4A-981F-EE4E3C89ECBE}"/>
              </a:ext>
            </a:extLst>
          </p:cNvPr>
          <p:cNvCxnSpPr/>
          <p:nvPr/>
        </p:nvCxnSpPr>
        <p:spPr>
          <a:xfrm flipH="1">
            <a:off x="6771859" y="6215270"/>
            <a:ext cx="2531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8CDEC507-BBBA-4891-AEBD-CF2022EB87F7}"/>
              </a:ext>
            </a:extLst>
          </p:cNvPr>
          <p:cNvSpPr txBox="1"/>
          <p:nvPr/>
        </p:nvSpPr>
        <p:spPr>
          <a:xfrm>
            <a:off x="9303032" y="5930131"/>
            <a:ext cx="2292632" cy="646331"/>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r>
              <a:rPr lang="es-MX" dirty="0"/>
              <a:t>Estado base del argón.</a:t>
            </a:r>
          </a:p>
        </p:txBody>
      </p:sp>
    </p:spTree>
    <p:extLst>
      <p:ext uri="{BB962C8B-B14F-4D97-AF65-F5344CB8AC3E}">
        <p14:creationId xmlns:p14="http://schemas.microsoft.com/office/powerpoint/2010/main" val="413791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C6B4755B-F494-4FAE-9153-4176DFB381FB}"/>
              </a:ext>
            </a:extLst>
          </p:cNvPr>
          <p:cNvPicPr>
            <a:picLocks noChangeAspect="1"/>
          </p:cNvPicPr>
          <p:nvPr/>
        </p:nvPicPr>
        <p:blipFill rotWithShape="1">
          <a:blip r:embed="rId2"/>
          <a:srcRect t="27633" r="10632" b="25217"/>
          <a:stretch/>
        </p:blipFill>
        <p:spPr>
          <a:xfrm rot="16200000">
            <a:off x="7096477" y="215254"/>
            <a:ext cx="4614579" cy="5010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CuadroTexto 6">
            <a:extLst>
              <a:ext uri="{FF2B5EF4-FFF2-40B4-BE49-F238E27FC236}">
                <a16:creationId xmlns:a16="http://schemas.microsoft.com/office/drawing/2014/main" id="{FF837531-D5DA-4CDF-85E9-419A915693D2}"/>
              </a:ext>
            </a:extLst>
          </p:cNvPr>
          <p:cNvSpPr txBox="1"/>
          <p:nvPr/>
        </p:nvSpPr>
        <p:spPr>
          <a:xfrm>
            <a:off x="9364412" y="5405140"/>
            <a:ext cx="2544417" cy="369332"/>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dirty="0"/>
              <a:t>Figura 1.4</a:t>
            </a:r>
          </a:p>
        </p:txBody>
      </p:sp>
      <mc:AlternateContent xmlns:mc="http://schemas.openxmlformats.org/markup-compatibility/2006" xmlns:a14="http://schemas.microsoft.com/office/drawing/2010/main">
        <mc:Choice Requires="a14">
          <p:sp>
            <p:nvSpPr>
              <p:cNvPr id="8" name="Rectángulo 7">
                <a:extLst>
                  <a:ext uri="{FF2B5EF4-FFF2-40B4-BE49-F238E27FC236}">
                    <a16:creationId xmlns:a16="http://schemas.microsoft.com/office/drawing/2014/main" id="{58F7F6FF-6849-46CD-BFC7-A5C851F3EBD6}"/>
                  </a:ext>
                </a:extLst>
              </p:cNvPr>
              <p:cNvSpPr/>
              <p:nvPr/>
            </p:nvSpPr>
            <p:spPr>
              <a:xfrm>
                <a:off x="1738989" y="315537"/>
                <a:ext cx="4900350" cy="1212511"/>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a:spAutoFit/>
              </a:bodyPr>
              <a:lstStyle/>
              <a:p>
                <a14:m>
                  <m:oMath xmlns:m="http://schemas.openxmlformats.org/officeDocument/2006/math">
                    <m:sSub>
                      <m:sSubPr>
                        <m:ctrlPr>
                          <a:rPr lang="es-MX" i="1" smtClean="0">
                            <a:latin typeface="Cambria Math" panose="02040503050406030204" pitchFamily="18" charset="0"/>
                            <a:ea typeface="Cambria Math" panose="02040503050406030204" pitchFamily="18" charset="0"/>
                          </a:rPr>
                        </m:ctrlPr>
                      </m:sSubPr>
                      <m:e>
                        <m:r>
                          <a:rPr lang="es-MX" i="1">
                            <a:latin typeface="Cambria Math" panose="02040503050406030204" pitchFamily="18" charset="0"/>
                            <a:ea typeface="Cambria Math" panose="02040503050406030204" pitchFamily="18" charset="0"/>
                          </a:rPr>
                          <m:t>𝑃</m:t>
                        </m:r>
                      </m:e>
                      <m:sub>
                        <m:r>
                          <a:rPr lang="es-MX" i="1">
                            <a:latin typeface="Cambria Math" panose="02040503050406030204" pitchFamily="18" charset="0"/>
                            <a:ea typeface="Cambria Math" panose="02040503050406030204" pitchFamily="18" charset="0"/>
                          </a:rPr>
                          <m:t>𝑛</m:t>
                        </m:r>
                        <m:r>
                          <a:rPr lang="es-MX" i="1">
                            <a:latin typeface="Cambria Math" panose="02040503050406030204" pitchFamily="18" charset="0"/>
                            <a:ea typeface="Cambria Math" panose="02040503050406030204" pitchFamily="18" charset="0"/>
                          </a:rPr>
                          <m:t>,</m:t>
                        </m:r>
                        <m:r>
                          <a:rPr lang="es-MX" i="1">
                            <a:latin typeface="Cambria Math" panose="02040503050406030204" pitchFamily="18" charset="0"/>
                            <a:ea typeface="Cambria Math" panose="02040503050406030204" pitchFamily="18" charset="0"/>
                          </a:rPr>
                          <m:t>𝑙</m:t>
                        </m:r>
                      </m:sub>
                    </m:sSub>
                    <m:d>
                      <m:dPr>
                        <m:ctrlPr>
                          <a:rPr lang="es-MX" i="1">
                            <a:latin typeface="Cambria Math" panose="02040503050406030204" pitchFamily="18" charset="0"/>
                            <a:ea typeface="Cambria Math" panose="02040503050406030204" pitchFamily="18" charset="0"/>
                          </a:rPr>
                        </m:ctrlPr>
                      </m:dPr>
                      <m:e>
                        <m:r>
                          <a:rPr lang="es-MX" i="1">
                            <a:latin typeface="Cambria Math" panose="02040503050406030204" pitchFamily="18" charset="0"/>
                            <a:ea typeface="Cambria Math" panose="02040503050406030204" pitchFamily="18" charset="0"/>
                          </a:rPr>
                          <m:t>𝑟</m:t>
                        </m:r>
                      </m:e>
                    </m:d>
                  </m:oMath>
                </a14:m>
                <a:r>
                  <a:rPr lang="es-MX" dirty="0"/>
                  <a:t> determina la probabilidad de encontrar </a:t>
                </a:r>
                <a:br>
                  <a:rPr lang="es-MX" dirty="0"/>
                </a:br>
                <a:r>
                  <a:rPr lang="es-MX" dirty="0"/>
                  <a:t>algún electrón con coordenada radial en la vecindad de r. </a:t>
                </a:r>
              </a:p>
            </p:txBody>
          </p:sp>
        </mc:Choice>
        <mc:Fallback xmlns="">
          <p:sp>
            <p:nvSpPr>
              <p:cNvPr id="8" name="Rectángulo 7">
                <a:extLst>
                  <a:ext uri="{FF2B5EF4-FFF2-40B4-BE49-F238E27FC236}">
                    <a16:creationId xmlns:a16="http://schemas.microsoft.com/office/drawing/2014/main" id="{58F7F6FF-6849-46CD-BFC7-A5C851F3EBD6}"/>
                  </a:ext>
                </a:extLst>
              </p:cNvPr>
              <p:cNvSpPr>
                <a:spLocks noRot="1" noChangeAspect="1" noMove="1" noResize="1" noEditPoints="1" noAdjustHandles="1" noChangeArrowheads="1" noChangeShapeType="1" noTextEdit="1"/>
              </p:cNvSpPr>
              <p:nvPr/>
            </p:nvSpPr>
            <p:spPr>
              <a:xfrm>
                <a:off x="1738989" y="315537"/>
                <a:ext cx="4900350" cy="1212511"/>
              </a:xfrm>
              <a:prstGeom prst="rect">
                <a:avLst/>
              </a:prstGeom>
              <a:blipFill>
                <a:blip r:embed="rId3"/>
                <a:stretch>
                  <a:fillRect l="-493" t="-1456" r="-739" b="-534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19B01B5A-C12F-47D9-830D-0C2F257FCA69}"/>
                  </a:ext>
                </a:extLst>
              </p:cNvPr>
              <p:cNvSpPr/>
              <p:nvPr/>
            </p:nvSpPr>
            <p:spPr>
              <a:xfrm>
                <a:off x="3168747" y="1803196"/>
                <a:ext cx="2040833" cy="695190"/>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𝑉</m:t>
                      </m:r>
                      <m:d>
                        <m:dPr>
                          <m:ctrlPr>
                            <a:rPr lang="es-MX" b="0" i="1" smtClean="0">
                              <a:latin typeface="Cambria Math" panose="02040503050406030204" pitchFamily="18" charset="0"/>
                            </a:rPr>
                          </m:ctrlPr>
                        </m:dPr>
                        <m:e>
                          <m:r>
                            <a:rPr lang="es-MX" b="0" i="1" smtClean="0">
                              <a:latin typeface="Cambria Math" panose="02040503050406030204" pitchFamily="18" charset="0"/>
                            </a:rPr>
                            <m:t>𝑟</m:t>
                          </m:r>
                        </m:e>
                      </m:d>
                      <m:r>
                        <a:rPr lang="es-MX" b="0" i="1" smtClean="0">
                          <a:latin typeface="Cambria Math" panose="02040503050406030204" pitchFamily="18" charset="0"/>
                        </a:rPr>
                        <m:t>= </m:t>
                      </m:r>
                      <m:f>
                        <m:fPr>
                          <m:ctrlPr>
                            <a:rPr lang="es-MX" i="1" smtClean="0">
                              <a:latin typeface="Cambria Math" panose="02040503050406030204" pitchFamily="18" charset="0"/>
                            </a:rPr>
                          </m:ctrlPr>
                        </m:fPr>
                        <m:num>
                          <m:r>
                            <a:rPr lang="es-MX" i="1">
                              <a:latin typeface="Cambria Math" panose="02040503050406030204" pitchFamily="18" charset="0"/>
                            </a:rPr>
                            <m:t>−</m:t>
                          </m:r>
                          <m:r>
                            <a:rPr lang="es-MX" i="1">
                              <a:latin typeface="Cambria Math" panose="02040503050406030204" pitchFamily="18" charset="0"/>
                            </a:rPr>
                            <m:t>𝑍</m:t>
                          </m:r>
                          <m:r>
                            <a:rPr lang="es-MX" b="0" i="1" smtClean="0">
                              <a:latin typeface="Cambria Math" panose="02040503050406030204" pitchFamily="18" charset="0"/>
                            </a:rPr>
                            <m:t>(</m:t>
                          </m:r>
                          <m:r>
                            <a:rPr lang="es-MX" b="0" i="1" smtClean="0">
                              <a:latin typeface="Cambria Math" panose="02040503050406030204" pitchFamily="18" charset="0"/>
                            </a:rPr>
                            <m:t>𝑟</m:t>
                          </m:r>
                          <m:r>
                            <a:rPr lang="es-MX" b="0" i="1" smtClean="0">
                              <a:latin typeface="Cambria Math" panose="02040503050406030204" pitchFamily="18" charset="0"/>
                            </a:rPr>
                            <m:t>)</m:t>
                          </m:r>
                          <m:sSup>
                            <m:sSupPr>
                              <m:ctrlPr>
                                <a:rPr lang="es-MX" i="1">
                                  <a:latin typeface="Cambria Math" panose="02040503050406030204" pitchFamily="18" charset="0"/>
                                </a:rPr>
                              </m:ctrlPr>
                            </m:sSupPr>
                            <m:e>
                              <m:r>
                                <a:rPr lang="es-MX" i="1">
                                  <a:latin typeface="Cambria Math" panose="02040503050406030204" pitchFamily="18" charset="0"/>
                                </a:rPr>
                                <m:t>𝑒</m:t>
                              </m:r>
                            </m:e>
                            <m:sup>
                              <m:r>
                                <a:rPr lang="es-MX" i="1">
                                  <a:latin typeface="Cambria Math" panose="02040503050406030204" pitchFamily="18" charset="0"/>
                                </a:rPr>
                                <m:t>2</m:t>
                              </m:r>
                            </m:sup>
                          </m:sSup>
                        </m:num>
                        <m:den>
                          <m:r>
                            <a:rPr lang="es-MX" i="1">
                              <a:latin typeface="Cambria Math" panose="02040503050406030204" pitchFamily="18" charset="0"/>
                            </a:rPr>
                            <m:t>4</m:t>
                          </m:r>
                          <m:r>
                            <a:rPr lang="es-MX" i="1">
                              <a:latin typeface="Cambria Math" panose="02040503050406030204" pitchFamily="18" charset="0"/>
                              <a:ea typeface="Cambria Math" panose="02040503050406030204" pitchFamily="18" charset="0"/>
                            </a:rPr>
                            <m:t>𝜋</m:t>
                          </m:r>
                          <m:sSub>
                            <m:sSubPr>
                              <m:ctrlPr>
                                <a:rPr lang="es-MX" i="1">
                                  <a:latin typeface="Cambria Math" panose="02040503050406030204" pitchFamily="18" charset="0"/>
                                  <a:ea typeface="Cambria Math" panose="02040503050406030204" pitchFamily="18" charset="0"/>
                                </a:rPr>
                              </m:ctrlPr>
                            </m:sSubPr>
                            <m:e>
                              <m:r>
                                <a:rPr lang="es-MX" i="1">
                                  <a:latin typeface="Cambria Math" panose="02040503050406030204" pitchFamily="18" charset="0"/>
                                  <a:ea typeface="Cambria Math" panose="02040503050406030204" pitchFamily="18" charset="0"/>
                                </a:rPr>
                                <m:t>𝜖</m:t>
                              </m:r>
                            </m:e>
                            <m:sub>
                              <m:r>
                                <a:rPr lang="es-MX" i="1">
                                  <a:latin typeface="Cambria Math" panose="02040503050406030204" pitchFamily="18" charset="0"/>
                                  <a:ea typeface="Cambria Math" panose="02040503050406030204" pitchFamily="18" charset="0"/>
                                </a:rPr>
                                <m:t>0</m:t>
                              </m:r>
                            </m:sub>
                          </m:sSub>
                          <m:r>
                            <a:rPr lang="es-MX" i="1">
                              <a:latin typeface="Cambria Math" panose="02040503050406030204" pitchFamily="18" charset="0"/>
                              <a:ea typeface="Cambria Math" panose="02040503050406030204" pitchFamily="18" charset="0"/>
                            </a:rPr>
                            <m:t>𝑟</m:t>
                          </m:r>
                        </m:den>
                      </m:f>
                      <m:r>
                        <a:rPr lang="es-MX" i="1">
                          <a:latin typeface="Cambria Math" panose="02040503050406030204" pitchFamily="18" charset="0"/>
                        </a:rPr>
                        <m:t> </m:t>
                      </m:r>
                    </m:oMath>
                  </m:oMathPara>
                </a14:m>
                <a:endParaRPr lang="es-MX" dirty="0"/>
              </a:p>
            </p:txBody>
          </p:sp>
        </mc:Choice>
        <mc:Fallback xmlns="">
          <p:sp>
            <p:nvSpPr>
              <p:cNvPr id="9" name="Rectángulo 8">
                <a:extLst>
                  <a:ext uri="{FF2B5EF4-FFF2-40B4-BE49-F238E27FC236}">
                    <a16:creationId xmlns:a16="http://schemas.microsoft.com/office/drawing/2014/main" id="{19B01B5A-C12F-47D9-830D-0C2F257FCA69}"/>
                  </a:ext>
                </a:extLst>
              </p:cNvPr>
              <p:cNvSpPr>
                <a:spLocks noRot="1" noChangeAspect="1" noMove="1" noResize="1" noEditPoints="1" noAdjustHandles="1" noChangeArrowheads="1" noChangeShapeType="1" noTextEdit="1"/>
              </p:cNvSpPr>
              <p:nvPr/>
            </p:nvSpPr>
            <p:spPr>
              <a:xfrm>
                <a:off x="3168747" y="1803196"/>
                <a:ext cx="2040833" cy="695190"/>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BEEE8143-BD3A-4F27-9989-2D2E16278C11}"/>
                  </a:ext>
                </a:extLst>
              </p:cNvPr>
              <p:cNvSpPr txBox="1"/>
              <p:nvPr/>
            </p:nvSpPr>
            <p:spPr>
              <a:xfrm>
                <a:off x="2691667" y="2694086"/>
                <a:ext cx="2994992" cy="923330"/>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𝑍</m:t>
                      </m:r>
                      <m:d>
                        <m:dPr>
                          <m:ctrlPr>
                            <a:rPr lang="es-MX" b="0" i="1" smtClean="0">
                              <a:latin typeface="Cambria Math" panose="02040503050406030204" pitchFamily="18" charset="0"/>
                            </a:rPr>
                          </m:ctrlPr>
                        </m:dPr>
                        <m:e>
                          <m:r>
                            <a:rPr lang="es-MX" b="0" i="1" smtClean="0">
                              <a:latin typeface="Cambria Math" panose="02040503050406030204" pitchFamily="18" charset="0"/>
                            </a:rPr>
                            <m:t>𝑟</m:t>
                          </m:r>
                        </m:e>
                      </m:d>
                      <m:r>
                        <a:rPr lang="es-MX" b="0" i="1" smtClean="0">
                          <a:latin typeface="Cambria Math" panose="02040503050406030204" pitchFamily="18" charset="0"/>
                        </a:rPr>
                        <m:t>→</m:t>
                      </m:r>
                      <m:r>
                        <a:rPr lang="es-MX" b="0" i="1" smtClean="0">
                          <a:latin typeface="Cambria Math" panose="02040503050406030204" pitchFamily="18" charset="0"/>
                        </a:rPr>
                        <m:t>𝑍</m:t>
                      </m:r>
                      <m:r>
                        <a:rPr lang="es-MX" b="0" i="1" smtClean="0">
                          <a:latin typeface="Cambria Math" panose="02040503050406030204" pitchFamily="18" charset="0"/>
                        </a:rPr>
                        <m:t> </m:t>
                      </m:r>
                      <m:r>
                        <a:rPr lang="es-MX" b="0" i="1" smtClean="0">
                          <a:latin typeface="Cambria Math" panose="02040503050406030204" pitchFamily="18" charset="0"/>
                        </a:rPr>
                        <m:t>𝑐𝑢𝑎𝑛𝑑𝑜</m:t>
                      </m:r>
                      <m:r>
                        <a:rPr lang="es-MX" b="0" i="1" smtClean="0">
                          <a:latin typeface="Cambria Math" panose="02040503050406030204" pitchFamily="18" charset="0"/>
                        </a:rPr>
                        <m:t> </m:t>
                      </m:r>
                      <m:r>
                        <a:rPr lang="es-MX" b="0" i="1" smtClean="0">
                          <a:latin typeface="Cambria Math" panose="02040503050406030204" pitchFamily="18" charset="0"/>
                        </a:rPr>
                        <m:t>𝑟</m:t>
                      </m:r>
                      <m:r>
                        <a:rPr lang="es-MX" b="0" i="1" smtClean="0">
                          <a:latin typeface="Cambria Math" panose="02040503050406030204" pitchFamily="18" charset="0"/>
                        </a:rPr>
                        <m:t>→0</m:t>
                      </m:r>
                    </m:oMath>
                  </m:oMathPara>
                </a14:m>
                <a:endParaRPr lang="es-MX" dirty="0"/>
              </a:p>
              <a:p>
                <a:pPr algn="ctr"/>
                <a:r>
                  <a:rPr lang="es-MX" dirty="0"/>
                  <a:t>&amp;</a:t>
                </a:r>
              </a:p>
              <a:p>
                <a:pPr algn="ct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𝑍</m:t>
                      </m:r>
                      <m:d>
                        <m:dPr>
                          <m:ctrlPr>
                            <a:rPr lang="es-MX" b="0" i="1" smtClean="0">
                              <a:latin typeface="Cambria Math" panose="02040503050406030204" pitchFamily="18" charset="0"/>
                            </a:rPr>
                          </m:ctrlPr>
                        </m:dPr>
                        <m:e>
                          <m:r>
                            <a:rPr lang="es-MX" b="0" i="1" smtClean="0">
                              <a:latin typeface="Cambria Math" panose="02040503050406030204" pitchFamily="18" charset="0"/>
                            </a:rPr>
                            <m:t>𝑟</m:t>
                          </m:r>
                        </m:e>
                      </m:d>
                      <m:r>
                        <a:rPr lang="es-MX" b="0" i="1" smtClean="0">
                          <a:latin typeface="Cambria Math" panose="02040503050406030204" pitchFamily="18" charset="0"/>
                        </a:rPr>
                        <m:t>→1 </m:t>
                      </m:r>
                      <m:r>
                        <a:rPr lang="es-MX" b="0" i="1" smtClean="0">
                          <a:latin typeface="Cambria Math" panose="02040503050406030204" pitchFamily="18" charset="0"/>
                        </a:rPr>
                        <m:t>𝑐𝑢𝑎𝑛𝑑𝑜</m:t>
                      </m:r>
                      <m:r>
                        <a:rPr lang="es-MX" b="0" i="1" smtClean="0">
                          <a:latin typeface="Cambria Math" panose="02040503050406030204" pitchFamily="18" charset="0"/>
                        </a:rPr>
                        <m:t> </m:t>
                      </m:r>
                      <m:r>
                        <a:rPr lang="es-MX" b="0" i="1" smtClean="0">
                          <a:latin typeface="Cambria Math" panose="02040503050406030204" pitchFamily="18" charset="0"/>
                        </a:rPr>
                        <m:t>𝑟</m:t>
                      </m:r>
                      <m:r>
                        <a:rPr lang="es-MX" b="0" i="1" smtClean="0">
                          <a:latin typeface="Cambria Math" panose="02040503050406030204" pitchFamily="18" charset="0"/>
                        </a:rPr>
                        <m:t>→∞</m:t>
                      </m:r>
                    </m:oMath>
                  </m:oMathPara>
                </a14:m>
                <a:endParaRPr lang="es-MX" dirty="0"/>
              </a:p>
            </p:txBody>
          </p:sp>
        </mc:Choice>
        <mc:Fallback xmlns="">
          <p:sp>
            <p:nvSpPr>
              <p:cNvPr id="10" name="CuadroTexto 9">
                <a:extLst>
                  <a:ext uri="{FF2B5EF4-FFF2-40B4-BE49-F238E27FC236}">
                    <a16:creationId xmlns:a16="http://schemas.microsoft.com/office/drawing/2014/main" id="{BEEE8143-BD3A-4F27-9989-2D2E16278C11}"/>
                  </a:ext>
                </a:extLst>
              </p:cNvPr>
              <p:cNvSpPr txBox="1">
                <a:spLocks noRot="1" noChangeAspect="1" noMove="1" noResize="1" noEditPoints="1" noAdjustHandles="1" noChangeArrowheads="1" noChangeShapeType="1" noTextEdit="1"/>
              </p:cNvSpPr>
              <p:nvPr/>
            </p:nvSpPr>
            <p:spPr>
              <a:xfrm>
                <a:off x="2691667" y="2694086"/>
                <a:ext cx="2994992" cy="923330"/>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5CAFCE12-CD11-4067-B649-409F0B66E680}"/>
                  </a:ext>
                </a:extLst>
              </p:cNvPr>
              <p:cNvSpPr txBox="1"/>
              <p:nvPr/>
            </p:nvSpPr>
            <p:spPr>
              <a:xfrm>
                <a:off x="1796523" y="3957140"/>
                <a:ext cx="4651513" cy="2585323"/>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s-MX" dirty="0"/>
                  <a:t>Los electrones en estados base cuyo número cuántico n, tienen un valor común, las densidades de probabilidades son grandes, esencialmente en el mismo intervalo de r para la cual las densidades de probabilidad son grandes se restringe lo suficiente como para que </a:t>
                </a:r>
                <a14:m>
                  <m:oMath xmlns:m="http://schemas.openxmlformats.org/officeDocument/2006/math">
                    <m:r>
                      <a:rPr lang="es-MX" b="0" i="1" smtClean="0">
                        <a:latin typeface="Cambria Math" panose="02040503050406030204" pitchFamily="18" charset="0"/>
                      </a:rPr>
                      <m:t>𝑍</m:t>
                    </m:r>
                    <m:r>
                      <a:rPr lang="es-MX" b="0" i="1" smtClean="0">
                        <a:latin typeface="Cambria Math" panose="02040503050406030204" pitchFamily="18" charset="0"/>
                      </a:rPr>
                      <m:t>(</m:t>
                    </m:r>
                    <m:r>
                      <a:rPr lang="es-MX" b="0" i="1" smtClean="0">
                        <a:latin typeface="Cambria Math" panose="02040503050406030204" pitchFamily="18" charset="0"/>
                      </a:rPr>
                      <m:t>𝑟</m:t>
                    </m:r>
                    <m:r>
                      <a:rPr lang="es-MX" b="0" i="1" smtClean="0">
                        <a:latin typeface="Cambria Math" panose="02040503050406030204" pitchFamily="18" charset="0"/>
                      </a:rPr>
                      <m:t>)</m:t>
                    </m:r>
                  </m:oMath>
                </a14:m>
                <a:r>
                  <a:rPr lang="es-MX" dirty="0"/>
                  <a:t> tenga un valor definido en ese intervalo.</a:t>
                </a:r>
              </a:p>
            </p:txBody>
          </p:sp>
        </mc:Choice>
        <mc:Fallback xmlns="">
          <p:sp>
            <p:nvSpPr>
              <p:cNvPr id="11" name="CuadroTexto 10">
                <a:extLst>
                  <a:ext uri="{FF2B5EF4-FFF2-40B4-BE49-F238E27FC236}">
                    <a16:creationId xmlns:a16="http://schemas.microsoft.com/office/drawing/2014/main" id="{5CAFCE12-CD11-4067-B649-409F0B66E680}"/>
                  </a:ext>
                </a:extLst>
              </p:cNvPr>
              <p:cNvSpPr txBox="1">
                <a:spLocks noRot="1" noChangeAspect="1" noMove="1" noResize="1" noEditPoints="1" noAdjustHandles="1" noChangeArrowheads="1" noChangeShapeType="1" noTextEdit="1"/>
              </p:cNvSpPr>
              <p:nvPr/>
            </p:nvSpPr>
            <p:spPr>
              <a:xfrm>
                <a:off x="1796523" y="3957140"/>
                <a:ext cx="4651513" cy="2585323"/>
              </a:xfrm>
              <a:prstGeom prst="rect">
                <a:avLst/>
              </a:prstGeom>
              <a:blipFill>
                <a:blip r:embed="rId6"/>
                <a:stretch>
                  <a:fillRect l="-649" t="-231" r="-519" b="-1852"/>
                </a:stretch>
              </a:blipFill>
            </p:spPr>
            <p:txBody>
              <a:bodyPr/>
              <a:lstStyle/>
              <a:p>
                <a:r>
                  <a:rPr lang="es-MX">
                    <a:noFill/>
                  </a:rPr>
                  <a:t> </a:t>
                </a:r>
              </a:p>
            </p:txBody>
          </p:sp>
        </mc:Fallback>
      </mc:AlternateContent>
    </p:spTree>
    <p:extLst>
      <p:ext uri="{BB962C8B-B14F-4D97-AF65-F5344CB8AC3E}">
        <p14:creationId xmlns:p14="http://schemas.microsoft.com/office/powerpoint/2010/main" val="2527885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4A9412C-7917-4A6C-B319-6AB0D1009217}"/>
              </a:ext>
            </a:extLst>
          </p:cNvPr>
          <p:cNvSpPr txBox="1"/>
          <p:nvPr/>
        </p:nvSpPr>
        <p:spPr>
          <a:xfrm>
            <a:off x="4333461" y="3429000"/>
            <a:ext cx="3843130" cy="369332"/>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dirty="0"/>
              <a:t>Argumentos importantes.</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71795A26-E01A-4AE1-8059-F58EC67485E5}"/>
                  </a:ext>
                </a:extLst>
              </p:cNvPr>
              <p:cNvSpPr txBox="1"/>
              <p:nvPr/>
            </p:nvSpPr>
            <p:spPr>
              <a:xfrm>
                <a:off x="2597426" y="477079"/>
                <a:ext cx="7924801" cy="1803186"/>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𝑉</m:t>
                          </m:r>
                        </m:e>
                        <m:sub>
                          <m:r>
                            <a:rPr lang="es-MX" b="0" i="1" smtClean="0">
                              <a:latin typeface="Cambria Math" panose="02040503050406030204" pitchFamily="18" charset="0"/>
                            </a:rPr>
                            <m:t>𝑛</m:t>
                          </m:r>
                        </m:sub>
                      </m:sSub>
                      <m:d>
                        <m:dPr>
                          <m:ctrlPr>
                            <a:rPr lang="es-MX" b="0" i="1" smtClean="0">
                              <a:latin typeface="Cambria Math" panose="02040503050406030204" pitchFamily="18" charset="0"/>
                            </a:rPr>
                          </m:ctrlPr>
                        </m:dPr>
                        <m:e>
                          <m:r>
                            <a:rPr lang="es-MX" b="0" i="1" smtClean="0">
                              <a:latin typeface="Cambria Math" panose="02040503050406030204" pitchFamily="18" charset="0"/>
                            </a:rPr>
                            <m:t>𝑟</m:t>
                          </m:r>
                        </m:e>
                      </m:d>
                      <m:r>
                        <a:rPr lang="es-MX" b="0" i="1" smtClean="0">
                          <a:latin typeface="Cambria Math" panose="02040503050406030204" pitchFamily="18" charset="0"/>
                        </a:rPr>
                        <m:t>= </m:t>
                      </m:r>
                      <m:f>
                        <m:fPr>
                          <m:ctrlPr>
                            <a:rPr lang="es-MX" b="0" i="1" smtClean="0">
                              <a:latin typeface="Cambria Math" panose="02040503050406030204" pitchFamily="18" charset="0"/>
                            </a:rPr>
                          </m:ctrlPr>
                        </m:fPr>
                        <m:num>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𝑍</m:t>
                              </m:r>
                            </m:e>
                            <m:sub>
                              <m:r>
                                <a:rPr lang="es-MX" b="0" i="1" smtClean="0">
                                  <a:latin typeface="Cambria Math" panose="02040503050406030204" pitchFamily="18" charset="0"/>
                                </a:rPr>
                                <m:t>𝑛</m:t>
                              </m:r>
                            </m:sub>
                          </m:sSub>
                          <m:sSup>
                            <m:sSupPr>
                              <m:ctrlPr>
                                <a:rPr lang="es-MX" b="0" i="1" smtClean="0">
                                  <a:latin typeface="Cambria Math" panose="02040503050406030204" pitchFamily="18" charset="0"/>
                                </a:rPr>
                              </m:ctrlPr>
                            </m:sSupPr>
                            <m:e>
                              <m:r>
                                <a:rPr lang="es-MX" b="0" i="1" smtClean="0">
                                  <a:latin typeface="Cambria Math" panose="02040503050406030204" pitchFamily="18" charset="0"/>
                                </a:rPr>
                                <m:t>𝑒</m:t>
                              </m:r>
                            </m:e>
                            <m:sup>
                              <m:r>
                                <a:rPr lang="es-MX" b="0" i="1" smtClean="0">
                                  <a:latin typeface="Cambria Math" panose="02040503050406030204" pitchFamily="18" charset="0"/>
                                </a:rPr>
                                <m:t>2</m:t>
                              </m:r>
                            </m:sup>
                          </m:sSup>
                        </m:num>
                        <m:den>
                          <m:r>
                            <a:rPr lang="es-MX" b="0" i="1" smtClean="0">
                              <a:latin typeface="Cambria Math" panose="02040503050406030204" pitchFamily="18" charset="0"/>
                            </a:rPr>
                            <m:t>4</m:t>
                          </m:r>
                          <m:r>
                            <a:rPr lang="es-MX" b="0" i="1" smtClean="0">
                              <a:latin typeface="Cambria Math" panose="02040503050406030204" pitchFamily="18" charset="0"/>
                              <a:ea typeface="Cambria Math" panose="02040503050406030204" pitchFamily="18" charset="0"/>
                            </a:rPr>
                            <m:t>𝜋</m:t>
                          </m:r>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𝜖</m:t>
                              </m:r>
                            </m:e>
                            <m:sub>
                              <m:r>
                                <a:rPr lang="es-MX" b="0" i="1" smtClean="0">
                                  <a:latin typeface="Cambria Math" panose="02040503050406030204" pitchFamily="18" charset="0"/>
                                  <a:ea typeface="Cambria Math" panose="02040503050406030204" pitchFamily="18" charset="0"/>
                                </a:rPr>
                                <m:t>0</m:t>
                              </m:r>
                            </m:sub>
                          </m:sSub>
                          <m:r>
                            <a:rPr lang="es-MX" b="0" i="1" smtClean="0">
                              <a:latin typeface="Cambria Math" panose="02040503050406030204" pitchFamily="18" charset="0"/>
                              <a:ea typeface="Cambria Math" panose="02040503050406030204" pitchFamily="18" charset="0"/>
                            </a:rPr>
                            <m:t>𝑟</m:t>
                          </m:r>
                        </m:den>
                      </m:f>
                    </m:oMath>
                  </m:oMathPara>
                </a14:m>
                <a:endParaRPr lang="es-MX" dirty="0"/>
              </a:p>
              <a:p>
                <a:endParaRPr lang="es-MX" dirty="0"/>
              </a:p>
              <a:p>
                <a:pPr algn="just"/>
                <a14:m>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𝑍</m:t>
                        </m:r>
                      </m:e>
                      <m:sub>
                        <m:r>
                          <a:rPr lang="es-MX" i="1">
                            <a:latin typeface="Cambria Math" panose="02040503050406030204" pitchFamily="18" charset="0"/>
                          </a:rPr>
                          <m:t>𝑛</m:t>
                        </m:r>
                      </m:sub>
                    </m:sSub>
                    <m:r>
                      <a:rPr lang="es-MX" b="0" i="1" smtClean="0">
                        <a:latin typeface="Cambria Math" panose="02040503050406030204" pitchFamily="18" charset="0"/>
                      </a:rPr>
                      <m:t>→</m:t>
                    </m:r>
                  </m:oMath>
                </a14:m>
                <a:r>
                  <a:rPr lang="es-MX" dirty="0"/>
                  <a:t>Se le llama Z-efectiva para la capa,  es una constante calculada en el valor promedio de r. </a:t>
                </a:r>
              </a:p>
              <a:p>
                <a:endParaRPr lang="es-MX" dirty="0"/>
              </a:p>
            </p:txBody>
          </p:sp>
        </mc:Choice>
        <mc:Fallback xmlns="">
          <p:sp>
            <p:nvSpPr>
              <p:cNvPr id="4" name="CuadroTexto 3">
                <a:extLst>
                  <a:ext uri="{FF2B5EF4-FFF2-40B4-BE49-F238E27FC236}">
                    <a16:creationId xmlns:a16="http://schemas.microsoft.com/office/drawing/2014/main" id="{71795A26-E01A-4AE1-8059-F58EC67485E5}"/>
                  </a:ext>
                </a:extLst>
              </p:cNvPr>
              <p:cNvSpPr txBox="1">
                <a:spLocks noRot="1" noChangeAspect="1" noMove="1" noResize="1" noEditPoints="1" noAdjustHandles="1" noChangeArrowheads="1" noChangeShapeType="1" noTextEdit="1"/>
              </p:cNvSpPr>
              <p:nvPr/>
            </p:nvSpPr>
            <p:spPr>
              <a:xfrm>
                <a:off x="2597426" y="477079"/>
                <a:ext cx="7924801" cy="1803186"/>
              </a:xfrm>
              <a:prstGeom prst="rect">
                <a:avLst/>
              </a:prstGeom>
              <a:blipFill>
                <a:blip r:embed="rId2"/>
                <a:stretch>
                  <a:fillRect l="-306" r="-382"/>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95F603E5-C312-4DFA-B98F-2F1EB9E40F0C}"/>
                  </a:ext>
                </a:extLst>
              </p:cNvPr>
              <p:cNvSpPr txBox="1"/>
              <p:nvPr/>
            </p:nvSpPr>
            <p:spPr>
              <a:xfrm>
                <a:off x="2729947" y="3196053"/>
                <a:ext cx="7924801" cy="1754326"/>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Tx/>
                  <a:buChar char="-"/>
                </a:pPr>
                <a:r>
                  <a:rPr lang="es-MX" dirty="0"/>
                  <a:t>Los cálculos de tipo Hartree demuestran que en todos los átomos multielectronicos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𝑍</m:t>
                        </m:r>
                      </m:e>
                      <m:sub>
                        <m:r>
                          <a:rPr lang="es-MX" b="0" i="1" smtClean="0">
                            <a:latin typeface="Cambria Math" panose="02040503050406030204" pitchFamily="18" charset="0"/>
                          </a:rPr>
                          <m:t>1</m:t>
                        </m:r>
                      </m:sub>
                    </m:sSub>
                  </m:oMath>
                </a14:m>
                <a:r>
                  <a:rPr lang="es-MX" dirty="0"/>
                  <a:t> tienen un valor de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𝑍</m:t>
                        </m:r>
                      </m:e>
                      <m:sub>
                        <m:r>
                          <a:rPr lang="es-MX" b="0" i="1" smtClean="0">
                            <a:latin typeface="Cambria Math" panose="02040503050406030204" pitchFamily="18" charset="0"/>
                          </a:rPr>
                          <m:t>1</m:t>
                        </m:r>
                      </m:sub>
                    </m:sSub>
                    <m:r>
                      <a:rPr lang="es-MX"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𝑍</m:t>
                    </m:r>
                    <m:r>
                      <a:rPr lang="es-MX" b="0" i="1" smtClean="0">
                        <a:latin typeface="Cambria Math" panose="02040503050406030204" pitchFamily="18" charset="0"/>
                        <a:ea typeface="Cambria Math" panose="02040503050406030204" pitchFamily="18" charset="0"/>
                      </a:rPr>
                      <m:t>−2</m:t>
                    </m:r>
                  </m:oMath>
                </a14:m>
                <a:r>
                  <a:rPr lang="es-MX" dirty="0"/>
                  <a:t>.</a:t>
                </a:r>
              </a:p>
              <a:p>
                <a:pPr marL="285750" indent="-285750">
                  <a:buFontTx/>
                  <a:buChar char="-"/>
                </a:pPr>
                <a:endParaRPr lang="es-MX" dirty="0"/>
              </a:p>
              <a:p>
                <a:pPr marL="285750" indent="-285750">
                  <a:buFontTx/>
                  <a:buChar char="-"/>
                </a:pPr>
                <a:r>
                  <a:rPr lang="es-MX" dirty="0"/>
                  <a:t>Todos los átomos multielectronicos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𝑍</m:t>
                        </m:r>
                      </m:e>
                      <m:sub>
                        <m:r>
                          <a:rPr lang="es-MX" b="0" i="1" smtClean="0">
                            <a:latin typeface="Cambria Math" panose="02040503050406030204" pitchFamily="18" charset="0"/>
                          </a:rPr>
                          <m:t>𝑛</m:t>
                        </m:r>
                      </m:sub>
                    </m:sSub>
                  </m:oMath>
                </a14:m>
                <a:r>
                  <a:rPr lang="es-MX" dirty="0"/>
                  <a:t> tienen un valor de aproximadamente </a:t>
                </a:r>
                <a14:m>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𝑍</m:t>
                        </m:r>
                      </m:e>
                      <m:sub>
                        <m:r>
                          <a:rPr lang="es-MX" b="0" i="1" smtClean="0">
                            <a:latin typeface="Cambria Math" panose="02040503050406030204" pitchFamily="18" charset="0"/>
                          </a:rPr>
                          <m:t>𝑛</m:t>
                        </m:r>
                      </m:sub>
                    </m:sSub>
                    <m:r>
                      <a:rPr lang="es-MX"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𝑛</m:t>
                    </m:r>
                  </m:oMath>
                </a14:m>
                <a:r>
                  <a:rPr lang="es-MX" dirty="0"/>
                  <a:t> si n significa la capa ocupada mas extensa en el átomo. </a:t>
                </a:r>
              </a:p>
            </p:txBody>
          </p:sp>
        </mc:Choice>
        <mc:Fallback xmlns="">
          <p:sp>
            <p:nvSpPr>
              <p:cNvPr id="5" name="CuadroTexto 4">
                <a:extLst>
                  <a:ext uri="{FF2B5EF4-FFF2-40B4-BE49-F238E27FC236}">
                    <a16:creationId xmlns:a16="http://schemas.microsoft.com/office/drawing/2014/main" id="{95F603E5-C312-4DFA-B98F-2F1EB9E40F0C}"/>
                  </a:ext>
                </a:extLst>
              </p:cNvPr>
              <p:cNvSpPr txBox="1">
                <a:spLocks noRot="1" noChangeAspect="1" noMove="1" noResize="1" noEditPoints="1" noAdjustHandles="1" noChangeArrowheads="1" noChangeShapeType="1" noTextEdit="1"/>
              </p:cNvSpPr>
              <p:nvPr/>
            </p:nvSpPr>
            <p:spPr>
              <a:xfrm>
                <a:off x="2729947" y="3196053"/>
                <a:ext cx="7924801" cy="1754326"/>
              </a:xfrm>
              <a:prstGeom prst="rect">
                <a:avLst/>
              </a:prstGeom>
              <a:blipFill>
                <a:blip r:embed="rId3"/>
                <a:stretch>
                  <a:fillRect l="-306" t="-338" b="-3041"/>
                </a:stretch>
              </a:blipFill>
            </p:spPr>
            <p:txBody>
              <a:bodyPr/>
              <a:lstStyle/>
              <a:p>
                <a:r>
                  <a:rPr lang="es-MX">
                    <a:noFill/>
                  </a:rPr>
                  <a:t> </a:t>
                </a:r>
              </a:p>
            </p:txBody>
          </p:sp>
        </mc:Fallback>
      </mc:AlternateContent>
    </p:spTree>
    <p:extLst>
      <p:ext uri="{BB962C8B-B14F-4D97-AF65-F5344CB8AC3E}">
        <p14:creationId xmlns:p14="http://schemas.microsoft.com/office/powerpoint/2010/main" val="32516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24475D88-1774-42FD-8505-CF2DED0B5BEF}"/>
                  </a:ext>
                </a:extLst>
              </p:cNvPr>
              <p:cNvSpPr txBox="1"/>
              <p:nvPr/>
            </p:nvSpPr>
            <p:spPr>
              <a:xfrm>
                <a:off x="2133600" y="424070"/>
                <a:ext cx="9621078" cy="5952783"/>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r>
                  <a:rPr lang="es-MX" dirty="0"/>
                  <a:t>1.- El radio de la capa </a:t>
                </a:r>
                <a14:m>
                  <m:oMath xmlns:m="http://schemas.openxmlformats.org/officeDocument/2006/math">
                    <m:r>
                      <a:rPr lang="es-MX" b="0" i="1" smtClean="0">
                        <a:latin typeface="Cambria Math" panose="02040503050406030204" pitchFamily="18" charset="0"/>
                      </a:rPr>
                      <m:t>𝑛</m:t>
                    </m:r>
                    <m:r>
                      <a:rPr lang="es-MX" b="0" i="1" smtClean="0">
                        <a:latin typeface="Cambria Math" panose="02040503050406030204" pitchFamily="18" charset="0"/>
                      </a:rPr>
                      <m:t>=1</m:t>
                    </m:r>
                  </m:oMath>
                </a14:m>
                <a:r>
                  <a:rPr lang="es-MX" dirty="0"/>
                  <a:t> en un átomo multielectronico es mas pequeña que la capa </a:t>
                </a:r>
                <a14:m>
                  <m:oMath xmlns:m="http://schemas.openxmlformats.org/officeDocument/2006/math">
                    <m:r>
                      <a:rPr lang="es-MX" b="0" i="1" smtClean="0">
                        <a:latin typeface="Cambria Math" panose="02040503050406030204" pitchFamily="18" charset="0"/>
                      </a:rPr>
                      <m:t>𝑛</m:t>
                    </m:r>
                    <m:r>
                      <a:rPr lang="es-MX" b="0" i="1" smtClean="0">
                        <a:latin typeface="Cambria Math" panose="02040503050406030204" pitchFamily="18" charset="0"/>
                      </a:rPr>
                      <m:t>=1 </m:t>
                    </m:r>
                  </m:oMath>
                </a14:m>
                <a:r>
                  <a:rPr lang="es-MX" dirty="0"/>
                  <a:t>de hidrogeno por un factor de </a:t>
                </a:r>
                <a14:m>
                  <m:oMath xmlns:m="http://schemas.openxmlformats.org/officeDocument/2006/math">
                    <m:f>
                      <m:fPr>
                        <m:type m:val="skw"/>
                        <m:ctrlPr>
                          <a:rPr lang="es-MX" i="1" smtClean="0">
                            <a:latin typeface="Cambria Math" panose="02040503050406030204" pitchFamily="18" charset="0"/>
                          </a:rPr>
                        </m:ctrlPr>
                      </m:fPr>
                      <m:num>
                        <m:r>
                          <a:rPr lang="es-MX" b="0" i="1" smtClean="0">
                            <a:latin typeface="Cambria Math" panose="02040503050406030204" pitchFamily="18" charset="0"/>
                          </a:rPr>
                          <m:t>1</m:t>
                        </m:r>
                      </m:num>
                      <m:den>
                        <m:r>
                          <a:rPr lang="es-MX" b="0" i="1" smtClean="0">
                            <a:latin typeface="Cambria Math" panose="02040503050406030204" pitchFamily="18" charset="0"/>
                          </a:rPr>
                          <m:t>(</m:t>
                        </m:r>
                        <m:r>
                          <a:rPr lang="es-MX" b="0" i="1" smtClean="0">
                            <a:latin typeface="Cambria Math" panose="02040503050406030204" pitchFamily="18" charset="0"/>
                          </a:rPr>
                          <m:t>𝑍</m:t>
                        </m:r>
                        <m:r>
                          <a:rPr lang="es-MX" b="0" i="1" smtClean="0">
                            <a:latin typeface="Cambria Math" panose="02040503050406030204" pitchFamily="18" charset="0"/>
                          </a:rPr>
                          <m:t>−2)</m:t>
                        </m:r>
                      </m:den>
                    </m:f>
                  </m:oMath>
                </a14:m>
                <a:endParaRPr lang="es-MX" dirty="0"/>
              </a:p>
              <a:p>
                <a:endParaRPr lang="es-MX" dirty="0"/>
              </a:p>
              <a:p>
                <a:pPr/>
                <a14:m>
                  <m:oMathPara xmlns:m="http://schemas.openxmlformats.org/officeDocument/2006/math">
                    <m:oMathParaPr>
                      <m:jc m:val="centerGroup"/>
                    </m:oMathParaPr>
                    <m:oMath xmlns:m="http://schemas.openxmlformats.org/officeDocument/2006/math">
                      <m:acc>
                        <m:accPr>
                          <m:chr m:val="̅"/>
                          <m:ctrlPr>
                            <a:rPr lang="es-MX" i="1" smtClean="0">
                              <a:latin typeface="Cambria Math" panose="02040503050406030204" pitchFamily="18" charset="0"/>
                            </a:rPr>
                          </m:ctrlPr>
                        </m:accPr>
                        <m:e>
                          <m:r>
                            <a:rPr lang="es-MX" b="0" i="1" smtClean="0">
                              <a:latin typeface="Cambria Math" panose="02040503050406030204" pitchFamily="18" charset="0"/>
                            </a:rPr>
                            <m:t>𝑟</m:t>
                          </m:r>
                        </m:e>
                      </m:acc>
                      <m:r>
                        <a:rPr lang="es-MX"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 </m:t>
                      </m:r>
                      <m:f>
                        <m:fPr>
                          <m:ctrlPr>
                            <a:rPr lang="es-MX" b="0" i="1" smtClean="0">
                              <a:latin typeface="Cambria Math" panose="02040503050406030204" pitchFamily="18" charset="0"/>
                              <a:ea typeface="Cambria Math" panose="02040503050406030204" pitchFamily="18" charset="0"/>
                            </a:rPr>
                          </m:ctrlPr>
                        </m:fPr>
                        <m:num>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𝑟</m:t>
                              </m:r>
                            </m:e>
                            <m:sub>
                              <m:r>
                                <a:rPr lang="es-MX" b="0" i="1" smtClean="0">
                                  <a:latin typeface="Cambria Math" panose="02040503050406030204" pitchFamily="18" charset="0"/>
                                  <a:ea typeface="Cambria Math" panose="02040503050406030204" pitchFamily="18" charset="0"/>
                                </a:rPr>
                                <m:t>𝐻𝑖𝑑𝑟𝑜𝑔𝑒𝑛𝑜</m:t>
                              </m:r>
                            </m:sub>
                          </m:sSub>
                        </m:num>
                        <m:den>
                          <m:r>
                            <a:rPr lang="es-MX" b="0" i="1" smtClean="0">
                              <a:latin typeface="Cambria Math" panose="02040503050406030204" pitchFamily="18" charset="0"/>
                              <a:ea typeface="Cambria Math" panose="02040503050406030204" pitchFamily="18" charset="0"/>
                            </a:rPr>
                            <m:t>𝑍</m:t>
                          </m:r>
                          <m:r>
                            <a:rPr lang="es-MX" b="0" i="1" smtClean="0">
                              <a:latin typeface="Cambria Math" panose="02040503050406030204" pitchFamily="18" charset="0"/>
                              <a:ea typeface="Cambria Math" panose="02040503050406030204" pitchFamily="18" charset="0"/>
                            </a:rPr>
                            <m:t>−2</m:t>
                          </m:r>
                        </m:den>
                      </m:f>
                    </m:oMath>
                  </m:oMathPara>
                </a14:m>
                <a:endParaRPr lang="es-MX" dirty="0"/>
              </a:p>
              <a:p>
                <a:endParaRPr lang="es-MX" dirty="0"/>
              </a:p>
              <a:p>
                <a:r>
                  <a:rPr lang="es-MX" dirty="0"/>
                  <a:t>2.- Para la energía tota de un electrón en la capa </a:t>
                </a:r>
                <a14:m>
                  <m:oMath xmlns:m="http://schemas.openxmlformats.org/officeDocument/2006/math">
                    <m:r>
                      <a:rPr lang="es-MX" b="0" i="1" smtClean="0">
                        <a:latin typeface="Cambria Math" panose="02040503050406030204" pitchFamily="18" charset="0"/>
                      </a:rPr>
                      <m:t>𝑛</m:t>
                    </m:r>
                    <m:r>
                      <a:rPr lang="es-MX" b="0" i="1" smtClean="0">
                        <a:latin typeface="Cambria Math" panose="02040503050406030204" pitchFamily="18" charset="0"/>
                      </a:rPr>
                      <m:t>=1</m:t>
                    </m:r>
                  </m:oMath>
                </a14:m>
                <a:r>
                  <a:rPr lang="es-MX" dirty="0"/>
                  <a:t> tenemos </a:t>
                </a:r>
              </a:p>
              <a:p>
                <a:endParaRPr lang="es-MX" dirty="0"/>
              </a:p>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𝐸</m:t>
                      </m:r>
                      <m:r>
                        <a:rPr lang="es-MX" b="0" i="1" smtClean="0">
                          <a:latin typeface="Cambria Math" panose="02040503050406030204" pitchFamily="18" charset="0"/>
                          <a:ea typeface="Cambria Math" panose="02040503050406030204" pitchFamily="18" charset="0"/>
                        </a:rPr>
                        <m:t>≅ </m:t>
                      </m:r>
                      <m:sSup>
                        <m:sSupPr>
                          <m:ctrlPr>
                            <a:rPr lang="es-MX" b="0" i="1" smtClean="0">
                              <a:latin typeface="Cambria Math" panose="02040503050406030204" pitchFamily="18" charset="0"/>
                              <a:ea typeface="Cambria Math" panose="02040503050406030204" pitchFamily="18" charset="0"/>
                            </a:rPr>
                          </m:ctrlPr>
                        </m:sSupPr>
                        <m:e>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𝑍</m:t>
                          </m:r>
                          <m:r>
                            <a:rPr lang="es-MX" b="0" i="1" smtClean="0">
                              <a:latin typeface="Cambria Math" panose="02040503050406030204" pitchFamily="18" charset="0"/>
                              <a:ea typeface="Cambria Math" panose="02040503050406030204" pitchFamily="18" charset="0"/>
                            </a:rPr>
                            <m:t>−2)</m:t>
                          </m:r>
                        </m:e>
                        <m:sup>
                          <m:r>
                            <a:rPr lang="es-MX" b="0" i="1" smtClean="0">
                              <a:latin typeface="Cambria Math" panose="02040503050406030204" pitchFamily="18" charset="0"/>
                              <a:ea typeface="Cambria Math" panose="02040503050406030204" pitchFamily="18" charset="0"/>
                            </a:rPr>
                            <m:t>2</m:t>
                          </m:r>
                        </m:sup>
                      </m:sSup>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𝐸</m:t>
                          </m:r>
                        </m:e>
                        <m:sub>
                          <m:r>
                            <a:rPr lang="es-MX" b="0" i="1" smtClean="0">
                              <a:latin typeface="Cambria Math" panose="02040503050406030204" pitchFamily="18" charset="0"/>
                              <a:ea typeface="Cambria Math" panose="02040503050406030204" pitchFamily="18" charset="0"/>
                            </a:rPr>
                            <m:t>𝐻𝑖𝑑𝑟𝑜𝑔𝑒𝑛𝑜</m:t>
                          </m:r>
                          <m:r>
                            <a:rPr lang="es-MX" b="0" i="1" smtClean="0">
                              <a:latin typeface="Cambria Math" panose="02040503050406030204" pitchFamily="18" charset="0"/>
                              <a:ea typeface="Cambria Math" panose="02040503050406030204" pitchFamily="18" charset="0"/>
                            </a:rPr>
                            <m:t>.</m:t>
                          </m:r>
                        </m:sub>
                      </m:sSub>
                    </m:oMath>
                  </m:oMathPara>
                </a14:m>
                <a:endParaRPr lang="es-MX" dirty="0"/>
              </a:p>
              <a:p>
                <a:endParaRPr lang="es-MX" dirty="0"/>
              </a:p>
              <a:p>
                <a:r>
                  <a:rPr lang="es-MX" dirty="0"/>
                  <a:t>3.- Para electrones en las ultimas capas (n grande)</a:t>
                </a:r>
              </a:p>
              <a:p>
                <a:endParaRPr lang="es-MX" dirty="0"/>
              </a:p>
              <a:p>
                <a:pPr/>
                <a14:m>
                  <m:oMathPara xmlns:m="http://schemas.openxmlformats.org/officeDocument/2006/math">
                    <m:oMathParaPr>
                      <m:jc m:val="centerGroup"/>
                    </m:oMathParaPr>
                    <m:oMath xmlns:m="http://schemas.openxmlformats.org/officeDocument/2006/math">
                      <m:acc>
                        <m:accPr>
                          <m:chr m:val="̅"/>
                          <m:ctrlPr>
                            <a:rPr lang="es-MX" i="1" smtClean="0">
                              <a:latin typeface="Cambria Math" panose="02040503050406030204" pitchFamily="18" charset="0"/>
                            </a:rPr>
                          </m:ctrlPr>
                        </m:accPr>
                        <m:e>
                          <m:r>
                            <a:rPr lang="es-MX" b="0" i="1" smtClean="0">
                              <a:latin typeface="Cambria Math" panose="02040503050406030204" pitchFamily="18" charset="0"/>
                            </a:rPr>
                            <m:t>𝑟</m:t>
                          </m:r>
                        </m:e>
                      </m:acc>
                      <m:r>
                        <a:rPr lang="es-MX"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 </m:t>
                      </m:r>
                      <m:f>
                        <m:fPr>
                          <m:ctrlPr>
                            <a:rPr lang="es-MX" b="0" i="1" smtClean="0">
                              <a:latin typeface="Cambria Math" panose="02040503050406030204" pitchFamily="18" charset="0"/>
                              <a:ea typeface="Cambria Math" panose="02040503050406030204" pitchFamily="18" charset="0"/>
                            </a:rPr>
                          </m:ctrlPr>
                        </m:fPr>
                        <m:num>
                          <m:sSup>
                            <m:sSupPr>
                              <m:ctrlPr>
                                <a:rPr lang="es-MX" b="0" i="1" smtClean="0">
                                  <a:latin typeface="Cambria Math" panose="02040503050406030204" pitchFamily="18" charset="0"/>
                                  <a:ea typeface="Cambria Math" panose="02040503050406030204" pitchFamily="18" charset="0"/>
                                </a:rPr>
                              </m:ctrlPr>
                            </m:sSupPr>
                            <m:e>
                              <m:r>
                                <a:rPr lang="es-MX" b="0" i="1" smtClean="0">
                                  <a:latin typeface="Cambria Math" panose="02040503050406030204" pitchFamily="18" charset="0"/>
                                  <a:ea typeface="Cambria Math" panose="02040503050406030204" pitchFamily="18" charset="0"/>
                                </a:rPr>
                                <m:t>𝑛</m:t>
                              </m:r>
                            </m:e>
                            <m:sup>
                              <m:r>
                                <a:rPr lang="es-MX" b="0" i="1" smtClean="0">
                                  <a:latin typeface="Cambria Math" panose="02040503050406030204" pitchFamily="18" charset="0"/>
                                  <a:ea typeface="Cambria Math" panose="02040503050406030204" pitchFamily="18" charset="0"/>
                                </a:rPr>
                                <m:t>2</m:t>
                              </m:r>
                            </m:sup>
                          </m:sSup>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𝑎</m:t>
                              </m:r>
                            </m:e>
                            <m:sub>
                              <m:r>
                                <a:rPr lang="es-MX" b="0" i="1" smtClean="0">
                                  <a:latin typeface="Cambria Math" panose="02040503050406030204" pitchFamily="18" charset="0"/>
                                  <a:ea typeface="Cambria Math" panose="02040503050406030204" pitchFamily="18" charset="0"/>
                                </a:rPr>
                                <m:t>0</m:t>
                              </m:r>
                            </m:sub>
                          </m:sSub>
                        </m:num>
                        <m:den>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𝑍</m:t>
                              </m:r>
                            </m:e>
                            <m:sub>
                              <m:r>
                                <a:rPr lang="es-MX" b="0" i="1" smtClean="0">
                                  <a:latin typeface="Cambria Math" panose="02040503050406030204" pitchFamily="18" charset="0"/>
                                  <a:ea typeface="Cambria Math" panose="02040503050406030204" pitchFamily="18" charset="0"/>
                                </a:rPr>
                                <m:t>𝑛</m:t>
                              </m:r>
                            </m:sub>
                          </m:sSub>
                        </m:den>
                      </m:f>
                      <m:r>
                        <a:rPr lang="es-MX" i="1">
                          <a:latin typeface="Cambria Math" panose="02040503050406030204" pitchFamily="18" charset="0"/>
                          <a:ea typeface="Cambria Math" panose="02040503050406030204" pitchFamily="18" charset="0"/>
                        </a:rPr>
                        <m:t>≈</m:t>
                      </m:r>
                      <m:f>
                        <m:fPr>
                          <m:ctrlPr>
                            <a:rPr lang="es-MX" i="1" smtClean="0">
                              <a:latin typeface="Cambria Math" panose="02040503050406030204" pitchFamily="18" charset="0"/>
                              <a:ea typeface="Cambria Math" panose="02040503050406030204" pitchFamily="18" charset="0"/>
                            </a:rPr>
                          </m:ctrlPr>
                        </m:fPr>
                        <m:num>
                          <m:sSup>
                            <m:sSupPr>
                              <m:ctrlPr>
                                <a:rPr lang="es-MX" i="1">
                                  <a:latin typeface="Cambria Math" panose="02040503050406030204" pitchFamily="18" charset="0"/>
                                  <a:ea typeface="Cambria Math" panose="02040503050406030204" pitchFamily="18" charset="0"/>
                                </a:rPr>
                              </m:ctrlPr>
                            </m:sSupPr>
                            <m:e>
                              <m:r>
                                <a:rPr lang="es-MX" i="1">
                                  <a:latin typeface="Cambria Math" panose="02040503050406030204" pitchFamily="18" charset="0"/>
                                  <a:ea typeface="Cambria Math" panose="02040503050406030204" pitchFamily="18" charset="0"/>
                                </a:rPr>
                                <m:t>𝑛</m:t>
                              </m:r>
                            </m:e>
                            <m:sup>
                              <m:r>
                                <a:rPr lang="es-MX" i="1">
                                  <a:latin typeface="Cambria Math" panose="02040503050406030204" pitchFamily="18" charset="0"/>
                                  <a:ea typeface="Cambria Math" panose="02040503050406030204" pitchFamily="18" charset="0"/>
                                </a:rPr>
                                <m:t>2</m:t>
                              </m:r>
                            </m:sup>
                          </m:sSup>
                          <m:sSub>
                            <m:sSubPr>
                              <m:ctrlPr>
                                <a:rPr lang="es-MX" i="1">
                                  <a:latin typeface="Cambria Math" panose="02040503050406030204" pitchFamily="18" charset="0"/>
                                  <a:ea typeface="Cambria Math" panose="02040503050406030204" pitchFamily="18" charset="0"/>
                                </a:rPr>
                              </m:ctrlPr>
                            </m:sSubPr>
                            <m:e>
                              <m:r>
                                <a:rPr lang="es-MX" i="1">
                                  <a:latin typeface="Cambria Math" panose="02040503050406030204" pitchFamily="18" charset="0"/>
                                  <a:ea typeface="Cambria Math" panose="02040503050406030204" pitchFamily="18" charset="0"/>
                                </a:rPr>
                                <m:t>𝑎</m:t>
                              </m:r>
                            </m:e>
                            <m:sub>
                              <m:r>
                                <a:rPr lang="es-MX" i="1">
                                  <a:latin typeface="Cambria Math" panose="02040503050406030204" pitchFamily="18" charset="0"/>
                                  <a:ea typeface="Cambria Math" panose="02040503050406030204" pitchFamily="18" charset="0"/>
                                </a:rPr>
                                <m:t>0</m:t>
                              </m:r>
                            </m:sub>
                          </m:sSub>
                        </m:num>
                        <m:den>
                          <m:r>
                            <a:rPr lang="es-MX" b="0" i="1" smtClean="0">
                              <a:latin typeface="Cambria Math" panose="02040503050406030204" pitchFamily="18" charset="0"/>
                              <a:ea typeface="Cambria Math" panose="02040503050406030204" pitchFamily="18" charset="0"/>
                            </a:rPr>
                            <m:t>𝑛</m:t>
                          </m:r>
                        </m:den>
                      </m:f>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𝑛</m:t>
                      </m:r>
                      <m:sSub>
                        <m:sSubPr>
                          <m:ctrlPr>
                            <a:rPr lang="es-MX" i="1">
                              <a:latin typeface="Cambria Math" panose="02040503050406030204" pitchFamily="18" charset="0"/>
                              <a:ea typeface="Cambria Math" panose="02040503050406030204" pitchFamily="18" charset="0"/>
                            </a:rPr>
                          </m:ctrlPr>
                        </m:sSubPr>
                        <m:e>
                          <m:r>
                            <a:rPr lang="es-MX" i="1">
                              <a:latin typeface="Cambria Math" panose="02040503050406030204" pitchFamily="18" charset="0"/>
                              <a:ea typeface="Cambria Math" panose="02040503050406030204" pitchFamily="18" charset="0"/>
                            </a:rPr>
                            <m:t>𝑎</m:t>
                          </m:r>
                        </m:e>
                        <m:sub>
                          <m:r>
                            <a:rPr lang="es-MX" i="1">
                              <a:latin typeface="Cambria Math" panose="02040503050406030204" pitchFamily="18" charset="0"/>
                              <a:ea typeface="Cambria Math" panose="02040503050406030204" pitchFamily="18" charset="0"/>
                            </a:rPr>
                            <m:t>0</m:t>
                          </m:r>
                        </m:sub>
                      </m:sSub>
                    </m:oMath>
                  </m:oMathPara>
                </a14:m>
                <a:endParaRPr lang="es-MX" dirty="0"/>
              </a:p>
              <a:p>
                <a:endParaRPr lang="es-MX" dirty="0"/>
              </a:p>
              <a:p>
                <a:r>
                  <a:rPr lang="es-MX" dirty="0"/>
                  <a:t>Podemos decir que el radio de la capa llena mas externa aumenta lentamente conforme aumenta el numero atómico.</a:t>
                </a:r>
              </a:p>
              <a:p>
                <a:r>
                  <a:rPr lang="es-MX" dirty="0"/>
                  <a:t>Así mismo, esté radio es solo tres veces mas grande en los elementos de mayor número atómico que en el hidrogeno. </a:t>
                </a:r>
              </a:p>
              <a:p>
                <a:endParaRPr lang="es-MX" dirty="0"/>
              </a:p>
              <a:p>
                <a:r>
                  <a:rPr lang="es-MX" dirty="0"/>
                  <a:t>  </a:t>
                </a:r>
              </a:p>
            </p:txBody>
          </p:sp>
        </mc:Choice>
        <mc:Fallback xmlns="">
          <p:sp>
            <p:nvSpPr>
              <p:cNvPr id="4" name="CuadroTexto 3">
                <a:extLst>
                  <a:ext uri="{FF2B5EF4-FFF2-40B4-BE49-F238E27FC236}">
                    <a16:creationId xmlns:a16="http://schemas.microsoft.com/office/drawing/2014/main" id="{24475D88-1774-42FD-8505-CF2DED0B5BEF}"/>
                  </a:ext>
                </a:extLst>
              </p:cNvPr>
              <p:cNvSpPr txBox="1">
                <a:spLocks noRot="1" noChangeAspect="1" noMove="1" noResize="1" noEditPoints="1" noAdjustHandles="1" noChangeArrowheads="1" noChangeShapeType="1" noTextEdit="1"/>
              </p:cNvSpPr>
              <p:nvPr/>
            </p:nvSpPr>
            <p:spPr>
              <a:xfrm>
                <a:off x="2133600" y="424070"/>
                <a:ext cx="9621078" cy="5952783"/>
              </a:xfrm>
              <a:prstGeom prst="rect">
                <a:avLst/>
              </a:prstGeom>
              <a:blipFill>
                <a:blip r:embed="rId2"/>
                <a:stretch>
                  <a:fillRect l="-252" t="-4370"/>
                </a:stretch>
              </a:blipFill>
            </p:spPr>
            <p:txBody>
              <a:bodyPr/>
              <a:lstStyle/>
              <a:p>
                <a:r>
                  <a:rPr lang="es-MX">
                    <a:noFill/>
                  </a:rPr>
                  <a:t> </a:t>
                </a:r>
              </a:p>
            </p:txBody>
          </p:sp>
        </mc:Fallback>
      </mc:AlternateContent>
    </p:spTree>
    <p:extLst>
      <p:ext uri="{BB962C8B-B14F-4D97-AF65-F5344CB8AC3E}">
        <p14:creationId xmlns:p14="http://schemas.microsoft.com/office/powerpoint/2010/main" val="645935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AC65BC8-FBE4-44EA-9DBC-057BA0D231E1}"/>
              </a:ext>
            </a:extLst>
          </p:cNvPr>
          <p:cNvSpPr>
            <a:spLocks noGrp="1"/>
          </p:cNvSpPr>
          <p:nvPr>
            <p:ph idx="1"/>
          </p:nvPr>
        </p:nvSpPr>
        <p:spPr>
          <a:xfrm>
            <a:off x="2297663" y="1600200"/>
            <a:ext cx="8915400" cy="1828800"/>
          </a:xfr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a:lstStyle/>
          <a:p>
            <a:pPr marL="0" indent="0">
              <a:buNone/>
            </a:pPr>
            <a:r>
              <a:rPr lang="es-MX" b="1" dirty="0"/>
              <a:t>Entonces, como el tamaño de los átomos queda determinado esencialmente  ¿por el radio de la capa mas externa ¿átomos con número atómico muy grande son mucho mas grandes que átomos que con numero atómico pequeño ? </a:t>
            </a:r>
          </a:p>
        </p:txBody>
      </p:sp>
      <p:sp>
        <p:nvSpPr>
          <p:cNvPr id="4" name="CuadroTexto 3">
            <a:extLst>
              <a:ext uri="{FF2B5EF4-FFF2-40B4-BE49-F238E27FC236}">
                <a16:creationId xmlns:a16="http://schemas.microsoft.com/office/drawing/2014/main" id="{F6FB3C7D-7859-4106-9A5B-83E3E70CCD15}"/>
              </a:ext>
            </a:extLst>
          </p:cNvPr>
          <p:cNvSpPr txBox="1"/>
          <p:nvPr/>
        </p:nvSpPr>
        <p:spPr>
          <a:xfrm>
            <a:off x="4316963" y="4479234"/>
            <a:ext cx="7076661" cy="1200329"/>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r>
              <a:rPr lang="es-MX" dirty="0"/>
              <a:t>La teoría de Hartree explica que no es cierto, básicamente por que a medida que la carga nuclear Z aumenta de un átomo a otro, las capas electrónicas internas se contraen rápidamente. </a:t>
            </a:r>
          </a:p>
        </p:txBody>
      </p:sp>
    </p:spTree>
    <p:extLst>
      <p:ext uri="{BB962C8B-B14F-4D97-AF65-F5344CB8AC3E}">
        <p14:creationId xmlns:p14="http://schemas.microsoft.com/office/powerpoint/2010/main" val="60439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0DF904F7-FA16-440F-B00F-735C810BDD08}"/>
                  </a:ext>
                </a:extLst>
              </p:cNvPr>
              <p:cNvSpPr>
                <a:spLocks noGrp="1"/>
              </p:cNvSpPr>
              <p:nvPr>
                <p:ph idx="1"/>
              </p:nvPr>
            </p:nvSpPr>
            <p:spPr>
              <a:xfrm>
                <a:off x="2681978" y="1540189"/>
                <a:ext cx="8915400" cy="3777622"/>
              </a:xfr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a:normAutofit lnSpcReduction="10000"/>
              </a:bodyPr>
              <a:lstStyle/>
              <a:p>
                <a:pPr marL="0" indent="0" algn="just">
                  <a:buNone/>
                </a:pPr>
                <a:r>
                  <a:rPr lang="es-MX" dirty="0"/>
                  <a:t>4.- De está simple descripción se puede ver que la teoría predice que la energía total de un electrón en la capa llena mas externa de cualquier átomo, es comparable con la de un electrón en el estado base de hidrogeno. Teniendo así </a:t>
                </a:r>
              </a:p>
              <a:p>
                <a:pPr marL="0" indent="0">
                  <a:buNone/>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𝐸</m:t>
                      </m:r>
                      <m:r>
                        <a:rPr lang="es-MX" b="0" i="1" smtClean="0">
                          <a:latin typeface="Cambria Math" panose="02040503050406030204" pitchFamily="18" charset="0"/>
                          <a:ea typeface="Cambria Math" panose="02040503050406030204" pitchFamily="18" charset="0"/>
                        </a:rPr>
                        <m:t>≅−</m:t>
                      </m:r>
                      <m:f>
                        <m:fPr>
                          <m:ctrlPr>
                            <a:rPr lang="es-MX" b="0" i="1" smtClean="0">
                              <a:latin typeface="Cambria Math" panose="02040503050406030204" pitchFamily="18" charset="0"/>
                              <a:ea typeface="Cambria Math" panose="02040503050406030204" pitchFamily="18" charset="0"/>
                            </a:rPr>
                          </m:ctrlPr>
                        </m:fPr>
                        <m:num>
                          <m:r>
                            <a:rPr lang="es-MX" b="0" i="1" smtClean="0">
                              <a:latin typeface="Cambria Math" panose="02040503050406030204" pitchFamily="18" charset="0"/>
                              <a:ea typeface="Cambria Math" panose="02040503050406030204" pitchFamily="18" charset="0"/>
                            </a:rPr>
                            <m:t>𝜇</m:t>
                          </m:r>
                          <m:sSup>
                            <m:sSupPr>
                              <m:ctrlPr>
                                <a:rPr lang="es-MX" b="0" i="1" smtClean="0">
                                  <a:latin typeface="Cambria Math" panose="02040503050406030204" pitchFamily="18" charset="0"/>
                                  <a:ea typeface="Cambria Math" panose="02040503050406030204" pitchFamily="18" charset="0"/>
                                </a:rPr>
                              </m:ctrlPr>
                            </m:sSupPr>
                            <m:e>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𝑍</m:t>
                                  </m:r>
                                </m:e>
                                <m:sub>
                                  <m:r>
                                    <a:rPr lang="es-MX" b="0" i="1" smtClean="0">
                                      <a:latin typeface="Cambria Math" panose="02040503050406030204" pitchFamily="18" charset="0"/>
                                      <a:ea typeface="Cambria Math" panose="02040503050406030204" pitchFamily="18" charset="0"/>
                                    </a:rPr>
                                    <m:t>𝑛</m:t>
                                  </m:r>
                                </m:sub>
                              </m:sSub>
                            </m:e>
                            <m:sup>
                              <m:r>
                                <a:rPr lang="es-MX" b="0" i="1" smtClean="0">
                                  <a:latin typeface="Cambria Math" panose="02040503050406030204" pitchFamily="18" charset="0"/>
                                  <a:ea typeface="Cambria Math" panose="02040503050406030204" pitchFamily="18" charset="0"/>
                                </a:rPr>
                                <m:t>2</m:t>
                              </m:r>
                            </m:sup>
                          </m:sSup>
                          <m:sSup>
                            <m:sSupPr>
                              <m:ctrlPr>
                                <a:rPr lang="es-MX" b="0" i="1" smtClean="0">
                                  <a:latin typeface="Cambria Math" panose="02040503050406030204" pitchFamily="18" charset="0"/>
                                  <a:ea typeface="Cambria Math" panose="02040503050406030204" pitchFamily="18" charset="0"/>
                                </a:rPr>
                              </m:ctrlPr>
                            </m:sSupPr>
                            <m:e>
                              <m:r>
                                <a:rPr lang="es-MX" b="0" i="1" smtClean="0">
                                  <a:latin typeface="Cambria Math" panose="02040503050406030204" pitchFamily="18" charset="0"/>
                                  <a:ea typeface="Cambria Math" panose="02040503050406030204" pitchFamily="18" charset="0"/>
                                </a:rPr>
                                <m:t>𝑒</m:t>
                              </m:r>
                            </m:e>
                            <m:sup>
                              <m:r>
                                <a:rPr lang="es-MX" b="0" i="1" smtClean="0">
                                  <a:latin typeface="Cambria Math" panose="02040503050406030204" pitchFamily="18" charset="0"/>
                                  <a:ea typeface="Cambria Math" panose="02040503050406030204" pitchFamily="18" charset="0"/>
                                </a:rPr>
                                <m:t>4</m:t>
                              </m:r>
                            </m:sup>
                          </m:sSup>
                        </m:num>
                        <m:den>
                          <m:sSup>
                            <m:sSupPr>
                              <m:ctrlPr>
                                <a:rPr lang="es-MX" b="0" i="1" smtClean="0">
                                  <a:latin typeface="Cambria Math" panose="02040503050406030204" pitchFamily="18" charset="0"/>
                                  <a:ea typeface="Cambria Math" panose="02040503050406030204" pitchFamily="18" charset="0"/>
                                </a:rPr>
                              </m:ctrlPr>
                            </m:sSupPr>
                            <m:e>
                              <m:r>
                                <a:rPr lang="es-MX" b="0" i="1" smtClean="0">
                                  <a:latin typeface="Cambria Math" panose="02040503050406030204" pitchFamily="18" charset="0"/>
                                  <a:ea typeface="Cambria Math" panose="02040503050406030204" pitchFamily="18" charset="0"/>
                                </a:rPr>
                                <m:t>(4</m:t>
                              </m:r>
                              <m:r>
                                <a:rPr lang="es-MX" b="0" i="1" smtClean="0">
                                  <a:latin typeface="Cambria Math" panose="02040503050406030204" pitchFamily="18" charset="0"/>
                                  <a:ea typeface="Cambria Math" panose="02040503050406030204" pitchFamily="18" charset="0"/>
                                </a:rPr>
                                <m:t>𝜋</m:t>
                              </m:r>
                              <m:r>
                                <a:rPr lang="es-MX" b="0" i="1" smtClean="0">
                                  <a:latin typeface="Cambria Math" panose="02040503050406030204" pitchFamily="18" charset="0"/>
                                  <a:ea typeface="Cambria Math" panose="02040503050406030204" pitchFamily="18" charset="0"/>
                                </a:rPr>
                                <m:t>)</m:t>
                              </m:r>
                            </m:e>
                            <m:sup>
                              <m:r>
                                <a:rPr lang="es-MX" b="0" i="1" smtClean="0">
                                  <a:latin typeface="Cambria Math" panose="02040503050406030204" pitchFamily="18" charset="0"/>
                                  <a:ea typeface="Cambria Math" panose="02040503050406030204" pitchFamily="18" charset="0"/>
                                </a:rPr>
                                <m:t>2</m:t>
                              </m:r>
                            </m:sup>
                          </m:sSup>
                          <m:sSup>
                            <m:sSupPr>
                              <m:ctrlPr>
                                <a:rPr lang="es-MX" b="0" i="1" smtClean="0">
                                  <a:latin typeface="Cambria Math" panose="02040503050406030204" pitchFamily="18" charset="0"/>
                                  <a:ea typeface="Cambria Math" panose="02040503050406030204" pitchFamily="18" charset="0"/>
                                </a:rPr>
                              </m:ctrlPr>
                            </m:sSupPr>
                            <m:e>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𝜖</m:t>
                                  </m:r>
                                </m:e>
                                <m:sub>
                                  <m:r>
                                    <a:rPr lang="es-MX" b="0" i="1" smtClean="0">
                                      <a:latin typeface="Cambria Math" panose="02040503050406030204" pitchFamily="18" charset="0"/>
                                      <a:ea typeface="Cambria Math" panose="02040503050406030204" pitchFamily="18" charset="0"/>
                                    </a:rPr>
                                    <m:t>0</m:t>
                                  </m:r>
                                </m:sub>
                              </m:sSub>
                            </m:e>
                            <m:sup>
                              <m:r>
                                <a:rPr lang="es-MX" b="0" i="1" smtClean="0">
                                  <a:latin typeface="Cambria Math" panose="02040503050406030204" pitchFamily="18" charset="0"/>
                                  <a:ea typeface="Cambria Math" panose="02040503050406030204" pitchFamily="18" charset="0"/>
                                </a:rPr>
                                <m:t>2</m:t>
                              </m:r>
                            </m:sup>
                          </m:sSup>
                          <m:r>
                            <a:rPr lang="es-MX" b="0" i="1" smtClean="0">
                              <a:latin typeface="Cambria Math" panose="02040503050406030204" pitchFamily="18" charset="0"/>
                              <a:ea typeface="Cambria Math" panose="02040503050406030204" pitchFamily="18" charset="0"/>
                            </a:rPr>
                            <m:t>2</m:t>
                          </m:r>
                          <m:sSup>
                            <m:sSupPr>
                              <m:ctrlPr>
                                <a:rPr lang="es-MX" b="0" i="1" smtClean="0">
                                  <a:latin typeface="Cambria Math" panose="02040503050406030204" pitchFamily="18" charset="0"/>
                                  <a:ea typeface="Cambria Math" panose="02040503050406030204" pitchFamily="18" charset="0"/>
                                </a:rPr>
                              </m:ctrlPr>
                            </m:sSupPr>
                            <m:e>
                              <m:r>
                                <a:rPr lang="es-MX" b="0" i="1" smtClean="0">
                                  <a:latin typeface="Cambria Math" panose="02040503050406030204" pitchFamily="18" charset="0"/>
                                  <a:ea typeface="Cambria Math" panose="02040503050406030204" pitchFamily="18" charset="0"/>
                                </a:rPr>
                                <m:t>ℏ</m:t>
                              </m:r>
                            </m:e>
                            <m:sup>
                              <m:r>
                                <a:rPr lang="es-MX" b="0" i="1" smtClean="0">
                                  <a:latin typeface="Cambria Math" panose="02040503050406030204" pitchFamily="18" charset="0"/>
                                  <a:ea typeface="Cambria Math" panose="02040503050406030204" pitchFamily="18" charset="0"/>
                                </a:rPr>
                                <m:t>2</m:t>
                              </m:r>
                            </m:sup>
                          </m:sSup>
                          <m:sSup>
                            <m:sSupPr>
                              <m:ctrlPr>
                                <a:rPr lang="es-MX" b="0" i="1" smtClean="0">
                                  <a:latin typeface="Cambria Math" panose="02040503050406030204" pitchFamily="18" charset="0"/>
                                  <a:ea typeface="Cambria Math" panose="02040503050406030204" pitchFamily="18" charset="0"/>
                                </a:rPr>
                              </m:ctrlPr>
                            </m:sSupPr>
                            <m:e>
                              <m:r>
                                <a:rPr lang="es-MX" b="0" i="1" smtClean="0">
                                  <a:latin typeface="Cambria Math" panose="02040503050406030204" pitchFamily="18" charset="0"/>
                                  <a:ea typeface="Cambria Math" panose="02040503050406030204" pitchFamily="18" charset="0"/>
                                </a:rPr>
                                <m:t>𝑛</m:t>
                              </m:r>
                            </m:e>
                            <m:sup>
                              <m:r>
                                <a:rPr lang="es-MX" b="0" i="1" smtClean="0">
                                  <a:latin typeface="Cambria Math" panose="02040503050406030204" pitchFamily="18" charset="0"/>
                                  <a:ea typeface="Cambria Math" panose="02040503050406030204" pitchFamily="18" charset="0"/>
                                </a:rPr>
                                <m:t>2</m:t>
                              </m:r>
                            </m:sup>
                          </m:sSup>
                        </m:den>
                      </m:f>
                    </m:oMath>
                  </m:oMathPara>
                </a14:m>
                <a:endParaRPr lang="es-MX" dirty="0"/>
              </a:p>
              <a:p>
                <a:pPr marL="0" indent="0">
                  <a:buNone/>
                </a:pPr>
                <a:endParaRPr lang="es-MX" dirty="0"/>
              </a:p>
              <a:p>
                <a:pPr marL="0" indent="0">
                  <a:buNone/>
                </a:pPr>
                <a:r>
                  <a:rPr lang="es-MX" dirty="0"/>
                  <a:t>5.- </a:t>
                </a:r>
                <a14:m>
                  <m:oMath xmlns:m="http://schemas.openxmlformats.org/officeDocument/2006/math">
                    <m:r>
                      <a:rPr lang="es-MX" b="0" i="1" smtClean="0">
                        <a:latin typeface="Cambria Math" panose="02040503050406030204" pitchFamily="18" charset="0"/>
                      </a:rPr>
                      <m:t>𝐸</m:t>
                    </m:r>
                  </m:oMath>
                </a14:m>
                <a:r>
                  <a:rPr lang="es-MX" dirty="0"/>
                  <a:t> se puede utilizar para describir la dependencia de la energía total de un electrón en un átomo dado. </a:t>
                </a:r>
                <a14:m>
                  <m:oMath xmlns:m="http://schemas.openxmlformats.org/officeDocument/2006/math">
                    <m:r>
                      <a:rPr lang="es-MX" b="0" i="1" smtClean="0">
                        <a:latin typeface="Cambria Math" panose="02040503050406030204" pitchFamily="18" charset="0"/>
                      </a:rPr>
                      <m:t>𝐸</m:t>
                    </m:r>
                  </m:oMath>
                </a14:m>
                <a:r>
                  <a:rPr lang="es-MX" dirty="0"/>
                  <a:t> se hace menos negativa medida de que n aumenta al recorrer las capas de un átomo. La energía total de un electrón en un átomo multielectronico se vuelve menos negativa muy rápidamente a medida que n aumenta  para n pequeña pero menos rápidamente para n grande.</a:t>
                </a:r>
              </a:p>
              <a:p>
                <a:pPr marL="0" indent="0">
                  <a:buNone/>
                </a:pPr>
                <a:endParaRPr lang="es-MX" dirty="0"/>
              </a:p>
              <a:p>
                <a:pPr marL="0" indent="0">
                  <a:buNone/>
                </a:pPr>
                <a:endParaRPr lang="es-MX" dirty="0"/>
              </a:p>
            </p:txBody>
          </p:sp>
        </mc:Choice>
        <mc:Fallback xmlns="">
          <p:sp>
            <p:nvSpPr>
              <p:cNvPr id="3" name="Marcador de contenido 2">
                <a:extLst>
                  <a:ext uri="{FF2B5EF4-FFF2-40B4-BE49-F238E27FC236}">
                    <a16:creationId xmlns:a16="http://schemas.microsoft.com/office/drawing/2014/main" id="{0DF904F7-FA16-440F-B00F-735C810BDD08}"/>
                  </a:ext>
                </a:extLst>
              </p:cNvPr>
              <p:cNvSpPr>
                <a:spLocks noGrp="1" noRot="1" noChangeAspect="1" noMove="1" noResize="1" noEditPoints="1" noAdjustHandles="1" noChangeArrowheads="1" noChangeShapeType="1" noTextEdit="1"/>
              </p:cNvSpPr>
              <p:nvPr>
                <p:ph idx="1"/>
              </p:nvPr>
            </p:nvSpPr>
            <p:spPr>
              <a:xfrm>
                <a:off x="2681978" y="1540189"/>
                <a:ext cx="8915400" cy="3777622"/>
              </a:xfrm>
              <a:blipFill>
                <a:blip r:embed="rId2"/>
                <a:stretch>
                  <a:fillRect l="-340" t="-1116" r="-272"/>
                </a:stretch>
              </a:blipFill>
            </p:spPr>
            <p:txBody>
              <a:bodyPr/>
              <a:lstStyle/>
              <a:p>
                <a:r>
                  <a:rPr lang="es-MX">
                    <a:noFill/>
                  </a:rPr>
                  <a:t> </a:t>
                </a:r>
              </a:p>
            </p:txBody>
          </p:sp>
        </mc:Fallback>
      </mc:AlternateContent>
    </p:spTree>
    <p:extLst>
      <p:ext uri="{BB962C8B-B14F-4D97-AF65-F5344CB8AC3E}">
        <p14:creationId xmlns:p14="http://schemas.microsoft.com/office/powerpoint/2010/main" val="3681703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08D1BC-E074-4DC4-A896-61162ED2EC56}"/>
              </a:ext>
            </a:extLst>
          </p:cNvPr>
          <p:cNvSpPr>
            <a:spLocks noGrp="1"/>
          </p:cNvSpPr>
          <p:nvPr>
            <p:ph type="title"/>
          </p:nvPr>
        </p:nvSpPr>
        <p:spPr>
          <a:xfrm>
            <a:off x="10177670" y="624110"/>
            <a:ext cx="1326942" cy="952899"/>
          </a:xfr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a:lstStyle/>
          <a:p>
            <a:pPr algn="ctr"/>
            <a:r>
              <a:rPr lang="es-MX" dirty="0"/>
              <a:t>14.</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50FFB3CA-1395-4911-96A2-19A6F10121FB}"/>
                  </a:ext>
                </a:extLst>
              </p:cNvPr>
              <p:cNvSpPr>
                <a:spLocks noGrp="1"/>
              </p:cNvSpPr>
              <p:nvPr>
                <p:ph idx="1"/>
              </p:nvPr>
            </p:nvSpPr>
            <p:spPr>
              <a:xfrm>
                <a:off x="1873594" y="278296"/>
                <a:ext cx="8105293" cy="3777622"/>
              </a:xfrm>
            </p:spPr>
            <p:txBody>
              <a:bodyPr/>
              <a:lstStyle/>
              <a:p>
                <a:r>
                  <a:rPr lang="es-MX" dirty="0"/>
                  <a:t> a) Encontrar el valor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𝑍</m:t>
                        </m:r>
                      </m:e>
                      <m:sub>
                        <m:r>
                          <a:rPr lang="es-MX" b="0" i="1" smtClean="0">
                            <a:latin typeface="Cambria Math" panose="02040503050406030204" pitchFamily="18" charset="0"/>
                          </a:rPr>
                          <m:t>1</m:t>
                        </m:r>
                      </m:sub>
                    </m:sSub>
                  </m:oMath>
                </a14:m>
                <a:r>
                  <a:rPr lang="es-MX" dirty="0"/>
                  <a:t> para el átomo de helio, el cual, al utilizarse en la ecuación de la energía conduce a una concordancia con la energía del estado base que se muestra en la siguiente figura:</a:t>
                </a:r>
              </a:p>
              <a:p>
                <a:endParaRPr lang="es-MX" dirty="0"/>
              </a:p>
            </p:txBody>
          </p:sp>
        </mc:Choice>
        <mc:Fallback xmlns="">
          <p:sp>
            <p:nvSpPr>
              <p:cNvPr id="3" name="Marcador de contenido 2">
                <a:extLst>
                  <a:ext uri="{FF2B5EF4-FFF2-40B4-BE49-F238E27FC236}">
                    <a16:creationId xmlns:a16="http://schemas.microsoft.com/office/drawing/2014/main" id="{50FFB3CA-1395-4911-96A2-19A6F10121FB}"/>
                  </a:ext>
                </a:extLst>
              </p:cNvPr>
              <p:cNvSpPr>
                <a:spLocks noGrp="1" noRot="1" noChangeAspect="1" noMove="1" noResize="1" noEditPoints="1" noAdjustHandles="1" noChangeArrowheads="1" noChangeShapeType="1" noTextEdit="1"/>
              </p:cNvSpPr>
              <p:nvPr>
                <p:ph idx="1"/>
              </p:nvPr>
            </p:nvSpPr>
            <p:spPr>
              <a:xfrm>
                <a:off x="1873594" y="278296"/>
                <a:ext cx="8105293" cy="3777622"/>
              </a:xfrm>
              <a:blipFill>
                <a:blip r:embed="rId2"/>
                <a:stretch>
                  <a:fillRect l="-526" t="-969" r="-376"/>
                </a:stretch>
              </a:blipFill>
            </p:spPr>
            <p:txBody>
              <a:bodyPr/>
              <a:lstStyle/>
              <a:p>
                <a:r>
                  <a:rPr lang="es-MX">
                    <a:noFill/>
                  </a:rPr>
                  <a:t> </a:t>
                </a:r>
              </a:p>
            </p:txBody>
          </p:sp>
        </mc:Fallback>
      </mc:AlternateContent>
      <p:pic>
        <p:nvPicPr>
          <p:cNvPr id="7" name="Imagen 6">
            <a:extLst>
              <a:ext uri="{FF2B5EF4-FFF2-40B4-BE49-F238E27FC236}">
                <a16:creationId xmlns:a16="http://schemas.microsoft.com/office/drawing/2014/main" id="{285AD547-2C17-4348-9308-1F5DA403F79B}"/>
              </a:ext>
            </a:extLst>
          </p:cNvPr>
          <p:cNvPicPr>
            <a:picLocks noChangeAspect="1"/>
          </p:cNvPicPr>
          <p:nvPr/>
        </p:nvPicPr>
        <p:blipFill rotWithShape="1">
          <a:blip r:embed="rId3"/>
          <a:srcRect l="16199" t="24348" r="20573" b="23285"/>
          <a:stretch/>
        </p:blipFill>
        <p:spPr>
          <a:xfrm>
            <a:off x="2522950" y="1394939"/>
            <a:ext cx="3082720" cy="5254197"/>
          </a:xfrm>
          <a:prstGeom prst="rect">
            <a:avLst/>
          </a:prstGeom>
          <a:ln w="228600" cap="sq" cmpd="thickThin">
            <a:solidFill>
              <a:srgbClr val="000000"/>
            </a:solidFill>
            <a:prstDash val="solid"/>
            <a:miter lim="800000"/>
          </a:ln>
          <a:effectLst>
            <a:innerShdw blurRad="76200">
              <a:srgbClr val="000000"/>
            </a:innerShdw>
          </a:effectLst>
        </p:spPr>
      </p:pic>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9F12179E-BC43-4809-ADA2-2682EA84F338}"/>
                  </a:ext>
                </a:extLst>
              </p:cNvPr>
              <p:cNvSpPr txBox="1"/>
              <p:nvPr/>
            </p:nvSpPr>
            <p:spPr>
              <a:xfrm>
                <a:off x="6493565" y="2451652"/>
                <a:ext cx="5011047" cy="1200329"/>
              </a:xfrm>
              <a:prstGeom prst="rect">
                <a:avLst/>
              </a:prstGeom>
              <a:noFill/>
            </p:spPr>
            <p:txBody>
              <a:bodyPr wrap="square" rtlCol="0">
                <a:spAutoFit/>
              </a:bodyPr>
              <a:lstStyle/>
              <a:p>
                <a:r>
                  <a:rPr lang="es-MX" dirty="0"/>
                  <a:t>b) Comparar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𝑍</m:t>
                        </m:r>
                      </m:e>
                      <m:sub>
                        <m:r>
                          <a:rPr lang="es-MX" b="0" i="1" smtClean="0">
                            <a:latin typeface="Cambria Math" panose="02040503050406030204" pitchFamily="18" charset="0"/>
                          </a:rPr>
                          <m:t>1</m:t>
                        </m:r>
                      </m:sub>
                    </m:sSub>
                    <m:r>
                      <a:rPr lang="es-MX" b="0" i="1" smtClean="0">
                        <a:latin typeface="Cambria Math" panose="02040503050406030204" pitchFamily="18" charset="0"/>
                      </a:rPr>
                      <m:t> </m:t>
                    </m:r>
                    <m:r>
                      <a:rPr lang="es-MX" b="0" i="1" smtClean="0">
                        <a:latin typeface="Cambria Math" panose="02040503050406030204" pitchFamily="18" charset="0"/>
                      </a:rPr>
                      <m:t>𝑦</m:t>
                    </m:r>
                    <m:r>
                      <a:rPr lang="es-MX" b="0" i="1" smtClean="0">
                        <a:latin typeface="Cambria Math" panose="02040503050406030204" pitchFamily="18" charset="0"/>
                      </a:rPr>
                      <m:t> </m:t>
                    </m:r>
                    <m:r>
                      <a:rPr lang="es-MX" b="0" i="1" smtClean="0">
                        <a:latin typeface="Cambria Math" panose="02040503050406030204" pitchFamily="18" charset="0"/>
                      </a:rPr>
                      <m:t>𝑍</m:t>
                    </m:r>
                  </m:oMath>
                </a14:m>
                <a:endParaRPr lang="es-MX" dirty="0"/>
              </a:p>
              <a:p>
                <a:r>
                  <a:rPr lang="es-MX" dirty="0"/>
                  <a:t>c) ¿Tiene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𝑍</m:t>
                        </m:r>
                      </m:e>
                      <m:sub>
                        <m:r>
                          <a:rPr lang="es-MX" b="0" i="1" smtClean="0">
                            <a:latin typeface="Cambria Math" panose="02040503050406030204" pitchFamily="18" charset="0"/>
                          </a:rPr>
                          <m:t>1</m:t>
                        </m:r>
                      </m:sub>
                    </m:sSub>
                  </m:oMath>
                </a14:m>
                <a:r>
                  <a:rPr lang="es-MX" dirty="0"/>
                  <a:t> algún sentido en un átomo con tan solo pocos electrones como el helio ?</a:t>
                </a:r>
              </a:p>
            </p:txBody>
          </p:sp>
        </mc:Choice>
        <mc:Fallback xmlns="">
          <p:sp>
            <p:nvSpPr>
              <p:cNvPr id="8" name="CuadroTexto 7">
                <a:extLst>
                  <a:ext uri="{FF2B5EF4-FFF2-40B4-BE49-F238E27FC236}">
                    <a16:creationId xmlns:a16="http://schemas.microsoft.com/office/drawing/2014/main" id="{9F12179E-BC43-4809-ADA2-2682EA84F338}"/>
                  </a:ext>
                </a:extLst>
              </p:cNvPr>
              <p:cNvSpPr txBox="1">
                <a:spLocks noRot="1" noChangeAspect="1" noMove="1" noResize="1" noEditPoints="1" noAdjustHandles="1" noChangeArrowheads="1" noChangeShapeType="1" noTextEdit="1"/>
              </p:cNvSpPr>
              <p:nvPr/>
            </p:nvSpPr>
            <p:spPr>
              <a:xfrm>
                <a:off x="6493565" y="2451652"/>
                <a:ext cx="5011047" cy="1200329"/>
              </a:xfrm>
              <a:prstGeom prst="rect">
                <a:avLst/>
              </a:prstGeom>
              <a:blipFill>
                <a:blip r:embed="rId4"/>
                <a:stretch>
                  <a:fillRect l="-973" t="-2538" b="-7107"/>
                </a:stretch>
              </a:blipFill>
            </p:spPr>
            <p:txBody>
              <a:bodyPr/>
              <a:lstStyle/>
              <a:p>
                <a:r>
                  <a:rPr lang="es-MX">
                    <a:noFill/>
                  </a:rPr>
                  <a:t> </a:t>
                </a:r>
              </a:p>
            </p:txBody>
          </p:sp>
        </mc:Fallback>
      </mc:AlternateContent>
    </p:spTree>
    <p:extLst>
      <p:ext uri="{BB962C8B-B14F-4D97-AF65-F5344CB8AC3E}">
        <p14:creationId xmlns:p14="http://schemas.microsoft.com/office/powerpoint/2010/main" val="3642755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6B69004-C55A-4E3D-B073-1FED214638F8}"/>
              </a:ext>
            </a:extLst>
          </p:cNvPr>
          <p:cNvPicPr>
            <a:picLocks noChangeAspect="1"/>
          </p:cNvPicPr>
          <p:nvPr/>
        </p:nvPicPr>
        <p:blipFill rotWithShape="1">
          <a:blip r:embed="rId2"/>
          <a:srcRect t="8889" b="15169"/>
          <a:stretch/>
        </p:blipFill>
        <p:spPr>
          <a:xfrm rot="16200000">
            <a:off x="3528744" y="-1735864"/>
            <a:ext cx="6559121" cy="10250556"/>
          </a:xfrm>
          <a:prstGeom prst="rect">
            <a:avLst/>
          </a:prstGeom>
        </p:spPr>
      </p:pic>
    </p:spTree>
    <p:extLst>
      <p:ext uri="{BB962C8B-B14F-4D97-AF65-F5344CB8AC3E}">
        <p14:creationId xmlns:p14="http://schemas.microsoft.com/office/powerpoint/2010/main" val="407761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D1DE194-FC7D-4D0A-9CB4-8438038CC107}"/>
              </a:ext>
            </a:extLst>
          </p:cNvPr>
          <p:cNvSpPr>
            <a:spLocks noGrp="1"/>
          </p:cNvSpPr>
          <p:nvPr>
            <p:ph idx="1"/>
          </p:nvPr>
        </p:nvSpPr>
        <p:spPr>
          <a:xfrm>
            <a:off x="2019370" y="675861"/>
            <a:ext cx="8915400" cy="5963477"/>
          </a:xfr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a:normAutofit/>
          </a:bodyPr>
          <a:lstStyle/>
          <a:p>
            <a:r>
              <a:rPr lang="es-MX" b="1" dirty="0"/>
              <a:t>Teoría de Hartree.</a:t>
            </a:r>
          </a:p>
          <a:p>
            <a:pPr marL="0" indent="0">
              <a:buNone/>
            </a:pPr>
            <a:r>
              <a:rPr lang="es-MX" dirty="0"/>
              <a:t>- Necesidad de tratar a los electrones como moviéndose    independientemente en un potencial neto.</a:t>
            </a:r>
          </a:p>
          <a:p>
            <a:pPr marL="0" indent="0">
              <a:buNone/>
            </a:pPr>
            <a:r>
              <a:rPr lang="es-MX" dirty="0"/>
              <a:t>- Determinación Autocinsistente del potencial atómico neto. </a:t>
            </a:r>
          </a:p>
          <a:p>
            <a:pPr marL="0" indent="0">
              <a:buNone/>
            </a:pPr>
            <a:r>
              <a:rPr lang="es-MX" dirty="0"/>
              <a:t>- Procedimiento de Hartree.</a:t>
            </a:r>
          </a:p>
          <a:p>
            <a:pPr marL="0" indent="0">
              <a:buNone/>
            </a:pPr>
            <a:r>
              <a:rPr lang="es-MX" dirty="0"/>
              <a:t>- Cálculo de Frock.</a:t>
            </a:r>
          </a:p>
          <a:p>
            <a:endParaRPr lang="es-MX" dirty="0"/>
          </a:p>
          <a:p>
            <a:r>
              <a:rPr lang="es-MX" b="1" dirty="0"/>
              <a:t>Resultados de la teoría de Hartree.</a:t>
            </a:r>
          </a:p>
          <a:p>
            <a:pPr marL="0" indent="0">
              <a:buNone/>
            </a:pPr>
            <a:r>
              <a:rPr lang="es-MX" dirty="0"/>
              <a:t>- Dependencia angular de la </a:t>
            </a:r>
            <a:r>
              <a:rPr lang="es-MX" dirty="0" err="1"/>
              <a:t>eigenfuncion</a:t>
            </a:r>
            <a:r>
              <a:rPr lang="es-MX" dirty="0"/>
              <a:t> del átomo multielectronico.</a:t>
            </a:r>
          </a:p>
          <a:p>
            <a:pPr marL="0" indent="0">
              <a:buNone/>
            </a:pPr>
            <a:r>
              <a:rPr lang="es-MX" dirty="0"/>
              <a:t>- Densidades de probabilidad radial y total.</a:t>
            </a:r>
          </a:p>
          <a:p>
            <a:pPr marL="0" indent="0">
              <a:buNone/>
            </a:pPr>
            <a:r>
              <a:rPr lang="es-MX" dirty="0"/>
              <a:t>- Resultados del átomo de argón.</a:t>
            </a:r>
          </a:p>
          <a:p>
            <a:pPr marL="0" indent="0">
              <a:buNone/>
            </a:pPr>
            <a:r>
              <a:rPr lang="es-MX" dirty="0"/>
              <a:t>- Capas, Z efectiva , apantallamiento. </a:t>
            </a:r>
          </a:p>
          <a:p>
            <a:pPr marL="0" indent="0">
              <a:buNone/>
            </a:pPr>
            <a:r>
              <a:rPr lang="es-MX" dirty="0"/>
              <a:t>- </a:t>
            </a:r>
            <a:r>
              <a:rPr lang="es-MX" dirty="0" err="1"/>
              <a:t>Descripcion</a:t>
            </a:r>
            <a:r>
              <a:rPr lang="es-MX" dirty="0"/>
              <a:t> de las energías y radios de las capas usando Z efectiva en las ecuaciones del átomo con un </a:t>
            </a:r>
            <a:r>
              <a:rPr lang="es-MX" dirty="0" err="1"/>
              <a:t>electron</a:t>
            </a:r>
            <a:r>
              <a:rPr lang="es-MX" dirty="0"/>
              <a:t>.</a:t>
            </a:r>
          </a:p>
          <a:p>
            <a:pPr marL="0" indent="0">
              <a:buNone/>
            </a:pPr>
            <a:r>
              <a:rPr lang="es-MX" dirty="0"/>
              <a:t>- Dependencia de l de las energías del átomo.</a:t>
            </a:r>
          </a:p>
          <a:p>
            <a:endParaRPr lang="es-MX" b="1" dirty="0"/>
          </a:p>
          <a:p>
            <a:endParaRPr lang="es-MX" dirty="0"/>
          </a:p>
        </p:txBody>
      </p:sp>
    </p:spTree>
    <p:extLst>
      <p:ext uri="{BB962C8B-B14F-4D97-AF65-F5344CB8AC3E}">
        <p14:creationId xmlns:p14="http://schemas.microsoft.com/office/powerpoint/2010/main" val="117860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48442E-17AE-45D2-9D53-24820DDE8D98}"/>
              </a:ext>
            </a:extLst>
          </p:cNvPr>
          <p:cNvSpPr>
            <a:spLocks noGrp="1"/>
          </p:cNvSpPr>
          <p:nvPr>
            <p:ph type="title"/>
          </p:nvPr>
        </p:nvSpPr>
        <p:spPr>
          <a:xfrm>
            <a:off x="1744786" y="292806"/>
            <a:ext cx="8911687" cy="701107"/>
          </a:xfrm>
        </p:spPr>
        <p:txBody>
          <a:bodyPr/>
          <a:lstStyle/>
          <a:p>
            <a:pPr algn="ctr"/>
            <a:r>
              <a:rPr lang="es-MX" dirty="0"/>
              <a:t>Teoría de Hartree</a:t>
            </a:r>
          </a:p>
        </p:txBody>
      </p:sp>
      <p:sp>
        <p:nvSpPr>
          <p:cNvPr id="4" name="CuadroTexto 3">
            <a:extLst>
              <a:ext uri="{FF2B5EF4-FFF2-40B4-BE49-F238E27FC236}">
                <a16:creationId xmlns:a16="http://schemas.microsoft.com/office/drawing/2014/main" id="{9F13589A-0FA1-4A76-A85B-FD148961714F}"/>
              </a:ext>
            </a:extLst>
          </p:cNvPr>
          <p:cNvSpPr txBox="1"/>
          <p:nvPr/>
        </p:nvSpPr>
        <p:spPr>
          <a:xfrm>
            <a:off x="7804140" y="3123622"/>
            <a:ext cx="3127513" cy="369332"/>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r>
              <a:rPr lang="es-MX" dirty="0"/>
              <a:t>Átomos multielectronicos</a:t>
            </a:r>
          </a:p>
        </p:txBody>
      </p:sp>
      <p:cxnSp>
        <p:nvCxnSpPr>
          <p:cNvPr id="6" name="Conector recto de flecha 5">
            <a:extLst>
              <a:ext uri="{FF2B5EF4-FFF2-40B4-BE49-F238E27FC236}">
                <a16:creationId xmlns:a16="http://schemas.microsoft.com/office/drawing/2014/main" id="{8693EDB2-211F-4AA1-B742-7F9DD92FF53A}"/>
              </a:ext>
            </a:extLst>
          </p:cNvPr>
          <p:cNvCxnSpPr>
            <a:cxnSpLocks/>
          </p:cNvCxnSpPr>
          <p:nvPr/>
        </p:nvCxnSpPr>
        <p:spPr>
          <a:xfrm>
            <a:off x="9353254" y="1694258"/>
            <a:ext cx="0" cy="1313337"/>
          </a:xfrm>
          <a:prstGeom prst="straightConnector1">
            <a:avLst/>
          </a:prstGeom>
          <a:ln>
            <a:tailEnd type="triangle"/>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sp>
        <p:nvSpPr>
          <p:cNvPr id="11" name="CuadroTexto 10">
            <a:extLst>
              <a:ext uri="{FF2B5EF4-FFF2-40B4-BE49-F238E27FC236}">
                <a16:creationId xmlns:a16="http://schemas.microsoft.com/office/drawing/2014/main" id="{1DACF554-5ADE-4885-8FCD-66DFA8B97CD1}"/>
              </a:ext>
            </a:extLst>
          </p:cNvPr>
          <p:cNvSpPr txBox="1"/>
          <p:nvPr/>
        </p:nvSpPr>
        <p:spPr>
          <a:xfrm>
            <a:off x="7845621" y="1324926"/>
            <a:ext cx="2769705" cy="369332"/>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dirty="0"/>
              <a:t>Teoría de Hartree.</a:t>
            </a:r>
          </a:p>
        </p:txBody>
      </p:sp>
      <p:cxnSp>
        <p:nvCxnSpPr>
          <p:cNvPr id="13" name="Conector recto de flecha 12">
            <a:extLst>
              <a:ext uri="{FF2B5EF4-FFF2-40B4-BE49-F238E27FC236}">
                <a16:creationId xmlns:a16="http://schemas.microsoft.com/office/drawing/2014/main" id="{D2248738-21C6-465B-81CB-A2049B6CAB10}"/>
              </a:ext>
            </a:extLst>
          </p:cNvPr>
          <p:cNvCxnSpPr>
            <a:cxnSpLocks/>
            <a:stCxn id="4" idx="1"/>
          </p:cNvCxnSpPr>
          <p:nvPr/>
        </p:nvCxnSpPr>
        <p:spPr>
          <a:xfrm flipH="1" flipV="1">
            <a:off x="5579165" y="3300440"/>
            <a:ext cx="2224975" cy="7848"/>
          </a:xfrm>
          <a:prstGeom prst="straightConnector1">
            <a:avLst/>
          </a:prstGeom>
          <a:ln>
            <a:tailEnd type="triangle"/>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sp>
        <p:nvSpPr>
          <p:cNvPr id="14" name="CuadroTexto 13">
            <a:extLst>
              <a:ext uri="{FF2B5EF4-FFF2-40B4-BE49-F238E27FC236}">
                <a16:creationId xmlns:a16="http://schemas.microsoft.com/office/drawing/2014/main" id="{DF091848-DF5E-457C-AFFD-89717336595A}"/>
              </a:ext>
            </a:extLst>
          </p:cNvPr>
          <p:cNvSpPr txBox="1"/>
          <p:nvPr/>
        </p:nvSpPr>
        <p:spPr>
          <a:xfrm>
            <a:off x="1524000" y="1823112"/>
            <a:ext cx="3949147" cy="2862322"/>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r>
              <a:rPr lang="es-MX" dirty="0"/>
              <a:t>- Un átomo multielectronico de número atómico Z, contiene un núcleo de carga +e rodeado de Z electrones, cada uno de carga –e.</a:t>
            </a:r>
          </a:p>
          <a:p>
            <a:endParaRPr lang="es-MX" dirty="0"/>
          </a:p>
          <a:p>
            <a:r>
              <a:rPr lang="es-MX" dirty="0"/>
              <a:t>- Cada electrón se mueve bajo la influencia de una interacción de Coulomb atractiva ejercida por el núcleo.</a:t>
            </a:r>
          </a:p>
        </p:txBody>
      </p:sp>
      <p:sp>
        <p:nvSpPr>
          <p:cNvPr id="16" name="CuadroTexto 15">
            <a:extLst>
              <a:ext uri="{FF2B5EF4-FFF2-40B4-BE49-F238E27FC236}">
                <a16:creationId xmlns:a16="http://schemas.microsoft.com/office/drawing/2014/main" id="{3FEC24EB-A646-419E-93A8-C88D68CE33FB}"/>
              </a:ext>
            </a:extLst>
          </p:cNvPr>
          <p:cNvSpPr txBox="1"/>
          <p:nvPr/>
        </p:nvSpPr>
        <p:spPr>
          <a:xfrm>
            <a:off x="5750059" y="2792609"/>
            <a:ext cx="2411890" cy="369332"/>
          </a:xfrm>
          <a:prstGeom prst="rect">
            <a:avLst/>
          </a:prstGeom>
          <a:noFill/>
        </p:spPr>
        <p:txBody>
          <a:bodyPr wrap="square" rtlCol="0">
            <a:spAutoFit/>
          </a:bodyPr>
          <a:lstStyle/>
          <a:p>
            <a:pPr algn="ctr"/>
            <a:r>
              <a:rPr lang="es-MX" dirty="0"/>
              <a:t>¿ Que son?</a:t>
            </a:r>
          </a:p>
        </p:txBody>
      </p:sp>
      <p:cxnSp>
        <p:nvCxnSpPr>
          <p:cNvPr id="21" name="Conector recto de flecha 20">
            <a:extLst>
              <a:ext uri="{FF2B5EF4-FFF2-40B4-BE49-F238E27FC236}">
                <a16:creationId xmlns:a16="http://schemas.microsoft.com/office/drawing/2014/main" id="{FD9A0AC2-22DD-4ABA-BC80-A9EE35B9FAD8}"/>
              </a:ext>
            </a:extLst>
          </p:cNvPr>
          <p:cNvCxnSpPr>
            <a:stCxn id="4" idx="2"/>
          </p:cNvCxnSpPr>
          <p:nvPr/>
        </p:nvCxnSpPr>
        <p:spPr>
          <a:xfrm flipH="1">
            <a:off x="9367896" y="3492954"/>
            <a:ext cx="1" cy="1246495"/>
          </a:xfrm>
          <a:prstGeom prst="straightConnector1">
            <a:avLst/>
          </a:prstGeom>
          <a:ln>
            <a:tailEnd type="triangle"/>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sp>
        <p:nvSpPr>
          <p:cNvPr id="22" name="CuadroTexto 21">
            <a:extLst>
              <a:ext uri="{FF2B5EF4-FFF2-40B4-BE49-F238E27FC236}">
                <a16:creationId xmlns:a16="http://schemas.microsoft.com/office/drawing/2014/main" id="{C4D46788-31E3-4B7E-A740-74678655D7B0}"/>
              </a:ext>
            </a:extLst>
          </p:cNvPr>
          <p:cNvSpPr txBox="1"/>
          <p:nvPr/>
        </p:nvSpPr>
        <p:spPr>
          <a:xfrm>
            <a:off x="6835341" y="4788791"/>
            <a:ext cx="5035826" cy="1754326"/>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dirty="0"/>
              <a:t>Los cálculos para esta teoría necesitan realizarse en grandes computadoras, aquí solo se expondrá la teoría basándonos en los resultados experimentales. Esta descripción estará basada en la teoría de átomos con un electrón. </a:t>
            </a:r>
          </a:p>
        </p:txBody>
      </p:sp>
      <p:sp>
        <p:nvSpPr>
          <p:cNvPr id="25" name="CuadroTexto 24">
            <a:extLst>
              <a:ext uri="{FF2B5EF4-FFF2-40B4-BE49-F238E27FC236}">
                <a16:creationId xmlns:a16="http://schemas.microsoft.com/office/drawing/2014/main" id="{F4039524-9965-4F83-AE6B-ED23FBB3C8BD}"/>
              </a:ext>
            </a:extLst>
          </p:cNvPr>
          <p:cNvSpPr txBox="1"/>
          <p:nvPr/>
        </p:nvSpPr>
        <p:spPr>
          <a:xfrm>
            <a:off x="9515061" y="3922643"/>
            <a:ext cx="1736035" cy="646331"/>
          </a:xfrm>
          <a:prstGeom prst="rect">
            <a:avLst/>
          </a:prstGeom>
          <a:noFill/>
        </p:spPr>
        <p:txBody>
          <a:bodyPr wrap="square" rtlCol="0">
            <a:spAutoFit/>
          </a:bodyPr>
          <a:lstStyle/>
          <a:p>
            <a:r>
              <a:rPr lang="es-MX" dirty="0"/>
              <a:t>¿Qué necesitamos?</a:t>
            </a:r>
          </a:p>
        </p:txBody>
      </p:sp>
    </p:spTree>
    <p:extLst>
      <p:ext uri="{BB962C8B-B14F-4D97-AF65-F5344CB8AC3E}">
        <p14:creationId xmlns:p14="http://schemas.microsoft.com/office/powerpoint/2010/main" val="2704627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co 7">
            <a:extLst>
              <a:ext uri="{FF2B5EF4-FFF2-40B4-BE49-F238E27FC236}">
                <a16:creationId xmlns:a16="http://schemas.microsoft.com/office/drawing/2014/main" id="{AE9215A7-64F0-4B26-81E1-E058925A8AF1}"/>
              </a:ext>
            </a:extLst>
          </p:cNvPr>
          <p:cNvSpPr/>
          <p:nvPr/>
        </p:nvSpPr>
        <p:spPr>
          <a:xfrm rot="1397953">
            <a:off x="5338772" y="3699673"/>
            <a:ext cx="3670852" cy="359133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7" name="Arco 6">
            <a:extLst>
              <a:ext uri="{FF2B5EF4-FFF2-40B4-BE49-F238E27FC236}">
                <a16:creationId xmlns:a16="http://schemas.microsoft.com/office/drawing/2014/main" id="{1F1E50BF-E32B-4D33-92F9-319154B52A76}"/>
              </a:ext>
            </a:extLst>
          </p:cNvPr>
          <p:cNvSpPr/>
          <p:nvPr/>
        </p:nvSpPr>
        <p:spPr>
          <a:xfrm>
            <a:off x="1691508" y="3737865"/>
            <a:ext cx="3326296" cy="359133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 name="Título 1">
            <a:extLst>
              <a:ext uri="{FF2B5EF4-FFF2-40B4-BE49-F238E27FC236}">
                <a16:creationId xmlns:a16="http://schemas.microsoft.com/office/drawing/2014/main" id="{0C19F812-5398-4178-B841-16CA626556FC}"/>
              </a:ext>
            </a:extLst>
          </p:cNvPr>
          <p:cNvSpPr>
            <a:spLocks noGrp="1"/>
          </p:cNvSpPr>
          <p:nvPr>
            <p:ph type="title"/>
          </p:nvPr>
        </p:nvSpPr>
        <p:spPr>
          <a:xfrm>
            <a:off x="1837551" y="306333"/>
            <a:ext cx="8911687" cy="1280890"/>
          </a:xfrm>
        </p:spPr>
        <p:txBody>
          <a:bodyPr/>
          <a:lstStyle/>
          <a:p>
            <a:pPr algn="ctr"/>
            <a:r>
              <a:rPr lang="es-MX" dirty="0"/>
              <a:t>Primera aproximación.</a:t>
            </a:r>
          </a:p>
        </p:txBody>
      </p:sp>
      <p:sp>
        <p:nvSpPr>
          <p:cNvPr id="3" name="Marcador de contenido 2">
            <a:extLst>
              <a:ext uri="{FF2B5EF4-FFF2-40B4-BE49-F238E27FC236}">
                <a16:creationId xmlns:a16="http://schemas.microsoft.com/office/drawing/2014/main" id="{F2DB97E6-A58F-4371-847B-622FD468504B}"/>
              </a:ext>
            </a:extLst>
          </p:cNvPr>
          <p:cNvSpPr>
            <a:spLocks noGrp="1"/>
          </p:cNvSpPr>
          <p:nvPr>
            <p:ph idx="1"/>
          </p:nvPr>
        </p:nvSpPr>
        <p:spPr>
          <a:xfrm>
            <a:off x="3433086" y="1947591"/>
            <a:ext cx="8915400" cy="3777622"/>
          </a:xfrm>
        </p:spPr>
        <p:txBody>
          <a:bodyPr/>
          <a:lstStyle/>
          <a:p>
            <a:r>
              <a:rPr lang="es-MX" dirty="0"/>
              <a:t>Átomo multielectronico de numero atómico Z.</a:t>
            </a:r>
          </a:p>
          <a:p>
            <a:r>
              <a:rPr lang="es-MX" dirty="0"/>
              <a:t>Se considera la interacción de Coulomb entre cada uno de sus Z electrones y su núcleo.</a:t>
            </a:r>
          </a:p>
          <a:p>
            <a:pPr marL="0" indent="0">
              <a:buNone/>
            </a:pPr>
            <a:endParaRPr lang="es-MX" dirty="0"/>
          </a:p>
        </p:txBody>
      </p:sp>
      <p:sp>
        <p:nvSpPr>
          <p:cNvPr id="4" name="Elipse 3">
            <a:extLst>
              <a:ext uri="{FF2B5EF4-FFF2-40B4-BE49-F238E27FC236}">
                <a16:creationId xmlns:a16="http://schemas.microsoft.com/office/drawing/2014/main" id="{D25A85C9-4FFC-4829-AD58-FBD271A4021A}"/>
              </a:ext>
            </a:extLst>
          </p:cNvPr>
          <p:cNvSpPr/>
          <p:nvPr/>
        </p:nvSpPr>
        <p:spPr>
          <a:xfrm>
            <a:off x="1837551" y="5573519"/>
            <a:ext cx="702365" cy="71539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Elipse 4">
            <a:extLst>
              <a:ext uri="{FF2B5EF4-FFF2-40B4-BE49-F238E27FC236}">
                <a16:creationId xmlns:a16="http://schemas.microsoft.com/office/drawing/2014/main" id="{865E2E3A-A071-49DE-9919-9F38356CCF6E}"/>
              </a:ext>
            </a:extLst>
          </p:cNvPr>
          <p:cNvSpPr/>
          <p:nvPr/>
        </p:nvSpPr>
        <p:spPr>
          <a:xfrm>
            <a:off x="4187687" y="4022411"/>
            <a:ext cx="609600" cy="640445"/>
          </a:xfrm>
          <a:prstGeom prst="ellipse">
            <a:avLst/>
          </a:prstGeom>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6" name="Elipse 5">
            <a:extLst>
              <a:ext uri="{FF2B5EF4-FFF2-40B4-BE49-F238E27FC236}">
                <a16:creationId xmlns:a16="http://schemas.microsoft.com/office/drawing/2014/main" id="{7EB9203D-E206-4C11-AC52-EC490A93338E}"/>
              </a:ext>
            </a:extLst>
          </p:cNvPr>
          <p:cNvSpPr/>
          <p:nvPr/>
        </p:nvSpPr>
        <p:spPr>
          <a:xfrm>
            <a:off x="8494644" y="4607938"/>
            <a:ext cx="689113" cy="689113"/>
          </a:xfrm>
          <a:prstGeom prst="ellipse">
            <a:avLst/>
          </a:prstGeom>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cxnSp>
        <p:nvCxnSpPr>
          <p:cNvPr id="10" name="Conector recto de flecha 9">
            <a:extLst>
              <a:ext uri="{FF2B5EF4-FFF2-40B4-BE49-F238E27FC236}">
                <a16:creationId xmlns:a16="http://schemas.microsoft.com/office/drawing/2014/main" id="{8F846991-45F9-479C-A258-803817BAE6B4}"/>
              </a:ext>
            </a:extLst>
          </p:cNvPr>
          <p:cNvCxnSpPr>
            <a:cxnSpLocks/>
            <a:stCxn id="5" idx="3"/>
          </p:cNvCxnSpPr>
          <p:nvPr/>
        </p:nvCxnSpPr>
        <p:spPr>
          <a:xfrm flipH="1">
            <a:off x="2589212" y="4569065"/>
            <a:ext cx="1687749" cy="1130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59BEE684-BB96-463A-9DC4-E84F5BC37276}"/>
              </a:ext>
            </a:extLst>
          </p:cNvPr>
          <p:cNvCxnSpPr/>
          <p:nvPr/>
        </p:nvCxnSpPr>
        <p:spPr>
          <a:xfrm flipH="1">
            <a:off x="2621805" y="5077222"/>
            <a:ext cx="5872839" cy="892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D98F00DA-EED6-4723-8B90-6C85B5AE8E91}"/>
              </a:ext>
            </a:extLst>
          </p:cNvPr>
          <p:cNvCxnSpPr>
            <a:cxnSpLocks/>
          </p:cNvCxnSpPr>
          <p:nvPr/>
        </p:nvCxnSpPr>
        <p:spPr>
          <a:xfrm flipH="1">
            <a:off x="2087972" y="3882887"/>
            <a:ext cx="88021" cy="1545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17F905DD-9A7E-4BB0-856D-A3A3C1E6F839}"/>
              </a:ext>
            </a:extLst>
          </p:cNvPr>
          <p:cNvCxnSpPr>
            <a:cxnSpLocks/>
          </p:cNvCxnSpPr>
          <p:nvPr/>
        </p:nvCxnSpPr>
        <p:spPr>
          <a:xfrm flipH="1" flipV="1">
            <a:off x="2372139" y="6393947"/>
            <a:ext cx="147487" cy="44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39B08A77-AB08-4926-AF53-52F7B8974E5F}"/>
              </a:ext>
            </a:extLst>
          </p:cNvPr>
          <p:cNvCxnSpPr>
            <a:stCxn id="5" idx="6"/>
          </p:cNvCxnSpPr>
          <p:nvPr/>
        </p:nvCxnSpPr>
        <p:spPr>
          <a:xfrm>
            <a:off x="4797287" y="4342634"/>
            <a:ext cx="3697357" cy="4006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6" name="Conector recto de flecha 25">
            <a:extLst>
              <a:ext uri="{FF2B5EF4-FFF2-40B4-BE49-F238E27FC236}">
                <a16:creationId xmlns:a16="http://schemas.microsoft.com/office/drawing/2014/main" id="{20954D0C-7003-45E8-A877-23868ACDF27E}"/>
              </a:ext>
            </a:extLst>
          </p:cNvPr>
          <p:cNvCxnSpPr>
            <a:stCxn id="6" idx="1"/>
          </p:cNvCxnSpPr>
          <p:nvPr/>
        </p:nvCxnSpPr>
        <p:spPr>
          <a:xfrm flipH="1" flipV="1">
            <a:off x="5017804" y="4306957"/>
            <a:ext cx="3577758" cy="40189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27" name="CuadroTexto 26">
                <a:extLst>
                  <a:ext uri="{FF2B5EF4-FFF2-40B4-BE49-F238E27FC236}">
                    <a16:creationId xmlns:a16="http://schemas.microsoft.com/office/drawing/2014/main" id="{3295D2C0-9573-445B-8C1E-6096DA357BA1}"/>
                  </a:ext>
                </a:extLst>
              </p:cNvPr>
              <p:cNvSpPr txBox="1"/>
              <p:nvPr/>
            </p:nvSpPr>
            <p:spPr>
              <a:xfrm>
                <a:off x="4276962" y="3578087"/>
                <a:ext cx="348048" cy="369332"/>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𝑒</m:t>
                          </m:r>
                        </m:e>
                        <m:sub>
                          <m:r>
                            <a:rPr lang="es-MX" b="0" i="1" smtClean="0">
                              <a:latin typeface="Cambria Math" panose="02040503050406030204" pitchFamily="18" charset="0"/>
                            </a:rPr>
                            <m:t>1</m:t>
                          </m:r>
                        </m:sub>
                      </m:sSub>
                    </m:oMath>
                  </m:oMathPara>
                </a14:m>
                <a:endParaRPr lang="es-MX" dirty="0"/>
              </a:p>
            </p:txBody>
          </p:sp>
        </mc:Choice>
        <mc:Fallback xmlns="">
          <p:sp>
            <p:nvSpPr>
              <p:cNvPr id="27" name="CuadroTexto 26">
                <a:extLst>
                  <a:ext uri="{FF2B5EF4-FFF2-40B4-BE49-F238E27FC236}">
                    <a16:creationId xmlns:a16="http://schemas.microsoft.com/office/drawing/2014/main" id="{3295D2C0-9573-445B-8C1E-6096DA357BA1}"/>
                  </a:ext>
                </a:extLst>
              </p:cNvPr>
              <p:cNvSpPr txBox="1">
                <a:spLocks noRot="1" noChangeAspect="1" noMove="1" noResize="1" noEditPoints="1" noAdjustHandles="1" noChangeArrowheads="1" noChangeShapeType="1" noTextEdit="1"/>
              </p:cNvSpPr>
              <p:nvPr/>
            </p:nvSpPr>
            <p:spPr>
              <a:xfrm>
                <a:off x="4276962" y="3578087"/>
                <a:ext cx="348048" cy="369332"/>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A0B0B26C-F798-4FC4-A2A9-FFEBD119EA60}"/>
                  </a:ext>
                </a:extLst>
              </p:cNvPr>
              <p:cNvSpPr txBox="1"/>
              <p:nvPr/>
            </p:nvSpPr>
            <p:spPr>
              <a:xfrm rot="19480439">
                <a:off x="2852034" y="4621039"/>
                <a:ext cx="958927" cy="404213"/>
              </a:xfrm>
              <a:prstGeom prst="rect">
                <a:avLst/>
              </a:prstGeom>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𝐹</m:t>
                          </m:r>
                        </m:e>
                        <m:sub>
                          <m:sSub>
                            <m:sSubPr>
                              <m:ctrlPr>
                                <a:rPr lang="es-MX" i="1" smtClean="0">
                                  <a:latin typeface="Cambria Math" panose="02040503050406030204" pitchFamily="18" charset="0"/>
                                </a:rPr>
                              </m:ctrlPr>
                            </m:sSubPr>
                            <m:e>
                              <m:r>
                                <a:rPr lang="es-MX" b="0" i="1" smtClean="0">
                                  <a:latin typeface="Cambria Math" panose="02040503050406030204" pitchFamily="18" charset="0"/>
                                </a:rPr>
                                <m:t>𝑒</m:t>
                              </m:r>
                            </m:e>
                            <m:sub>
                              <m:r>
                                <a:rPr lang="es-MX" b="0" i="1" smtClean="0">
                                  <a:latin typeface="Cambria Math" panose="02040503050406030204" pitchFamily="18" charset="0"/>
                                </a:rPr>
                                <m:t>1</m:t>
                              </m:r>
                            </m:sub>
                          </m:sSub>
                          <m:r>
                            <a:rPr lang="es-MX" b="0" i="1" smtClean="0">
                              <a:latin typeface="Cambria Math" panose="02040503050406030204" pitchFamily="18" charset="0"/>
                            </a:rPr>
                            <m:t>−</m:t>
                          </m:r>
                          <m:r>
                            <a:rPr lang="es-MX" b="0" i="1" smtClean="0">
                              <a:latin typeface="Cambria Math" panose="02040503050406030204" pitchFamily="18" charset="0"/>
                            </a:rPr>
                            <m:t>𝑁</m:t>
                          </m:r>
                        </m:sub>
                      </m:sSub>
                    </m:oMath>
                  </m:oMathPara>
                </a14:m>
                <a:endParaRPr lang="es-MX" dirty="0"/>
              </a:p>
            </p:txBody>
          </p:sp>
        </mc:Choice>
        <mc:Fallback xmlns="">
          <p:sp>
            <p:nvSpPr>
              <p:cNvPr id="29" name="CuadroTexto 28">
                <a:extLst>
                  <a:ext uri="{FF2B5EF4-FFF2-40B4-BE49-F238E27FC236}">
                    <a16:creationId xmlns:a16="http://schemas.microsoft.com/office/drawing/2014/main" id="{A0B0B26C-F798-4FC4-A2A9-FFEBD119EA60}"/>
                  </a:ext>
                </a:extLst>
              </p:cNvPr>
              <p:cNvSpPr txBox="1">
                <a:spLocks noRot="1" noChangeAspect="1" noMove="1" noResize="1" noEditPoints="1" noAdjustHandles="1" noChangeArrowheads="1" noChangeShapeType="1" noTextEdit="1"/>
              </p:cNvSpPr>
              <p:nvPr/>
            </p:nvSpPr>
            <p:spPr>
              <a:xfrm rot="19480439">
                <a:off x="2852034" y="4621039"/>
                <a:ext cx="958927" cy="404213"/>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37065373-DE52-4309-8719-B44D4FA43E57}"/>
                  </a:ext>
                </a:extLst>
              </p:cNvPr>
              <p:cNvSpPr txBox="1"/>
              <p:nvPr/>
            </p:nvSpPr>
            <p:spPr>
              <a:xfrm>
                <a:off x="9040698" y="4238606"/>
                <a:ext cx="348048" cy="369332"/>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𝑒</m:t>
                          </m:r>
                        </m:e>
                        <m:sub>
                          <m:r>
                            <a:rPr lang="es-MX" b="0" i="1" smtClean="0">
                              <a:latin typeface="Cambria Math" panose="02040503050406030204" pitchFamily="18" charset="0"/>
                            </a:rPr>
                            <m:t>2</m:t>
                          </m:r>
                        </m:sub>
                      </m:sSub>
                    </m:oMath>
                  </m:oMathPara>
                </a14:m>
                <a:endParaRPr lang="es-MX" dirty="0"/>
              </a:p>
            </p:txBody>
          </p:sp>
        </mc:Choice>
        <mc:Fallback xmlns="">
          <p:sp>
            <p:nvSpPr>
              <p:cNvPr id="30" name="CuadroTexto 29">
                <a:extLst>
                  <a:ext uri="{FF2B5EF4-FFF2-40B4-BE49-F238E27FC236}">
                    <a16:creationId xmlns:a16="http://schemas.microsoft.com/office/drawing/2014/main" id="{37065373-DE52-4309-8719-B44D4FA43E57}"/>
                  </a:ext>
                </a:extLst>
              </p:cNvPr>
              <p:cNvSpPr txBox="1">
                <a:spLocks noRot="1" noChangeAspect="1" noMove="1" noResize="1" noEditPoints="1" noAdjustHandles="1" noChangeArrowheads="1" noChangeShapeType="1" noTextEdit="1"/>
              </p:cNvSpPr>
              <p:nvPr/>
            </p:nvSpPr>
            <p:spPr>
              <a:xfrm>
                <a:off x="9040698" y="4238606"/>
                <a:ext cx="348048" cy="369332"/>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5EC58D62-0093-4BE3-BF18-F9BB75139613}"/>
                  </a:ext>
                </a:extLst>
              </p:cNvPr>
              <p:cNvSpPr txBox="1"/>
              <p:nvPr/>
            </p:nvSpPr>
            <p:spPr>
              <a:xfrm rot="20919851">
                <a:off x="5436044" y="5527727"/>
                <a:ext cx="958927" cy="404213"/>
              </a:xfrm>
              <a:prstGeom prst="rect">
                <a:avLst/>
              </a:prstGeom>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𝐹</m:t>
                          </m:r>
                        </m:e>
                        <m:sub>
                          <m:sSub>
                            <m:sSubPr>
                              <m:ctrlPr>
                                <a:rPr lang="es-MX" i="1" smtClean="0">
                                  <a:latin typeface="Cambria Math" panose="02040503050406030204" pitchFamily="18" charset="0"/>
                                </a:rPr>
                              </m:ctrlPr>
                            </m:sSubPr>
                            <m:e>
                              <m:r>
                                <a:rPr lang="es-MX" b="0" i="1" smtClean="0">
                                  <a:latin typeface="Cambria Math" panose="02040503050406030204" pitchFamily="18" charset="0"/>
                                </a:rPr>
                                <m:t>𝑒</m:t>
                              </m:r>
                            </m:e>
                            <m:sub>
                              <m:r>
                                <a:rPr lang="es-MX" b="0" i="1" smtClean="0">
                                  <a:latin typeface="Cambria Math" panose="02040503050406030204" pitchFamily="18" charset="0"/>
                                </a:rPr>
                                <m:t>2</m:t>
                              </m:r>
                            </m:sub>
                          </m:sSub>
                          <m:r>
                            <a:rPr lang="es-MX" b="0" i="1" smtClean="0">
                              <a:latin typeface="Cambria Math" panose="02040503050406030204" pitchFamily="18" charset="0"/>
                            </a:rPr>
                            <m:t>−</m:t>
                          </m:r>
                          <m:r>
                            <a:rPr lang="es-MX" b="0" i="1" smtClean="0">
                              <a:latin typeface="Cambria Math" panose="02040503050406030204" pitchFamily="18" charset="0"/>
                            </a:rPr>
                            <m:t>𝑁</m:t>
                          </m:r>
                        </m:sub>
                      </m:sSub>
                    </m:oMath>
                  </m:oMathPara>
                </a14:m>
                <a:endParaRPr lang="es-MX" dirty="0"/>
              </a:p>
            </p:txBody>
          </p:sp>
        </mc:Choice>
        <mc:Fallback xmlns="">
          <p:sp>
            <p:nvSpPr>
              <p:cNvPr id="31" name="CuadroTexto 30">
                <a:extLst>
                  <a:ext uri="{FF2B5EF4-FFF2-40B4-BE49-F238E27FC236}">
                    <a16:creationId xmlns:a16="http://schemas.microsoft.com/office/drawing/2014/main" id="{5EC58D62-0093-4BE3-BF18-F9BB75139613}"/>
                  </a:ext>
                </a:extLst>
              </p:cNvPr>
              <p:cNvSpPr txBox="1">
                <a:spLocks noRot="1" noChangeAspect="1" noMove="1" noResize="1" noEditPoints="1" noAdjustHandles="1" noChangeArrowheads="1" noChangeShapeType="1" noTextEdit="1"/>
              </p:cNvSpPr>
              <p:nvPr/>
            </p:nvSpPr>
            <p:spPr>
              <a:xfrm rot="20919851">
                <a:off x="5436044" y="5527727"/>
                <a:ext cx="958927" cy="404213"/>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2" name="CuadroTexto 31">
                <a:extLst>
                  <a:ext uri="{FF2B5EF4-FFF2-40B4-BE49-F238E27FC236}">
                    <a16:creationId xmlns:a16="http://schemas.microsoft.com/office/drawing/2014/main" id="{65C112E7-8EA2-43A1-8811-6BA6C8FE0882}"/>
                  </a:ext>
                </a:extLst>
              </p:cNvPr>
              <p:cNvSpPr txBox="1"/>
              <p:nvPr/>
            </p:nvSpPr>
            <p:spPr>
              <a:xfrm rot="409376">
                <a:off x="5191610" y="3891932"/>
                <a:ext cx="958927" cy="404213"/>
              </a:xfrm>
              <a:prstGeom prst="rect">
                <a:avLst/>
              </a:prstGeom>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𝐹</m:t>
                          </m:r>
                        </m:e>
                        <m:sub>
                          <m:sSub>
                            <m:sSubPr>
                              <m:ctrlPr>
                                <a:rPr lang="es-MX" i="1" smtClean="0">
                                  <a:latin typeface="Cambria Math" panose="02040503050406030204" pitchFamily="18" charset="0"/>
                                </a:rPr>
                              </m:ctrlPr>
                            </m:sSubPr>
                            <m:e>
                              <m:r>
                                <a:rPr lang="es-MX" b="0" i="1" smtClean="0">
                                  <a:latin typeface="Cambria Math" panose="02040503050406030204" pitchFamily="18" charset="0"/>
                                </a:rPr>
                                <m:t>𝑒</m:t>
                              </m:r>
                            </m:e>
                            <m:sub>
                              <m:r>
                                <a:rPr lang="es-MX" b="0" i="1" smtClean="0">
                                  <a:latin typeface="Cambria Math" panose="02040503050406030204" pitchFamily="18" charset="0"/>
                                </a:rPr>
                                <m:t>1</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𝑒</m:t>
                              </m:r>
                            </m:e>
                            <m:sub>
                              <m:r>
                                <a:rPr lang="es-MX" b="0" i="1" smtClean="0">
                                  <a:latin typeface="Cambria Math" panose="02040503050406030204" pitchFamily="18" charset="0"/>
                                </a:rPr>
                                <m:t>2</m:t>
                              </m:r>
                            </m:sub>
                          </m:sSub>
                        </m:sub>
                      </m:sSub>
                    </m:oMath>
                  </m:oMathPara>
                </a14:m>
                <a:endParaRPr lang="es-MX" dirty="0"/>
              </a:p>
            </p:txBody>
          </p:sp>
        </mc:Choice>
        <mc:Fallback xmlns="">
          <p:sp>
            <p:nvSpPr>
              <p:cNvPr id="32" name="CuadroTexto 31">
                <a:extLst>
                  <a:ext uri="{FF2B5EF4-FFF2-40B4-BE49-F238E27FC236}">
                    <a16:creationId xmlns:a16="http://schemas.microsoft.com/office/drawing/2014/main" id="{65C112E7-8EA2-43A1-8811-6BA6C8FE0882}"/>
                  </a:ext>
                </a:extLst>
              </p:cNvPr>
              <p:cNvSpPr txBox="1">
                <a:spLocks noRot="1" noChangeAspect="1" noMove="1" noResize="1" noEditPoints="1" noAdjustHandles="1" noChangeArrowheads="1" noChangeShapeType="1" noTextEdit="1"/>
              </p:cNvSpPr>
              <p:nvPr/>
            </p:nvSpPr>
            <p:spPr>
              <a:xfrm rot="409376">
                <a:off x="5191610" y="3891932"/>
                <a:ext cx="958927" cy="404213"/>
              </a:xfrm>
              <a:prstGeom prst="rect">
                <a:avLst/>
              </a:prstGeom>
              <a:blipFill>
                <a:blip r:embed="rId6"/>
                <a:stretch>
                  <a:fillRect/>
                </a:stretch>
              </a:blipFill>
            </p:spPr>
            <p:txBody>
              <a:bodyPr/>
              <a:lstStyle/>
              <a:p>
                <a:r>
                  <a:rPr lang="es-MX">
                    <a:noFill/>
                  </a:rPr>
                  <a:t> </a:t>
                </a:r>
              </a:p>
            </p:txBody>
          </p:sp>
        </mc:Fallback>
      </mc:AlternateContent>
      <p:pic>
        <p:nvPicPr>
          <p:cNvPr id="33" name="Imagen 32">
            <a:extLst>
              <a:ext uri="{FF2B5EF4-FFF2-40B4-BE49-F238E27FC236}">
                <a16:creationId xmlns:a16="http://schemas.microsoft.com/office/drawing/2014/main" id="{CB2EA91B-BE10-4DD5-A1A8-794C765B4EA2}"/>
              </a:ext>
            </a:extLst>
          </p:cNvPr>
          <p:cNvPicPr>
            <a:picLocks noChangeAspect="1"/>
          </p:cNvPicPr>
          <p:nvPr/>
        </p:nvPicPr>
        <p:blipFill>
          <a:blip r:embed="rId7"/>
          <a:stretch>
            <a:fillRect/>
          </a:stretch>
        </p:blipFill>
        <p:spPr>
          <a:xfrm rot="18522857">
            <a:off x="8640389" y="3308513"/>
            <a:ext cx="3664014" cy="487722"/>
          </a:xfrm>
          <a:prstGeom prst="rect">
            <a:avLst/>
          </a:prstGeom>
        </p:spPr>
      </p:pic>
      <p:pic>
        <p:nvPicPr>
          <p:cNvPr id="34" name="Imagen 33">
            <a:extLst>
              <a:ext uri="{FF2B5EF4-FFF2-40B4-BE49-F238E27FC236}">
                <a16:creationId xmlns:a16="http://schemas.microsoft.com/office/drawing/2014/main" id="{F96B15EE-D886-4CB4-B9B6-89DB97BBBCB2}"/>
              </a:ext>
            </a:extLst>
          </p:cNvPr>
          <p:cNvPicPr>
            <a:picLocks noChangeAspect="1"/>
          </p:cNvPicPr>
          <p:nvPr/>
        </p:nvPicPr>
        <p:blipFill>
          <a:blip r:embed="rId7"/>
          <a:stretch>
            <a:fillRect/>
          </a:stretch>
        </p:blipFill>
        <p:spPr>
          <a:xfrm rot="1489859">
            <a:off x="8945071" y="5768579"/>
            <a:ext cx="3111667" cy="414199"/>
          </a:xfrm>
          <a:prstGeom prst="rect">
            <a:avLst/>
          </a:prstGeom>
        </p:spPr>
      </p:pic>
      <p:pic>
        <p:nvPicPr>
          <p:cNvPr id="35" name="Imagen 34">
            <a:extLst>
              <a:ext uri="{FF2B5EF4-FFF2-40B4-BE49-F238E27FC236}">
                <a16:creationId xmlns:a16="http://schemas.microsoft.com/office/drawing/2014/main" id="{01B7EE48-1505-4649-BDBD-48B557A05F02}"/>
              </a:ext>
            </a:extLst>
          </p:cNvPr>
          <p:cNvPicPr>
            <a:picLocks noChangeAspect="1"/>
          </p:cNvPicPr>
          <p:nvPr/>
        </p:nvPicPr>
        <p:blipFill>
          <a:blip r:embed="rId7"/>
          <a:stretch>
            <a:fillRect/>
          </a:stretch>
        </p:blipFill>
        <p:spPr>
          <a:xfrm rot="14253762">
            <a:off x="1562631" y="2122650"/>
            <a:ext cx="3664014" cy="487722"/>
          </a:xfrm>
          <a:prstGeom prst="rect">
            <a:avLst/>
          </a:prstGeom>
        </p:spPr>
      </p:pic>
      <p:pic>
        <p:nvPicPr>
          <p:cNvPr id="36" name="Imagen 35">
            <a:extLst>
              <a:ext uri="{FF2B5EF4-FFF2-40B4-BE49-F238E27FC236}">
                <a16:creationId xmlns:a16="http://schemas.microsoft.com/office/drawing/2014/main" id="{7B82EC22-5D0A-47CD-8252-785AF5444668}"/>
              </a:ext>
            </a:extLst>
          </p:cNvPr>
          <p:cNvPicPr>
            <a:picLocks noChangeAspect="1"/>
          </p:cNvPicPr>
          <p:nvPr/>
        </p:nvPicPr>
        <p:blipFill>
          <a:blip r:embed="rId7"/>
          <a:stretch>
            <a:fillRect/>
          </a:stretch>
        </p:blipFill>
        <p:spPr>
          <a:xfrm rot="7696893">
            <a:off x="6662177" y="5912958"/>
            <a:ext cx="2276182" cy="302986"/>
          </a:xfrm>
          <a:prstGeom prst="rect">
            <a:avLst/>
          </a:prstGeom>
        </p:spPr>
      </p:pic>
    </p:spTree>
    <p:extLst>
      <p:ext uri="{BB962C8B-B14F-4D97-AF65-F5344CB8AC3E}">
        <p14:creationId xmlns:p14="http://schemas.microsoft.com/office/powerpoint/2010/main" val="225100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9ACDFAB-EA31-4874-8856-66A1C1AF1E82}"/>
              </a:ext>
            </a:extLst>
          </p:cNvPr>
          <p:cNvPicPr>
            <a:picLocks noChangeAspect="1"/>
          </p:cNvPicPr>
          <p:nvPr/>
        </p:nvPicPr>
        <p:blipFill rotWithShape="1">
          <a:blip r:embed="rId2"/>
          <a:srcRect l="38070" t="19324" r="17405" b="32753"/>
          <a:stretch/>
        </p:blipFill>
        <p:spPr>
          <a:xfrm rot="16200000">
            <a:off x="7382638" y="-1428311"/>
            <a:ext cx="2809461" cy="62226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uadroTexto 4">
            <a:extLst>
              <a:ext uri="{FF2B5EF4-FFF2-40B4-BE49-F238E27FC236}">
                <a16:creationId xmlns:a16="http://schemas.microsoft.com/office/drawing/2014/main" id="{EEE00D85-2602-476B-B40B-1A60619718D5}"/>
              </a:ext>
            </a:extLst>
          </p:cNvPr>
          <p:cNvSpPr txBox="1"/>
          <p:nvPr/>
        </p:nvSpPr>
        <p:spPr>
          <a:xfrm>
            <a:off x="2955235" y="278295"/>
            <a:ext cx="2279374" cy="2862322"/>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r>
              <a:rPr lang="es-MX" dirty="0"/>
              <a:t>Se considera también que los electrones atómicos deben ser tratados como moviéndose independientemente.</a:t>
            </a:r>
          </a:p>
          <a:p>
            <a:endParaRPr lang="es-MX" dirty="0"/>
          </a:p>
          <a:p>
            <a:endParaRPr lang="es-MX" dirty="0"/>
          </a:p>
        </p:txBody>
      </p:sp>
      <p:sp>
        <p:nvSpPr>
          <p:cNvPr id="6" name="CuadroTexto 5">
            <a:extLst>
              <a:ext uri="{FF2B5EF4-FFF2-40B4-BE49-F238E27FC236}">
                <a16:creationId xmlns:a16="http://schemas.microsoft.com/office/drawing/2014/main" id="{65B71BB5-14EC-4C87-945B-E4EBB3B1B5F2}"/>
              </a:ext>
            </a:extLst>
          </p:cNvPr>
          <p:cNvSpPr txBox="1"/>
          <p:nvPr/>
        </p:nvSpPr>
        <p:spPr>
          <a:xfrm>
            <a:off x="9845438" y="3244334"/>
            <a:ext cx="1581669" cy="369332"/>
          </a:xfrm>
          <a:prstGeom prst="rect">
            <a:avLst/>
          </a:prstGeom>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wrap="square" rtlCol="0">
            <a:spAutoFit/>
          </a:bodyPr>
          <a:lstStyle/>
          <a:p>
            <a:r>
              <a:rPr lang="es-MX" dirty="0"/>
              <a:t>Figura1.1</a:t>
            </a:r>
          </a:p>
        </p:txBody>
      </p:sp>
      <p:sp>
        <p:nvSpPr>
          <p:cNvPr id="7" name="CuadroTexto 6">
            <a:extLst>
              <a:ext uri="{FF2B5EF4-FFF2-40B4-BE49-F238E27FC236}">
                <a16:creationId xmlns:a16="http://schemas.microsoft.com/office/drawing/2014/main" id="{6087664E-FA6A-4A6C-A876-E8C171C55AD9}"/>
              </a:ext>
            </a:extLst>
          </p:cNvPr>
          <p:cNvSpPr txBox="1"/>
          <p:nvPr/>
        </p:nvSpPr>
        <p:spPr>
          <a:xfrm>
            <a:off x="1903920" y="4431324"/>
            <a:ext cx="7169426" cy="1200329"/>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r>
              <a:rPr lang="es-MX" dirty="0"/>
              <a:t>Se presenta una inconsistencia : </a:t>
            </a:r>
          </a:p>
          <a:p>
            <a:pPr algn="ctr"/>
            <a:r>
              <a:rPr lang="es-MX" dirty="0"/>
              <a:t>    Se debe considerar la interacción de Coulomb entre electrones y al mismo tiempo los electrones deben ser tratados como moviéndose independientemente.</a:t>
            </a:r>
          </a:p>
        </p:txBody>
      </p:sp>
      <p:pic>
        <p:nvPicPr>
          <p:cNvPr id="8" name="Imagen 7">
            <a:extLst>
              <a:ext uri="{FF2B5EF4-FFF2-40B4-BE49-F238E27FC236}">
                <a16:creationId xmlns:a16="http://schemas.microsoft.com/office/drawing/2014/main" id="{E97D6EAF-5E09-48B3-9EE6-B46E47FF6EE7}"/>
              </a:ext>
            </a:extLst>
          </p:cNvPr>
          <p:cNvPicPr>
            <a:picLocks noChangeAspect="1"/>
          </p:cNvPicPr>
          <p:nvPr/>
        </p:nvPicPr>
        <p:blipFill>
          <a:blip r:embed="rId3"/>
          <a:stretch>
            <a:fillRect/>
          </a:stretch>
        </p:blipFill>
        <p:spPr>
          <a:xfrm>
            <a:off x="9493272" y="4431324"/>
            <a:ext cx="2286000" cy="22860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9264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ECD64595-6646-450D-A229-EDE56AB0025E}"/>
                  </a:ext>
                </a:extLst>
              </p:cNvPr>
              <p:cNvSpPr txBox="1"/>
              <p:nvPr/>
            </p:nvSpPr>
            <p:spPr>
              <a:xfrm>
                <a:off x="2531165" y="246612"/>
                <a:ext cx="7712766" cy="646331"/>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r>
                  <a:rPr lang="es-MX" dirty="0"/>
                  <a:t>Potencial neto </a:t>
                </a:r>
                <a14:m>
                  <m:oMath xmlns:m="http://schemas.openxmlformats.org/officeDocument/2006/math">
                    <m:r>
                      <a:rPr lang="es-MX" b="0" i="1" smtClean="0">
                        <a:latin typeface="Cambria Math" panose="02040503050406030204" pitchFamily="18" charset="0"/>
                      </a:rPr>
                      <m:t>𝑉</m:t>
                    </m:r>
                    <m:r>
                      <a:rPr lang="es-MX" b="0" i="1" smtClean="0">
                        <a:latin typeface="Cambria Math" panose="02040503050406030204" pitchFamily="18" charset="0"/>
                      </a:rPr>
                      <m:t>(</m:t>
                    </m:r>
                    <m:r>
                      <a:rPr lang="es-MX" b="0" i="1" smtClean="0">
                        <a:latin typeface="Cambria Math" panose="02040503050406030204" pitchFamily="18" charset="0"/>
                      </a:rPr>
                      <m:t>𝑟</m:t>
                    </m:r>
                    <m:r>
                      <a:rPr lang="es-MX" b="0" i="1" smtClean="0">
                        <a:latin typeface="Cambria Math" panose="02040503050406030204" pitchFamily="18" charset="0"/>
                      </a:rPr>
                      <m:t>)</m:t>
                    </m:r>
                  </m:oMath>
                </a14:m>
                <a:r>
                  <a:rPr lang="es-MX" dirty="0"/>
                  <a:t> esféricamente simétrico, donde r es la coordenada radial del electrón respecto al núcleo. Donde: </a:t>
                </a:r>
              </a:p>
            </p:txBody>
          </p:sp>
        </mc:Choice>
        <mc:Fallback xmlns="">
          <p:sp>
            <p:nvSpPr>
              <p:cNvPr id="4" name="CuadroTexto 3">
                <a:extLst>
                  <a:ext uri="{FF2B5EF4-FFF2-40B4-BE49-F238E27FC236}">
                    <a16:creationId xmlns:a16="http://schemas.microsoft.com/office/drawing/2014/main" id="{ECD64595-6646-450D-A229-EDE56AB0025E}"/>
                  </a:ext>
                </a:extLst>
              </p:cNvPr>
              <p:cNvSpPr txBox="1">
                <a:spLocks noRot="1" noChangeAspect="1" noMove="1" noResize="1" noEditPoints="1" noAdjustHandles="1" noChangeArrowheads="1" noChangeShapeType="1" noTextEdit="1"/>
              </p:cNvSpPr>
              <p:nvPr/>
            </p:nvSpPr>
            <p:spPr>
              <a:xfrm>
                <a:off x="2531165" y="246612"/>
                <a:ext cx="7712766" cy="646331"/>
              </a:xfrm>
              <a:prstGeom prst="rect">
                <a:avLst/>
              </a:prstGeom>
              <a:blipFill>
                <a:blip r:embed="rId2"/>
                <a:stretch>
                  <a:fillRect l="-314" t="-1770" b="-973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3A5B54CB-ED90-42F1-BDC0-ADA51D506DFA}"/>
                  </a:ext>
                </a:extLst>
              </p:cNvPr>
              <p:cNvSpPr txBox="1"/>
              <p:nvPr/>
            </p:nvSpPr>
            <p:spPr>
              <a:xfrm>
                <a:off x="3591339" y="1197646"/>
                <a:ext cx="5009322" cy="971163"/>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𝑉</m:t>
                      </m:r>
                      <m:d>
                        <m:dPr>
                          <m:ctrlPr>
                            <a:rPr lang="es-MX" b="0" i="1" smtClean="0">
                              <a:latin typeface="Cambria Math" panose="02040503050406030204" pitchFamily="18" charset="0"/>
                            </a:rPr>
                          </m:ctrlPr>
                        </m:dPr>
                        <m:e>
                          <m:r>
                            <a:rPr lang="es-MX" b="0" i="1" smtClean="0">
                              <a:latin typeface="Cambria Math" panose="02040503050406030204" pitchFamily="18" charset="0"/>
                            </a:rPr>
                            <m:t>𝑟</m:t>
                          </m:r>
                        </m:e>
                      </m:d>
                      <m:r>
                        <a:rPr lang="es-MX" b="0" i="1" smtClean="0">
                          <a:latin typeface="Cambria Math" panose="02040503050406030204" pitchFamily="18" charset="0"/>
                        </a:rPr>
                        <m:t>= </m:t>
                      </m:r>
                      <m:nary>
                        <m:naryPr>
                          <m:chr m:val="∑"/>
                          <m:supHide m:val="on"/>
                          <m:ctrlPr>
                            <a:rPr lang="es-MX" b="0" i="1" smtClean="0">
                              <a:latin typeface="Cambria Math" panose="02040503050406030204" pitchFamily="18" charset="0"/>
                            </a:rPr>
                          </m:ctrlPr>
                        </m:naryPr>
                        <m:sub>
                          <m:eqArr>
                            <m:eqArrPr>
                              <m:ctrlPr>
                                <a:rPr lang="es-MX" b="0" i="1" smtClean="0">
                                  <a:latin typeface="Cambria Math" panose="02040503050406030204" pitchFamily="18" charset="0"/>
                                </a:rPr>
                              </m:ctrlPr>
                            </m:eqArrPr>
                            <m:e>
                              <m:r>
                                <m:rPr>
                                  <m:brk m:alnAt="7"/>
                                </m:rPr>
                                <a:rPr lang="es-MX" b="0" i="1" smtClean="0">
                                  <a:latin typeface="Cambria Math" panose="02040503050406030204" pitchFamily="18" charset="0"/>
                                </a:rPr>
                                <m:t>𝐴</m:t>
                              </m:r>
                              <m:r>
                                <a:rPr lang="es-MX" b="0" i="1" smtClean="0">
                                  <a:latin typeface="Cambria Math" panose="02040503050406030204" pitchFamily="18" charset="0"/>
                                </a:rPr>
                                <m:t>𝑡𝑟𝑎𝑐𝑡𝑖𝑣𝑜</m:t>
                              </m:r>
                            </m:e>
                            <m:e>
                              <m:r>
                                <a:rPr lang="es-MX" b="0" i="1" smtClean="0">
                                  <a:latin typeface="Cambria Math" panose="02040503050406030204" pitchFamily="18" charset="0"/>
                                </a:rPr>
                                <m:t>𝑑𝑒𝑏𝑖𝑑𝑜</m:t>
                              </m:r>
                              <m:r>
                                <a:rPr lang="es-MX" b="0" i="1" smtClean="0">
                                  <a:latin typeface="Cambria Math" panose="02040503050406030204" pitchFamily="18" charset="0"/>
                                </a:rPr>
                                <m:t> </m:t>
                              </m:r>
                              <m:r>
                                <a:rPr lang="es-MX" b="0" i="1" smtClean="0">
                                  <a:latin typeface="Cambria Math" panose="02040503050406030204" pitchFamily="18" charset="0"/>
                                </a:rPr>
                                <m:t>𝑎𝑙</m:t>
                              </m:r>
                              <m:r>
                                <a:rPr lang="es-MX" b="0" i="1" smtClean="0">
                                  <a:latin typeface="Cambria Math" panose="02040503050406030204" pitchFamily="18" charset="0"/>
                                </a:rPr>
                                <m:t> </m:t>
                              </m:r>
                              <m:r>
                                <a:rPr lang="es-MX" b="0" i="1" smtClean="0">
                                  <a:latin typeface="Cambria Math" panose="02040503050406030204" pitchFamily="18" charset="0"/>
                                </a:rPr>
                                <m:t>𝑛𝑢𝑐𝑙𝑒𝑜</m:t>
                              </m:r>
                            </m:e>
                          </m:eqArr>
                        </m:sub>
                        <m:sup/>
                        <m:e>
                          <m:r>
                            <a:rPr lang="es-MX" b="0" i="1" smtClean="0">
                              <a:latin typeface="Cambria Math" panose="02040503050406030204" pitchFamily="18" charset="0"/>
                            </a:rPr>
                            <m:t>𝑉</m:t>
                          </m:r>
                        </m:e>
                      </m:nary>
                      <m:r>
                        <a:rPr lang="es-MX" b="0" i="1" smtClean="0">
                          <a:latin typeface="Cambria Math" panose="02040503050406030204" pitchFamily="18" charset="0"/>
                        </a:rPr>
                        <m:t>   + </m:t>
                      </m:r>
                      <m:nary>
                        <m:naryPr>
                          <m:chr m:val="∑"/>
                          <m:supHide m:val="on"/>
                          <m:ctrlPr>
                            <a:rPr lang="es-MX" b="0" i="1" smtClean="0">
                              <a:latin typeface="Cambria Math" panose="02040503050406030204" pitchFamily="18" charset="0"/>
                            </a:rPr>
                          </m:ctrlPr>
                        </m:naryPr>
                        <m:sub>
                          <m:eqArr>
                            <m:eqArrPr>
                              <m:ctrlPr>
                                <a:rPr lang="es-MX" b="0" i="1" smtClean="0">
                                  <a:latin typeface="Cambria Math" panose="02040503050406030204" pitchFamily="18" charset="0"/>
                                </a:rPr>
                              </m:ctrlPr>
                            </m:eqArrPr>
                            <m:e>
                              <m:r>
                                <m:rPr>
                                  <m:brk m:alnAt="7"/>
                                </m:rPr>
                                <a:rPr lang="es-MX" b="0" i="1" smtClean="0">
                                  <a:latin typeface="Cambria Math" panose="02040503050406030204" pitchFamily="18" charset="0"/>
                                </a:rPr>
                                <m:t>𝑅</m:t>
                              </m:r>
                              <m:r>
                                <a:rPr lang="es-MX" b="0" i="1" smtClean="0">
                                  <a:latin typeface="Cambria Math" panose="02040503050406030204" pitchFamily="18" charset="0"/>
                                </a:rPr>
                                <m:t>𝑒𝑝𝑢𝑙𝑠𝑖𝑣𝑜</m:t>
                              </m:r>
                              <m:r>
                                <a:rPr lang="es-MX" b="0" i="1" smtClean="0">
                                  <a:latin typeface="Cambria Math" panose="02040503050406030204" pitchFamily="18" charset="0"/>
                                </a:rPr>
                                <m:t> </m:t>
                              </m:r>
                            </m:e>
                            <m:e>
                              <m:r>
                                <a:rPr lang="es-MX" b="0" i="1" smtClean="0">
                                  <a:latin typeface="Cambria Math" panose="02040503050406030204" pitchFamily="18" charset="0"/>
                                </a:rPr>
                                <m:t>𝑑𝑒𝑏𝑖𝑑𝑜</m:t>
                              </m:r>
                              <m:r>
                                <a:rPr lang="es-MX" b="0" i="1" smtClean="0">
                                  <a:latin typeface="Cambria Math" panose="02040503050406030204" pitchFamily="18" charset="0"/>
                                </a:rPr>
                                <m:t> </m:t>
                              </m:r>
                              <m:r>
                                <a:rPr lang="es-MX" b="0" i="1" smtClean="0">
                                  <a:latin typeface="Cambria Math" panose="02040503050406030204" pitchFamily="18" charset="0"/>
                                </a:rPr>
                                <m:t>𝑎𝑙</m:t>
                              </m:r>
                              <m:r>
                                <a:rPr lang="es-MX" b="0" i="1" smtClean="0">
                                  <a:latin typeface="Cambria Math" panose="02040503050406030204" pitchFamily="18" charset="0"/>
                                </a:rPr>
                                <m:t> </m:t>
                              </m:r>
                              <m:r>
                                <a:rPr lang="es-MX" b="0" i="1" smtClean="0">
                                  <a:latin typeface="Cambria Math" panose="02040503050406030204" pitchFamily="18" charset="0"/>
                                </a:rPr>
                                <m:t>𝑛𝑢𝑐𝑙𝑒𝑜</m:t>
                              </m:r>
                              <m:r>
                                <a:rPr lang="es-MX" b="0" i="1" smtClean="0">
                                  <a:latin typeface="Cambria Math" panose="02040503050406030204" pitchFamily="18" charset="0"/>
                                </a:rPr>
                                <m:t>.</m:t>
                              </m:r>
                            </m:e>
                          </m:eqArr>
                        </m:sub>
                        <m:sup/>
                        <m:e>
                          <m:r>
                            <a:rPr lang="es-MX" b="0" i="1" smtClean="0">
                              <a:latin typeface="Cambria Math" panose="02040503050406030204" pitchFamily="18" charset="0"/>
                            </a:rPr>
                            <m:t>𝑉</m:t>
                          </m:r>
                        </m:e>
                      </m:nary>
                    </m:oMath>
                  </m:oMathPara>
                </a14:m>
                <a:endParaRPr lang="es-MX" dirty="0"/>
              </a:p>
            </p:txBody>
          </p:sp>
        </mc:Choice>
        <mc:Fallback xmlns="">
          <p:sp>
            <p:nvSpPr>
              <p:cNvPr id="5" name="CuadroTexto 4">
                <a:extLst>
                  <a:ext uri="{FF2B5EF4-FFF2-40B4-BE49-F238E27FC236}">
                    <a16:creationId xmlns:a16="http://schemas.microsoft.com/office/drawing/2014/main" id="{3A5B54CB-ED90-42F1-BDC0-ADA51D506DFA}"/>
                  </a:ext>
                </a:extLst>
              </p:cNvPr>
              <p:cNvSpPr txBox="1">
                <a:spLocks noRot="1" noChangeAspect="1" noMove="1" noResize="1" noEditPoints="1" noAdjustHandles="1" noChangeArrowheads="1" noChangeShapeType="1" noTextEdit="1"/>
              </p:cNvSpPr>
              <p:nvPr/>
            </p:nvSpPr>
            <p:spPr>
              <a:xfrm>
                <a:off x="3591339" y="1197646"/>
                <a:ext cx="5009322" cy="971163"/>
              </a:xfrm>
              <a:prstGeom prst="rect">
                <a:avLst/>
              </a:prstGeom>
              <a:blipFill>
                <a:blip r:embed="rId3"/>
                <a:stretch>
                  <a:fillRect/>
                </a:stretch>
              </a:blipFill>
            </p:spPr>
            <p:txBody>
              <a:bodyPr/>
              <a:lstStyle/>
              <a:p>
                <a:r>
                  <a:rPr lang="es-MX">
                    <a:noFill/>
                  </a:rPr>
                  <a:t> </a:t>
                </a:r>
              </a:p>
            </p:txBody>
          </p:sp>
        </mc:Fallback>
      </mc:AlternateContent>
      <p:cxnSp>
        <p:nvCxnSpPr>
          <p:cNvPr id="7" name="Conector recto de flecha 6">
            <a:extLst>
              <a:ext uri="{FF2B5EF4-FFF2-40B4-BE49-F238E27FC236}">
                <a16:creationId xmlns:a16="http://schemas.microsoft.com/office/drawing/2014/main" id="{8ED39697-D6CE-4C15-B699-F7E72967DCA9}"/>
              </a:ext>
            </a:extLst>
          </p:cNvPr>
          <p:cNvCxnSpPr>
            <a:cxnSpLocks/>
          </p:cNvCxnSpPr>
          <p:nvPr/>
        </p:nvCxnSpPr>
        <p:spPr>
          <a:xfrm flipV="1">
            <a:off x="7646505" y="2275048"/>
            <a:ext cx="0" cy="507363"/>
          </a:xfrm>
          <a:prstGeom prst="straightConnector1">
            <a:avLst/>
          </a:prstGeom>
          <a:ln>
            <a:tailEnd type="triangle"/>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sp>
        <p:nvSpPr>
          <p:cNvPr id="9" name="CuadroTexto 8">
            <a:extLst>
              <a:ext uri="{FF2B5EF4-FFF2-40B4-BE49-F238E27FC236}">
                <a16:creationId xmlns:a16="http://schemas.microsoft.com/office/drawing/2014/main" id="{0AD8E2BD-E418-44E8-8D92-074BCF0A5B77}"/>
              </a:ext>
            </a:extLst>
          </p:cNvPr>
          <p:cNvSpPr txBox="1"/>
          <p:nvPr/>
        </p:nvSpPr>
        <p:spPr>
          <a:xfrm>
            <a:off x="569844" y="2459246"/>
            <a:ext cx="4731026" cy="646331"/>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r>
              <a:rPr lang="es-MX" dirty="0"/>
              <a:t>Repulsivo entre el electrón y sus Z-1 vecinos. </a:t>
            </a:r>
          </a:p>
        </p:txBody>
      </p:sp>
      <p:cxnSp>
        <p:nvCxnSpPr>
          <p:cNvPr id="13" name="Conector recto 12">
            <a:extLst>
              <a:ext uri="{FF2B5EF4-FFF2-40B4-BE49-F238E27FC236}">
                <a16:creationId xmlns:a16="http://schemas.microsoft.com/office/drawing/2014/main" id="{60555EE5-4B42-45DD-A339-DEE5004FF12C}"/>
              </a:ext>
            </a:extLst>
          </p:cNvPr>
          <p:cNvCxnSpPr>
            <a:cxnSpLocks/>
          </p:cNvCxnSpPr>
          <p:nvPr/>
        </p:nvCxnSpPr>
        <p:spPr>
          <a:xfrm>
            <a:off x="5473148" y="2782411"/>
            <a:ext cx="2173357" cy="0"/>
          </a:xfrm>
          <a:prstGeom prst="line">
            <a:avLst/>
          </a:prstGeom>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pic>
        <p:nvPicPr>
          <p:cNvPr id="16" name="Imagen 15">
            <a:extLst>
              <a:ext uri="{FF2B5EF4-FFF2-40B4-BE49-F238E27FC236}">
                <a16:creationId xmlns:a16="http://schemas.microsoft.com/office/drawing/2014/main" id="{33D40FB8-4520-4881-8A34-A3997FC92DC1}"/>
              </a:ext>
            </a:extLst>
          </p:cNvPr>
          <p:cNvPicPr>
            <a:picLocks noChangeAspect="1"/>
          </p:cNvPicPr>
          <p:nvPr/>
        </p:nvPicPr>
        <p:blipFill>
          <a:blip r:embed="rId4"/>
          <a:stretch>
            <a:fillRect/>
          </a:stretch>
        </p:blipFill>
        <p:spPr>
          <a:xfrm>
            <a:off x="6096000" y="3477683"/>
            <a:ext cx="5742930" cy="3164098"/>
          </a:xfrm>
          <a:prstGeom prst="rect">
            <a:avLst/>
          </a:prstGeom>
        </p:spPr>
      </p:pic>
      <p:sp>
        <p:nvSpPr>
          <p:cNvPr id="17" name="CuadroTexto 16">
            <a:extLst>
              <a:ext uri="{FF2B5EF4-FFF2-40B4-BE49-F238E27FC236}">
                <a16:creationId xmlns:a16="http://schemas.microsoft.com/office/drawing/2014/main" id="{15E46C29-BD08-4950-81FE-B5D79E01B880}"/>
              </a:ext>
            </a:extLst>
          </p:cNvPr>
          <p:cNvSpPr txBox="1"/>
          <p:nvPr/>
        </p:nvSpPr>
        <p:spPr>
          <a:xfrm>
            <a:off x="1987826" y="4465983"/>
            <a:ext cx="2570921" cy="646331"/>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r>
              <a:rPr lang="es-MX" dirty="0"/>
              <a:t>De la Figura 1.1 se puede obtener que </a:t>
            </a:r>
          </a:p>
        </p:txBody>
      </p:sp>
      <p:cxnSp>
        <p:nvCxnSpPr>
          <p:cNvPr id="19" name="Conector recto de flecha 18">
            <a:extLst>
              <a:ext uri="{FF2B5EF4-FFF2-40B4-BE49-F238E27FC236}">
                <a16:creationId xmlns:a16="http://schemas.microsoft.com/office/drawing/2014/main" id="{6ED5FAD2-BFFD-4438-9A64-871B33346A4E}"/>
              </a:ext>
            </a:extLst>
          </p:cNvPr>
          <p:cNvCxnSpPr/>
          <p:nvPr/>
        </p:nvCxnSpPr>
        <p:spPr>
          <a:xfrm flipV="1">
            <a:off x="4545496" y="3856383"/>
            <a:ext cx="1444487" cy="5963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ector recto de flecha 20">
            <a:extLst>
              <a:ext uri="{FF2B5EF4-FFF2-40B4-BE49-F238E27FC236}">
                <a16:creationId xmlns:a16="http://schemas.microsoft.com/office/drawing/2014/main" id="{5C0CFDBD-9CC4-4E5D-AD2A-27D757E45BF1}"/>
              </a:ext>
            </a:extLst>
          </p:cNvPr>
          <p:cNvCxnSpPr/>
          <p:nvPr/>
        </p:nvCxnSpPr>
        <p:spPr>
          <a:xfrm>
            <a:off x="4558747" y="5112314"/>
            <a:ext cx="1391479" cy="798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3718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DA11BD59-FEF8-46D6-A080-25FF8B06D958}"/>
              </a:ext>
            </a:extLst>
          </p:cNvPr>
          <p:cNvSpPr txBox="1"/>
          <p:nvPr/>
        </p:nvSpPr>
        <p:spPr>
          <a:xfrm>
            <a:off x="3306417" y="425798"/>
            <a:ext cx="5579165" cy="369332"/>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r>
              <a:rPr lang="es-MX" dirty="0"/>
              <a:t>Se exige que el potencial sea autoconsistente. </a:t>
            </a:r>
          </a:p>
        </p:txBody>
      </p:sp>
      <p:pic>
        <p:nvPicPr>
          <p:cNvPr id="8" name="Imagen 7">
            <a:extLst>
              <a:ext uri="{FF2B5EF4-FFF2-40B4-BE49-F238E27FC236}">
                <a16:creationId xmlns:a16="http://schemas.microsoft.com/office/drawing/2014/main" id="{090E8B18-F9AD-4FFC-8ED5-0F32702DEBF7}"/>
              </a:ext>
            </a:extLst>
          </p:cNvPr>
          <p:cNvPicPr>
            <a:picLocks noChangeAspect="1"/>
          </p:cNvPicPr>
          <p:nvPr/>
        </p:nvPicPr>
        <p:blipFill>
          <a:blip r:embed="rId2"/>
          <a:stretch>
            <a:fillRect/>
          </a:stretch>
        </p:blipFill>
        <p:spPr>
          <a:xfrm>
            <a:off x="9481931" y="1172817"/>
            <a:ext cx="2152075" cy="3693319"/>
          </a:xfrm>
          <a:prstGeom prst="rect">
            <a:avLst/>
          </a:prstGeom>
          <a:ln w="228600" cap="sq" cmpd="thickThin">
            <a:solidFill>
              <a:srgbClr val="000000"/>
            </a:solidFill>
            <a:prstDash val="solid"/>
            <a:miter lim="800000"/>
          </a:ln>
          <a:effectLst>
            <a:innerShdw blurRad="76200">
              <a:srgbClr val="000000"/>
            </a:innerShdw>
          </a:effectLst>
        </p:spPr>
      </p:pic>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AB96FB3C-5653-4972-943F-87CBE945260A}"/>
                  </a:ext>
                </a:extLst>
              </p:cNvPr>
              <p:cNvSpPr txBox="1"/>
              <p:nvPr/>
            </p:nvSpPr>
            <p:spPr>
              <a:xfrm>
                <a:off x="3306417" y="1172818"/>
                <a:ext cx="5579165" cy="3693319"/>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r>
                  <a:rPr lang="es-MX" dirty="0"/>
                  <a:t>- Douglas </a:t>
                </a:r>
                <a:r>
                  <a:rPr lang="es-MX" dirty="0" err="1"/>
                  <a:t>Hertree</a:t>
                </a:r>
                <a:r>
                  <a:rPr lang="es-MX" dirty="0"/>
                  <a:t> fue el principal impulsor de está teoría en 1928.</a:t>
                </a:r>
              </a:p>
              <a:p>
                <a:endParaRPr lang="es-MX" dirty="0"/>
              </a:p>
              <a:p>
                <a:pPr marL="285750" indent="-285750">
                  <a:buFontTx/>
                  <a:buChar char="-"/>
                </a:pPr>
                <a:r>
                  <a:rPr lang="es-MX" dirty="0"/>
                  <a:t>Implica resolver la ecuación de Schrodinger independiente del tiempo para un sistema de Z electrones que se mueven independientemente en el átomo. </a:t>
                </a:r>
              </a:p>
              <a:p>
                <a:pPr marL="285750" indent="-285750">
                  <a:buFontTx/>
                  <a:buChar char="-"/>
                </a:pPr>
                <a:endParaRPr lang="es-MX" dirty="0"/>
              </a:p>
              <a:p>
                <a:pPr marL="285750" indent="-285750">
                  <a:buFontTx/>
                  <a:buChar char="-"/>
                </a:pPr>
                <a:r>
                  <a:rPr lang="es-MX" dirty="0"/>
                  <a:t>- El potencial atómico total se puede escribir como una suma de conjuntos de Z potenciales netos </a:t>
                </a:r>
                <a14:m>
                  <m:oMath xmlns:m="http://schemas.openxmlformats.org/officeDocument/2006/math">
                    <m:r>
                      <a:rPr lang="es-MX" b="0" i="1" smtClean="0">
                        <a:latin typeface="Cambria Math" panose="02040503050406030204" pitchFamily="18" charset="0"/>
                      </a:rPr>
                      <m:t>𝑉</m:t>
                    </m:r>
                    <m:r>
                      <a:rPr lang="es-MX" b="0" i="1" smtClean="0">
                        <a:latin typeface="Cambria Math" panose="02040503050406030204" pitchFamily="18" charset="0"/>
                      </a:rPr>
                      <m:t>(</m:t>
                    </m:r>
                    <m:r>
                      <a:rPr lang="es-MX" b="0" i="1" smtClean="0">
                        <a:latin typeface="Cambria Math" panose="02040503050406030204" pitchFamily="18" charset="0"/>
                      </a:rPr>
                      <m:t>𝑟</m:t>
                    </m:r>
                    <m:r>
                      <a:rPr lang="es-MX" b="0" i="1" smtClean="0">
                        <a:latin typeface="Cambria Math" panose="02040503050406030204" pitchFamily="18" charset="0"/>
                      </a:rPr>
                      <m:t>)</m:t>
                    </m:r>
                  </m:oMath>
                </a14:m>
                <a:r>
                  <a:rPr lang="es-MX" dirty="0"/>
                  <a:t> que se pueden separar en Z ecuaciones independientes del tiempo</a:t>
                </a:r>
              </a:p>
            </p:txBody>
          </p:sp>
        </mc:Choice>
        <mc:Fallback xmlns="">
          <p:sp>
            <p:nvSpPr>
              <p:cNvPr id="9" name="CuadroTexto 8">
                <a:extLst>
                  <a:ext uri="{FF2B5EF4-FFF2-40B4-BE49-F238E27FC236}">
                    <a16:creationId xmlns:a16="http://schemas.microsoft.com/office/drawing/2014/main" id="{AB96FB3C-5653-4972-943F-87CBE945260A}"/>
                  </a:ext>
                </a:extLst>
              </p:cNvPr>
              <p:cNvSpPr txBox="1">
                <a:spLocks noRot="1" noChangeAspect="1" noMove="1" noResize="1" noEditPoints="1" noAdjustHandles="1" noChangeArrowheads="1" noChangeShapeType="1" noTextEdit="1"/>
              </p:cNvSpPr>
              <p:nvPr/>
            </p:nvSpPr>
            <p:spPr>
              <a:xfrm>
                <a:off x="3306417" y="1172818"/>
                <a:ext cx="5579165" cy="3693319"/>
              </a:xfrm>
              <a:prstGeom prst="rect">
                <a:avLst/>
              </a:prstGeom>
              <a:blipFill>
                <a:blip r:embed="rId3"/>
                <a:stretch>
                  <a:fillRect l="-542" t="-326" b="-979"/>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624A517-4578-490C-9ACB-2EC2746B9C64}"/>
                  </a:ext>
                </a:extLst>
              </p:cNvPr>
              <p:cNvSpPr txBox="1"/>
              <p:nvPr/>
            </p:nvSpPr>
            <p:spPr>
              <a:xfrm>
                <a:off x="3306417" y="5125705"/>
                <a:ext cx="5579164" cy="524182"/>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f>
                      <m:fPr>
                        <m:ctrlPr>
                          <a:rPr lang="es-MX" i="1" smtClean="0">
                            <a:latin typeface="Cambria Math" panose="02040503050406030204" pitchFamily="18" charset="0"/>
                          </a:rPr>
                        </m:ctrlPr>
                      </m:fPr>
                      <m:num>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i="1">
                                <a:latin typeface="Cambria Math" panose="02040503050406030204" pitchFamily="18" charset="0"/>
                              </a:rPr>
                              <m:t>ℏ</m:t>
                            </m:r>
                          </m:e>
                          <m:sup>
                            <m:r>
                              <a:rPr lang="es-MX" b="0" i="1" smtClean="0">
                                <a:latin typeface="Cambria Math" panose="02040503050406030204" pitchFamily="18" charset="0"/>
                              </a:rPr>
                              <m:t>2</m:t>
                            </m:r>
                          </m:sup>
                        </m:sSup>
                      </m:num>
                      <m:den>
                        <m:r>
                          <a:rPr lang="es-MX" b="0" i="1" smtClean="0">
                            <a:latin typeface="Cambria Math" panose="02040503050406030204" pitchFamily="18" charset="0"/>
                          </a:rPr>
                          <m:t>2</m:t>
                        </m:r>
                        <m:r>
                          <a:rPr lang="es-MX" b="0" i="1" smtClean="0">
                            <a:latin typeface="Cambria Math" panose="02040503050406030204" pitchFamily="18" charset="0"/>
                          </a:rPr>
                          <m:t>𝑚</m:t>
                        </m:r>
                      </m:den>
                    </m:f>
                    <m:sSup>
                      <m:sSupPr>
                        <m:ctrlPr>
                          <a:rPr lang="es-MX" i="1" dirty="0" smtClean="0">
                            <a:solidFill>
                              <a:srgbClr val="836967"/>
                            </a:solidFill>
                            <a:latin typeface="Cambria Math" panose="02040503050406030204" pitchFamily="18" charset="0"/>
                          </a:rPr>
                        </m:ctrlPr>
                      </m:sSupPr>
                      <m:e>
                        <m:r>
                          <m:rPr>
                            <m:sty m:val="p"/>
                          </m:rPr>
                          <a:rPr lang="es-MX" dirty="0">
                            <a:latin typeface="Cambria Math" panose="02040503050406030204" pitchFamily="18" charset="0"/>
                          </a:rPr>
                          <m:t>∇</m:t>
                        </m:r>
                      </m:e>
                      <m:sup>
                        <m:r>
                          <a:rPr lang="es-MX" i="0" dirty="0">
                            <a:latin typeface="Cambria Math" panose="02040503050406030204" pitchFamily="18" charset="0"/>
                          </a:rPr>
                          <m:t>2</m:t>
                        </m:r>
                      </m:sup>
                    </m:sSup>
                    <m:r>
                      <a:rPr lang="es-MX" i="1" dirty="0" smtClean="0">
                        <a:latin typeface="Cambria Math" panose="02040503050406030204" pitchFamily="18" charset="0"/>
                      </a:rPr>
                      <m:t>𝜓</m:t>
                    </m:r>
                    <m:d>
                      <m:dPr>
                        <m:ctrlPr>
                          <a:rPr lang="es-MX" b="0" i="1" dirty="0" smtClean="0">
                            <a:latin typeface="Cambria Math" panose="02040503050406030204" pitchFamily="18" charset="0"/>
                          </a:rPr>
                        </m:ctrlPr>
                      </m:dPr>
                      <m:e>
                        <m:r>
                          <a:rPr lang="es-MX" b="0" i="1" dirty="0" smtClean="0">
                            <a:latin typeface="Cambria Math" panose="02040503050406030204" pitchFamily="18" charset="0"/>
                          </a:rPr>
                          <m:t>𝑟</m:t>
                        </m:r>
                        <m:r>
                          <a:rPr lang="es-MX" b="0" i="1" dirty="0" smtClean="0">
                            <a:latin typeface="Cambria Math" panose="02040503050406030204" pitchFamily="18" charset="0"/>
                          </a:rPr>
                          <m:t>,</m:t>
                        </m:r>
                        <m:r>
                          <a:rPr lang="es-MX" b="0" i="1" dirty="0" smtClean="0">
                            <a:latin typeface="Cambria Math" panose="02040503050406030204" pitchFamily="18" charset="0"/>
                          </a:rPr>
                          <m:t>𝜃</m:t>
                        </m:r>
                        <m:r>
                          <a:rPr lang="es-MX" b="0" i="1" dirty="0" smtClean="0">
                            <a:latin typeface="Cambria Math" panose="02040503050406030204" pitchFamily="18" charset="0"/>
                          </a:rPr>
                          <m:t>,</m:t>
                        </m:r>
                        <m:r>
                          <a:rPr lang="es-MX" b="0" i="1" dirty="0" smtClean="0">
                            <a:latin typeface="Cambria Math" panose="02040503050406030204" pitchFamily="18" charset="0"/>
                          </a:rPr>
                          <m:t>𝜑</m:t>
                        </m:r>
                      </m:e>
                    </m:d>
                    <m:r>
                      <a:rPr lang="es-MX" b="0" i="1" dirty="0" smtClean="0">
                        <a:latin typeface="Cambria Math" panose="02040503050406030204" pitchFamily="18" charset="0"/>
                      </a:rPr>
                      <m:t>+</m:t>
                    </m:r>
                    <m:r>
                      <a:rPr lang="es-MX" b="0" i="1" dirty="0" smtClean="0">
                        <a:latin typeface="Cambria Math" panose="02040503050406030204" pitchFamily="18" charset="0"/>
                      </a:rPr>
                      <m:t>𝑉</m:t>
                    </m:r>
                    <m:r>
                      <a:rPr lang="es-MX" b="0" i="1" dirty="0" smtClean="0">
                        <a:latin typeface="Cambria Math" panose="02040503050406030204" pitchFamily="18" charset="0"/>
                      </a:rPr>
                      <m:t>(</m:t>
                    </m:r>
                    <m:r>
                      <a:rPr lang="es-MX" b="0" i="1" dirty="0" smtClean="0">
                        <a:latin typeface="Cambria Math" panose="02040503050406030204" pitchFamily="18" charset="0"/>
                      </a:rPr>
                      <m:t>𝑟</m:t>
                    </m:r>
                    <m:r>
                      <a:rPr lang="es-MX" b="0" i="1" dirty="0" smtClean="0">
                        <a:latin typeface="Cambria Math" panose="02040503050406030204" pitchFamily="18" charset="0"/>
                      </a:rPr>
                      <m:t>)</m:t>
                    </m:r>
                    <m:r>
                      <a:rPr lang="es-MX" i="1" dirty="0">
                        <a:latin typeface="Cambria Math" panose="02040503050406030204" pitchFamily="18" charset="0"/>
                      </a:rPr>
                      <m:t>𝜓</m:t>
                    </m:r>
                    <m:d>
                      <m:dPr>
                        <m:ctrlPr>
                          <a:rPr lang="es-MX" i="1" dirty="0">
                            <a:latin typeface="Cambria Math" panose="02040503050406030204" pitchFamily="18" charset="0"/>
                          </a:rPr>
                        </m:ctrlPr>
                      </m:dPr>
                      <m:e>
                        <m:r>
                          <a:rPr lang="es-MX" i="1" dirty="0">
                            <a:latin typeface="Cambria Math" panose="02040503050406030204" pitchFamily="18" charset="0"/>
                          </a:rPr>
                          <m:t>𝑟</m:t>
                        </m:r>
                        <m:r>
                          <a:rPr lang="es-MX" i="1" dirty="0">
                            <a:latin typeface="Cambria Math" panose="02040503050406030204" pitchFamily="18" charset="0"/>
                          </a:rPr>
                          <m:t>,</m:t>
                        </m:r>
                        <m:r>
                          <a:rPr lang="es-MX" i="1" dirty="0">
                            <a:latin typeface="Cambria Math" panose="02040503050406030204" pitchFamily="18" charset="0"/>
                          </a:rPr>
                          <m:t>𝜃</m:t>
                        </m:r>
                        <m:r>
                          <a:rPr lang="es-MX" i="1" dirty="0">
                            <a:latin typeface="Cambria Math" panose="02040503050406030204" pitchFamily="18" charset="0"/>
                          </a:rPr>
                          <m:t>,</m:t>
                        </m:r>
                        <m:r>
                          <a:rPr lang="es-MX" i="1" dirty="0">
                            <a:latin typeface="Cambria Math" panose="02040503050406030204" pitchFamily="18" charset="0"/>
                          </a:rPr>
                          <m:t>𝜑</m:t>
                        </m:r>
                      </m:e>
                    </m:d>
                  </m:oMath>
                </a14:m>
                <a:r>
                  <a:rPr lang="es-MX" dirty="0"/>
                  <a:t> = </a:t>
                </a:r>
                <a14:m>
                  <m:oMath xmlns:m="http://schemas.openxmlformats.org/officeDocument/2006/math">
                    <m:r>
                      <m:rPr>
                        <m:sty m:val="p"/>
                      </m:rPr>
                      <a:rPr lang="es-MX" b="0" i="0" dirty="0" smtClean="0">
                        <a:latin typeface="Cambria Math" panose="02040503050406030204" pitchFamily="18" charset="0"/>
                      </a:rPr>
                      <m:t>E</m:t>
                    </m:r>
                    <m:r>
                      <a:rPr lang="es-MX" i="1" dirty="0">
                        <a:latin typeface="Cambria Math" panose="02040503050406030204" pitchFamily="18" charset="0"/>
                      </a:rPr>
                      <m:t>𝜓</m:t>
                    </m:r>
                    <m:d>
                      <m:dPr>
                        <m:ctrlPr>
                          <a:rPr lang="es-MX" i="1" dirty="0">
                            <a:latin typeface="Cambria Math" panose="02040503050406030204" pitchFamily="18" charset="0"/>
                          </a:rPr>
                        </m:ctrlPr>
                      </m:dPr>
                      <m:e>
                        <m:r>
                          <a:rPr lang="es-MX" i="1" dirty="0">
                            <a:latin typeface="Cambria Math" panose="02040503050406030204" pitchFamily="18" charset="0"/>
                          </a:rPr>
                          <m:t>𝑟</m:t>
                        </m:r>
                        <m:r>
                          <a:rPr lang="es-MX" i="1" dirty="0">
                            <a:latin typeface="Cambria Math" panose="02040503050406030204" pitchFamily="18" charset="0"/>
                          </a:rPr>
                          <m:t>,</m:t>
                        </m:r>
                        <m:r>
                          <a:rPr lang="es-MX" i="1" dirty="0">
                            <a:latin typeface="Cambria Math" panose="02040503050406030204" pitchFamily="18" charset="0"/>
                          </a:rPr>
                          <m:t>𝜃</m:t>
                        </m:r>
                        <m:r>
                          <a:rPr lang="es-MX" i="1" dirty="0">
                            <a:latin typeface="Cambria Math" panose="02040503050406030204" pitchFamily="18" charset="0"/>
                          </a:rPr>
                          <m:t>,</m:t>
                        </m:r>
                        <m:r>
                          <a:rPr lang="es-MX" i="1" dirty="0">
                            <a:latin typeface="Cambria Math" panose="02040503050406030204" pitchFamily="18" charset="0"/>
                          </a:rPr>
                          <m:t>𝜑</m:t>
                        </m:r>
                      </m:e>
                    </m:d>
                  </m:oMath>
                </a14:m>
                <a:endParaRPr lang="es-MX" dirty="0"/>
              </a:p>
            </p:txBody>
          </p:sp>
        </mc:Choice>
        <mc:Fallback xmlns="">
          <p:sp>
            <p:nvSpPr>
              <p:cNvPr id="10" name="CuadroTexto 9">
                <a:extLst>
                  <a:ext uri="{FF2B5EF4-FFF2-40B4-BE49-F238E27FC236}">
                    <a16:creationId xmlns:a16="http://schemas.microsoft.com/office/drawing/2014/main" id="{5624A517-4578-490C-9ACB-2EC2746B9C64}"/>
                  </a:ext>
                </a:extLst>
              </p:cNvPr>
              <p:cNvSpPr txBox="1">
                <a:spLocks noRot="1" noChangeAspect="1" noMove="1" noResize="1" noEditPoints="1" noAdjustHandles="1" noChangeArrowheads="1" noChangeShapeType="1" noTextEdit="1"/>
              </p:cNvSpPr>
              <p:nvPr/>
            </p:nvSpPr>
            <p:spPr>
              <a:xfrm>
                <a:off x="3306417" y="5125705"/>
                <a:ext cx="5579164" cy="524182"/>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B35904E7-0355-47F4-ACAA-1162C47D523D}"/>
                  </a:ext>
                </a:extLst>
              </p:cNvPr>
              <p:cNvSpPr txBox="1"/>
              <p:nvPr/>
            </p:nvSpPr>
            <p:spPr>
              <a:xfrm>
                <a:off x="3306417" y="5811511"/>
                <a:ext cx="5579164" cy="923330"/>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r>
                  <a:rPr lang="es-MX" dirty="0"/>
                  <a:t>Inicialmente no se conoce la naturaleza de </a:t>
                </a:r>
                <a14:m>
                  <m:oMath xmlns:m="http://schemas.openxmlformats.org/officeDocument/2006/math">
                    <m:r>
                      <a:rPr lang="es-MX" b="0" i="1" smtClean="0">
                        <a:latin typeface="Cambria Math" panose="02040503050406030204" pitchFamily="18" charset="0"/>
                      </a:rPr>
                      <m:t>𝑉</m:t>
                    </m:r>
                    <m:r>
                      <a:rPr lang="es-MX" b="0" i="1" smtClean="0">
                        <a:latin typeface="Cambria Math" panose="02040503050406030204" pitchFamily="18" charset="0"/>
                      </a:rPr>
                      <m:t>(</m:t>
                    </m:r>
                    <m:r>
                      <a:rPr lang="es-MX" b="0" i="1" smtClean="0">
                        <a:latin typeface="Cambria Math" panose="02040503050406030204" pitchFamily="18" charset="0"/>
                      </a:rPr>
                      <m:t>𝑟</m:t>
                    </m:r>
                    <m:r>
                      <a:rPr lang="es-MX" b="0" i="1" smtClean="0">
                        <a:latin typeface="Cambria Math" panose="02040503050406030204" pitchFamily="18" charset="0"/>
                      </a:rPr>
                      <m:t>)</m:t>
                    </m:r>
                  </m:oMath>
                </a14:m>
                <a:r>
                  <a:rPr lang="es-MX" dirty="0"/>
                  <a:t> (potencial neto) que experimenta un </a:t>
                </a:r>
                <a:r>
                  <a:rPr lang="es-MX" dirty="0" err="1"/>
                  <a:t>electron</a:t>
                </a:r>
                <a:r>
                  <a:rPr lang="es-MX" dirty="0"/>
                  <a:t> típico pero puede determinarse.</a:t>
                </a:r>
              </a:p>
            </p:txBody>
          </p:sp>
        </mc:Choice>
        <mc:Fallback xmlns="">
          <p:sp>
            <p:nvSpPr>
              <p:cNvPr id="24" name="CuadroTexto 23">
                <a:extLst>
                  <a:ext uri="{FF2B5EF4-FFF2-40B4-BE49-F238E27FC236}">
                    <a16:creationId xmlns:a16="http://schemas.microsoft.com/office/drawing/2014/main" id="{B35904E7-0355-47F4-ACAA-1162C47D523D}"/>
                  </a:ext>
                </a:extLst>
              </p:cNvPr>
              <p:cNvSpPr txBox="1">
                <a:spLocks noRot="1" noChangeAspect="1" noMove="1" noResize="1" noEditPoints="1" noAdjustHandles="1" noChangeArrowheads="1" noChangeShapeType="1" noTextEdit="1"/>
              </p:cNvSpPr>
              <p:nvPr/>
            </p:nvSpPr>
            <p:spPr>
              <a:xfrm>
                <a:off x="3306417" y="5811511"/>
                <a:ext cx="5579164" cy="923330"/>
              </a:xfrm>
              <a:prstGeom prst="rect">
                <a:avLst/>
              </a:prstGeom>
              <a:blipFill>
                <a:blip r:embed="rId5"/>
                <a:stretch>
                  <a:fillRect l="-542" t="-1258" b="-6289"/>
                </a:stretch>
              </a:blipFill>
            </p:spPr>
            <p:txBody>
              <a:bodyPr/>
              <a:lstStyle/>
              <a:p>
                <a:r>
                  <a:rPr lang="es-MX">
                    <a:noFill/>
                  </a:rPr>
                  <a:t> </a:t>
                </a:r>
              </a:p>
            </p:txBody>
          </p:sp>
        </mc:Fallback>
      </mc:AlternateContent>
    </p:spTree>
    <p:extLst>
      <p:ext uri="{BB962C8B-B14F-4D97-AF65-F5344CB8AC3E}">
        <p14:creationId xmlns:p14="http://schemas.microsoft.com/office/powerpoint/2010/main" val="2825230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E7F15956-09DE-4430-82A4-D98E906B7BA1}"/>
              </a:ext>
            </a:extLst>
          </p:cNvPr>
          <p:cNvSpPr>
            <a:spLocks noGrp="1"/>
          </p:cNvSpPr>
          <p:nvPr>
            <p:ph type="body" idx="1"/>
          </p:nvPr>
        </p:nvSpPr>
        <p:spPr>
          <a:xfrm>
            <a:off x="2764292" y="443102"/>
            <a:ext cx="3992732" cy="576262"/>
          </a:xfr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a:lstStyle/>
          <a:p>
            <a:pPr algn="ctr"/>
            <a:r>
              <a:rPr lang="es-MX" b="1" dirty="0"/>
              <a:t>1</a:t>
            </a:r>
          </a:p>
        </p:txBody>
      </p:sp>
      <mc:AlternateContent xmlns:mc="http://schemas.openxmlformats.org/markup-compatibility/2006" xmlns:a14="http://schemas.microsoft.com/office/drawing/2010/main">
        <mc:Choice Requires="a14">
          <p:sp>
            <p:nvSpPr>
              <p:cNvPr id="7" name="Marcador de contenido 6">
                <a:extLst>
                  <a:ext uri="{FF2B5EF4-FFF2-40B4-BE49-F238E27FC236}">
                    <a16:creationId xmlns:a16="http://schemas.microsoft.com/office/drawing/2014/main" id="{699A0744-EB0D-419A-8483-FA408B720C34}"/>
                  </a:ext>
                </a:extLst>
              </p:cNvPr>
              <p:cNvSpPr>
                <a:spLocks noGrp="1"/>
              </p:cNvSpPr>
              <p:nvPr>
                <p:ph sz="half" idx="2"/>
              </p:nvPr>
            </p:nvSpPr>
            <p:spPr>
              <a:xfrm>
                <a:off x="2700501" y="1154260"/>
                <a:ext cx="4342893" cy="3354060"/>
              </a:xfr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a:lstStyle/>
              <a:p>
                <a:r>
                  <a:rPr lang="es-MX" dirty="0"/>
                  <a:t>Una primera estimación respecto a la forma de </a:t>
                </a:r>
                <a14:m>
                  <m:oMath xmlns:m="http://schemas.openxmlformats.org/officeDocument/2006/math">
                    <m:r>
                      <a:rPr lang="es-MX" i="1">
                        <a:latin typeface="Cambria Math" panose="02040503050406030204" pitchFamily="18" charset="0"/>
                      </a:rPr>
                      <m:t>𝑉</m:t>
                    </m:r>
                    <m:r>
                      <a:rPr lang="es-MX" i="1">
                        <a:latin typeface="Cambria Math" panose="02040503050406030204" pitchFamily="18" charset="0"/>
                      </a:rPr>
                      <m:t>(</m:t>
                    </m:r>
                    <m:r>
                      <a:rPr lang="es-MX" i="1">
                        <a:latin typeface="Cambria Math" panose="02040503050406030204" pitchFamily="18" charset="0"/>
                      </a:rPr>
                      <m:t>𝑟</m:t>
                    </m:r>
                    <m:r>
                      <a:rPr lang="es-MX" i="1">
                        <a:latin typeface="Cambria Math" panose="02040503050406030204" pitchFamily="18" charset="0"/>
                      </a:rPr>
                      <m:t>)</m:t>
                    </m:r>
                  </m:oMath>
                </a14:m>
                <a:r>
                  <a:rPr lang="es-MX" dirty="0"/>
                  <a:t> puede obtenerse tomando : </a:t>
                </a:r>
              </a:p>
              <a:p>
                <a14:m>
                  <m:oMath xmlns:m="http://schemas.openxmlformats.org/officeDocument/2006/math">
                    <m:r>
                      <a:rPr lang="es-MX" i="1">
                        <a:latin typeface="Cambria Math" panose="02040503050406030204" pitchFamily="18" charset="0"/>
                      </a:rPr>
                      <m:t>𝑉</m:t>
                    </m:r>
                    <m:d>
                      <m:dPr>
                        <m:ctrlPr>
                          <a:rPr lang="es-MX" i="1">
                            <a:latin typeface="Cambria Math" panose="02040503050406030204" pitchFamily="18" charset="0"/>
                          </a:rPr>
                        </m:ctrlPr>
                      </m:dPr>
                      <m:e>
                        <m:r>
                          <a:rPr lang="es-MX" i="1">
                            <a:latin typeface="Cambria Math" panose="02040503050406030204" pitchFamily="18" charset="0"/>
                          </a:rPr>
                          <m:t>𝑟</m:t>
                        </m:r>
                      </m:e>
                    </m:d>
                    <m:r>
                      <a:rPr lang="es-MX" i="1">
                        <a:latin typeface="Cambria Math" panose="02040503050406030204" pitchFamily="18" charset="0"/>
                      </a:rPr>
                      <m:t>= </m:t>
                    </m:r>
                    <m:d>
                      <m:dPr>
                        <m:begChr m:val="{"/>
                        <m:endChr m:val=""/>
                        <m:ctrlPr>
                          <a:rPr lang="es-MX" i="1">
                            <a:latin typeface="Cambria Math" panose="02040503050406030204" pitchFamily="18" charset="0"/>
                          </a:rPr>
                        </m:ctrlPr>
                      </m:dPr>
                      <m:e>
                        <m:eqArr>
                          <m:eqArrPr>
                            <m:ctrlPr>
                              <a:rPr lang="es-MX" i="1">
                                <a:latin typeface="Cambria Math" panose="02040503050406030204" pitchFamily="18" charset="0"/>
                              </a:rPr>
                            </m:ctrlPr>
                          </m:eqArrPr>
                          <m:e>
                            <m:f>
                              <m:fPr>
                                <m:ctrlPr>
                                  <a:rPr lang="es-MX" i="1">
                                    <a:latin typeface="Cambria Math" panose="02040503050406030204" pitchFamily="18" charset="0"/>
                                  </a:rPr>
                                </m:ctrlPr>
                              </m:fPr>
                              <m:num>
                                <m:r>
                                  <a:rPr lang="es-MX" i="1">
                                    <a:latin typeface="Cambria Math" panose="02040503050406030204" pitchFamily="18" charset="0"/>
                                  </a:rPr>
                                  <m:t>−</m:t>
                                </m:r>
                                <m:r>
                                  <a:rPr lang="es-MX" i="1">
                                    <a:latin typeface="Cambria Math" panose="02040503050406030204" pitchFamily="18" charset="0"/>
                                  </a:rPr>
                                  <m:t>𝑍</m:t>
                                </m:r>
                                <m:sSup>
                                  <m:sSupPr>
                                    <m:ctrlPr>
                                      <a:rPr lang="es-MX" i="1">
                                        <a:latin typeface="Cambria Math" panose="02040503050406030204" pitchFamily="18" charset="0"/>
                                      </a:rPr>
                                    </m:ctrlPr>
                                  </m:sSupPr>
                                  <m:e>
                                    <m:r>
                                      <a:rPr lang="es-MX" i="1">
                                        <a:latin typeface="Cambria Math" panose="02040503050406030204" pitchFamily="18" charset="0"/>
                                      </a:rPr>
                                      <m:t>𝑒</m:t>
                                    </m:r>
                                  </m:e>
                                  <m:sup>
                                    <m:r>
                                      <a:rPr lang="es-MX" i="1">
                                        <a:latin typeface="Cambria Math" panose="02040503050406030204" pitchFamily="18" charset="0"/>
                                      </a:rPr>
                                      <m:t>2</m:t>
                                    </m:r>
                                  </m:sup>
                                </m:sSup>
                              </m:num>
                              <m:den>
                                <m:r>
                                  <a:rPr lang="es-MX" i="1">
                                    <a:latin typeface="Cambria Math" panose="02040503050406030204" pitchFamily="18" charset="0"/>
                                  </a:rPr>
                                  <m:t>4</m:t>
                                </m:r>
                                <m:r>
                                  <a:rPr lang="es-MX" i="1">
                                    <a:latin typeface="Cambria Math" panose="02040503050406030204" pitchFamily="18" charset="0"/>
                                    <a:ea typeface="Cambria Math" panose="02040503050406030204" pitchFamily="18" charset="0"/>
                                  </a:rPr>
                                  <m:t>𝜋</m:t>
                                </m:r>
                                <m:sSub>
                                  <m:sSubPr>
                                    <m:ctrlPr>
                                      <a:rPr lang="es-MX" i="1">
                                        <a:latin typeface="Cambria Math" panose="02040503050406030204" pitchFamily="18" charset="0"/>
                                        <a:ea typeface="Cambria Math" panose="02040503050406030204" pitchFamily="18" charset="0"/>
                                      </a:rPr>
                                    </m:ctrlPr>
                                  </m:sSubPr>
                                  <m:e>
                                    <m:r>
                                      <a:rPr lang="es-MX" i="1">
                                        <a:latin typeface="Cambria Math" panose="02040503050406030204" pitchFamily="18" charset="0"/>
                                        <a:ea typeface="Cambria Math" panose="02040503050406030204" pitchFamily="18" charset="0"/>
                                      </a:rPr>
                                      <m:t>𝜖</m:t>
                                    </m:r>
                                  </m:e>
                                  <m:sub>
                                    <m:r>
                                      <a:rPr lang="es-MX" i="1">
                                        <a:latin typeface="Cambria Math" panose="02040503050406030204" pitchFamily="18" charset="0"/>
                                        <a:ea typeface="Cambria Math" panose="02040503050406030204" pitchFamily="18" charset="0"/>
                                      </a:rPr>
                                      <m:t>0</m:t>
                                    </m:r>
                                  </m:sub>
                                </m:sSub>
                                <m:r>
                                  <a:rPr lang="es-MX" i="1">
                                    <a:latin typeface="Cambria Math" panose="02040503050406030204" pitchFamily="18" charset="0"/>
                                    <a:ea typeface="Cambria Math" panose="02040503050406030204" pitchFamily="18" charset="0"/>
                                  </a:rPr>
                                  <m:t>𝑟</m:t>
                                </m:r>
                              </m:den>
                            </m:f>
                            <m:r>
                              <a:rPr lang="es-MX" i="1">
                                <a:latin typeface="Cambria Math" panose="02040503050406030204" pitchFamily="18" charset="0"/>
                              </a:rPr>
                              <m:t>     </m:t>
                            </m:r>
                            <m:r>
                              <a:rPr lang="es-MX" i="1">
                                <a:latin typeface="Cambria Math" panose="02040503050406030204" pitchFamily="18" charset="0"/>
                              </a:rPr>
                              <m:t>𝑟</m:t>
                            </m:r>
                            <m:r>
                              <a:rPr lang="es-MX" i="1">
                                <a:latin typeface="Cambria Math" panose="02040503050406030204" pitchFamily="18" charset="0"/>
                              </a:rPr>
                              <m:t>→0</m:t>
                            </m:r>
                          </m:e>
                          <m:e>
                            <m:f>
                              <m:fPr>
                                <m:ctrlPr>
                                  <a:rPr lang="es-MX" i="1">
                                    <a:latin typeface="Cambria Math" panose="02040503050406030204" pitchFamily="18" charset="0"/>
                                  </a:rPr>
                                </m:ctrlPr>
                              </m:fPr>
                              <m:num>
                                <m:r>
                                  <a:rPr lang="es-MX" i="1">
                                    <a:latin typeface="Cambria Math" panose="02040503050406030204" pitchFamily="18" charset="0"/>
                                  </a:rPr>
                                  <m:t>−</m:t>
                                </m:r>
                                <m:sSup>
                                  <m:sSupPr>
                                    <m:ctrlPr>
                                      <a:rPr lang="es-MX" i="1">
                                        <a:latin typeface="Cambria Math" panose="02040503050406030204" pitchFamily="18" charset="0"/>
                                      </a:rPr>
                                    </m:ctrlPr>
                                  </m:sSupPr>
                                  <m:e>
                                    <m:r>
                                      <a:rPr lang="es-MX" i="1">
                                        <a:latin typeface="Cambria Math" panose="02040503050406030204" pitchFamily="18" charset="0"/>
                                      </a:rPr>
                                      <m:t>𝑒</m:t>
                                    </m:r>
                                  </m:e>
                                  <m:sup>
                                    <m:r>
                                      <a:rPr lang="es-MX" i="1">
                                        <a:latin typeface="Cambria Math" panose="02040503050406030204" pitchFamily="18" charset="0"/>
                                      </a:rPr>
                                      <m:t>2</m:t>
                                    </m:r>
                                  </m:sup>
                                </m:sSup>
                              </m:num>
                              <m:den>
                                <m:r>
                                  <a:rPr lang="es-MX" i="1">
                                    <a:latin typeface="Cambria Math" panose="02040503050406030204" pitchFamily="18" charset="0"/>
                                  </a:rPr>
                                  <m:t>4</m:t>
                                </m:r>
                                <m:r>
                                  <a:rPr lang="es-MX" i="1">
                                    <a:latin typeface="Cambria Math" panose="02040503050406030204" pitchFamily="18" charset="0"/>
                                    <a:ea typeface="Cambria Math" panose="02040503050406030204" pitchFamily="18" charset="0"/>
                                  </a:rPr>
                                  <m:t>𝜋</m:t>
                                </m:r>
                                <m:sSub>
                                  <m:sSubPr>
                                    <m:ctrlPr>
                                      <a:rPr lang="es-MX" i="1">
                                        <a:latin typeface="Cambria Math" panose="02040503050406030204" pitchFamily="18" charset="0"/>
                                        <a:ea typeface="Cambria Math" panose="02040503050406030204" pitchFamily="18" charset="0"/>
                                      </a:rPr>
                                    </m:ctrlPr>
                                  </m:sSubPr>
                                  <m:e>
                                    <m:r>
                                      <a:rPr lang="es-MX" i="1">
                                        <a:latin typeface="Cambria Math" panose="02040503050406030204" pitchFamily="18" charset="0"/>
                                        <a:ea typeface="Cambria Math" panose="02040503050406030204" pitchFamily="18" charset="0"/>
                                      </a:rPr>
                                      <m:t>𝜖</m:t>
                                    </m:r>
                                  </m:e>
                                  <m:sub>
                                    <m:r>
                                      <a:rPr lang="es-MX" i="1">
                                        <a:latin typeface="Cambria Math" panose="02040503050406030204" pitchFamily="18" charset="0"/>
                                        <a:ea typeface="Cambria Math" panose="02040503050406030204" pitchFamily="18" charset="0"/>
                                      </a:rPr>
                                      <m:t>0</m:t>
                                    </m:r>
                                  </m:sub>
                                </m:sSub>
                                <m:r>
                                  <a:rPr lang="es-MX" i="1">
                                    <a:latin typeface="Cambria Math" panose="02040503050406030204" pitchFamily="18" charset="0"/>
                                    <a:ea typeface="Cambria Math" panose="02040503050406030204" pitchFamily="18" charset="0"/>
                                  </a:rPr>
                                  <m:t>𝑟</m:t>
                                </m:r>
                              </m:den>
                            </m:f>
                            <m:r>
                              <a:rPr lang="es-MX" i="1">
                                <a:latin typeface="Cambria Math" panose="02040503050406030204" pitchFamily="18" charset="0"/>
                              </a:rPr>
                              <m:t>     </m:t>
                            </m:r>
                            <m:r>
                              <a:rPr lang="es-MX" i="1">
                                <a:latin typeface="Cambria Math" panose="02040503050406030204" pitchFamily="18" charset="0"/>
                              </a:rPr>
                              <m:t>𝑟</m:t>
                            </m:r>
                            <m:r>
                              <a:rPr lang="es-MX" i="1">
                                <a:latin typeface="Cambria Math" panose="02040503050406030204" pitchFamily="18" charset="0"/>
                              </a:rPr>
                              <m:t>→∞</m:t>
                            </m:r>
                          </m:e>
                        </m:eqArr>
                      </m:e>
                    </m:d>
                  </m:oMath>
                </a14:m>
                <a:endParaRPr lang="es-MX" dirty="0"/>
              </a:p>
              <a:p>
                <a:pPr marL="0" indent="0">
                  <a:buNone/>
                </a:pPr>
                <a:endParaRPr lang="es-MX" dirty="0"/>
              </a:p>
              <a:p>
                <a:endParaRPr lang="es-MX" dirty="0"/>
              </a:p>
            </p:txBody>
          </p:sp>
        </mc:Choice>
        <mc:Fallback xmlns="">
          <p:sp>
            <p:nvSpPr>
              <p:cNvPr id="7" name="Marcador de contenido 6">
                <a:extLst>
                  <a:ext uri="{FF2B5EF4-FFF2-40B4-BE49-F238E27FC236}">
                    <a16:creationId xmlns:a16="http://schemas.microsoft.com/office/drawing/2014/main" id="{699A0744-EB0D-419A-8483-FA408B720C34}"/>
                  </a:ext>
                </a:extLst>
              </p:cNvPr>
              <p:cNvSpPr>
                <a:spLocks noGrp="1" noRot="1" noChangeAspect="1" noMove="1" noResize="1" noEditPoints="1" noAdjustHandles="1" noChangeArrowheads="1" noChangeShapeType="1" noTextEdit="1"/>
              </p:cNvSpPr>
              <p:nvPr>
                <p:ph sz="half" idx="2"/>
              </p:nvPr>
            </p:nvSpPr>
            <p:spPr>
              <a:xfrm>
                <a:off x="2700501" y="1154260"/>
                <a:ext cx="4342893" cy="3354060"/>
              </a:xfrm>
              <a:blipFill>
                <a:blip r:embed="rId2"/>
                <a:stretch>
                  <a:fillRect l="-417" t="-359"/>
                </a:stretch>
              </a:blipFill>
            </p:spPr>
            <p:txBody>
              <a:bodyPr/>
              <a:lstStyle/>
              <a:p>
                <a:r>
                  <a:rPr lang="es-MX">
                    <a:noFill/>
                  </a:rPr>
                  <a:t> </a:t>
                </a:r>
              </a:p>
            </p:txBody>
          </p:sp>
        </mc:Fallback>
      </mc:AlternateContent>
      <p:sp>
        <p:nvSpPr>
          <p:cNvPr id="8" name="Marcador de texto 7">
            <a:extLst>
              <a:ext uri="{FF2B5EF4-FFF2-40B4-BE49-F238E27FC236}">
                <a16:creationId xmlns:a16="http://schemas.microsoft.com/office/drawing/2014/main" id="{755EB2B4-D54D-4FC4-A7E6-237B5F66A595}"/>
              </a:ext>
            </a:extLst>
          </p:cNvPr>
          <p:cNvSpPr>
            <a:spLocks noGrp="1"/>
          </p:cNvSpPr>
          <p:nvPr>
            <p:ph type="body" sz="quarter" idx="3"/>
          </p:nvPr>
        </p:nvSpPr>
        <p:spPr>
          <a:xfrm>
            <a:off x="7336793" y="443102"/>
            <a:ext cx="3999001" cy="576262"/>
          </a:xfr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a:lstStyle/>
          <a:p>
            <a:pPr algn="ctr"/>
            <a:r>
              <a:rPr lang="es-MX" b="1" dirty="0"/>
              <a:t>2</a:t>
            </a:r>
          </a:p>
        </p:txBody>
      </p:sp>
      <mc:AlternateContent xmlns:mc="http://schemas.openxmlformats.org/markup-compatibility/2006" xmlns:a14="http://schemas.microsoft.com/office/drawing/2010/main">
        <mc:Choice Requires="a14">
          <p:sp>
            <p:nvSpPr>
              <p:cNvPr id="9" name="Marcador de contenido 8">
                <a:extLst>
                  <a:ext uri="{FF2B5EF4-FFF2-40B4-BE49-F238E27FC236}">
                    <a16:creationId xmlns:a16="http://schemas.microsoft.com/office/drawing/2014/main" id="{A5DAF89B-4D41-4196-960C-8BFFB596F046}"/>
                  </a:ext>
                </a:extLst>
              </p:cNvPr>
              <p:cNvSpPr>
                <a:spLocks noGrp="1"/>
              </p:cNvSpPr>
              <p:nvPr>
                <p:ph sz="quarter" idx="4"/>
              </p:nvPr>
            </p:nvSpPr>
            <p:spPr>
              <a:xfrm>
                <a:off x="7166956" y="1154260"/>
                <a:ext cx="4338674" cy="3354060"/>
              </a:xfrm>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a:lstStyle/>
              <a:p>
                <a:r>
                  <a:rPr lang="es-MX" dirty="0"/>
                  <a:t>Utilizando </a:t>
                </a:r>
                <a14:m>
                  <m:oMath xmlns:m="http://schemas.openxmlformats.org/officeDocument/2006/math">
                    <m:r>
                      <a:rPr lang="es-MX" b="0" i="1" smtClean="0">
                        <a:latin typeface="Cambria Math" panose="02040503050406030204" pitchFamily="18" charset="0"/>
                      </a:rPr>
                      <m:t>𝑉</m:t>
                    </m:r>
                    <m:d>
                      <m:dPr>
                        <m:ctrlPr>
                          <a:rPr lang="es-MX" b="0" i="1" smtClean="0">
                            <a:latin typeface="Cambria Math" panose="02040503050406030204" pitchFamily="18" charset="0"/>
                          </a:rPr>
                        </m:ctrlPr>
                      </m:dPr>
                      <m:e>
                        <m:r>
                          <a:rPr lang="es-MX" b="0" i="1" smtClean="0">
                            <a:latin typeface="Cambria Math" panose="02040503050406030204" pitchFamily="18" charset="0"/>
                          </a:rPr>
                          <m:t>𝑟</m:t>
                        </m:r>
                      </m:e>
                    </m:d>
                  </m:oMath>
                </a14:m>
                <a:r>
                  <a:rPr lang="es-MX" dirty="0"/>
                  <a:t> del paso anterior e integrando numéricamente las eigenfunciones de un electrón típico son </a:t>
                </a:r>
              </a:p>
              <a:p>
                <a14:m>
                  <m:oMath xmlns:m="http://schemas.openxmlformats.org/officeDocument/2006/math">
                    <m:sSub>
                      <m:sSubPr>
                        <m:ctrlPr>
                          <a:rPr lang="es-MX" i="1" smtClean="0">
                            <a:latin typeface="Cambria Math" panose="02040503050406030204" pitchFamily="18" charset="0"/>
                          </a:rPr>
                        </m:ctrlPr>
                      </m:sSubPr>
                      <m:e>
                        <m:r>
                          <a:rPr lang="es-MX" i="1">
                            <a:latin typeface="Cambria Math" panose="02040503050406030204" pitchFamily="18" charset="0"/>
                          </a:rPr>
                          <m:t>𝜓</m:t>
                        </m:r>
                      </m:e>
                      <m:sub>
                        <m:r>
                          <a:rPr lang="es-MX" i="1" smtClean="0">
                            <a:latin typeface="Cambria Math" panose="02040503050406030204" pitchFamily="18" charset="0"/>
                            <a:ea typeface="Cambria Math" panose="02040503050406030204" pitchFamily="18" charset="0"/>
                          </a:rPr>
                          <m:t>𝛼</m:t>
                        </m:r>
                      </m:sub>
                    </m:sSub>
                    <m:d>
                      <m:dPr>
                        <m:ctrlPr>
                          <a:rPr lang="es-MX" i="1" smtClean="0">
                            <a:solidFill>
                              <a:srgbClr val="836967"/>
                            </a:solidFill>
                            <a:latin typeface="Cambria Math" panose="02040503050406030204" pitchFamily="18" charset="0"/>
                          </a:rPr>
                        </m:ctrlPr>
                      </m:dPr>
                      <m:e>
                        <m:r>
                          <a:rPr lang="es-MX" i="1" smtClean="0">
                            <a:latin typeface="Cambria Math" panose="02040503050406030204" pitchFamily="18" charset="0"/>
                          </a:rPr>
                          <m:t>𝑟</m:t>
                        </m:r>
                        <m:r>
                          <a:rPr lang="es-MX" i="1" smtClean="0">
                            <a:latin typeface="Cambria Math" panose="02040503050406030204" pitchFamily="18" charset="0"/>
                          </a:rPr>
                          <m:t>,</m:t>
                        </m:r>
                        <m:r>
                          <a:rPr lang="es-MX" i="1" smtClean="0">
                            <a:latin typeface="Cambria Math" panose="02040503050406030204" pitchFamily="18" charset="0"/>
                            <a:ea typeface="Cambria Math" panose="02040503050406030204" pitchFamily="18" charset="0"/>
                          </a:rPr>
                          <m:t>𝜃</m:t>
                        </m:r>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𝜑</m:t>
                        </m:r>
                        <m:r>
                          <a:rPr lang="es-MX" i="1" smtClean="0">
                            <a:solidFill>
                              <a:srgbClr val="836967"/>
                            </a:solidFill>
                            <a:latin typeface="Cambria Math" panose="02040503050406030204" pitchFamily="18" charset="0"/>
                          </a:rPr>
                          <m:t> </m:t>
                        </m:r>
                      </m:e>
                    </m:d>
                  </m:oMath>
                </a14:m>
                <a:r>
                  <a:rPr lang="es-MX" dirty="0"/>
                  <a:t>  , </a:t>
                </a:r>
                <a14:m>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𝜓</m:t>
                        </m:r>
                      </m:e>
                      <m:sub>
                        <m:r>
                          <a:rPr lang="es-MX" i="1" smtClean="0">
                            <a:latin typeface="Cambria Math" panose="02040503050406030204" pitchFamily="18" charset="0"/>
                            <a:ea typeface="Cambria Math" panose="02040503050406030204" pitchFamily="18" charset="0"/>
                          </a:rPr>
                          <m:t>𝛽</m:t>
                        </m:r>
                      </m:sub>
                    </m:sSub>
                    <m:d>
                      <m:dPr>
                        <m:ctrlPr>
                          <a:rPr lang="es-MX" i="1">
                            <a:solidFill>
                              <a:srgbClr val="836967"/>
                            </a:solidFill>
                            <a:latin typeface="Cambria Math" panose="02040503050406030204" pitchFamily="18" charset="0"/>
                          </a:rPr>
                        </m:ctrlPr>
                      </m:dPr>
                      <m:e>
                        <m:r>
                          <a:rPr lang="es-MX" i="1">
                            <a:latin typeface="Cambria Math" panose="02040503050406030204" pitchFamily="18" charset="0"/>
                          </a:rPr>
                          <m:t>𝑟</m:t>
                        </m:r>
                        <m:r>
                          <a:rPr lang="es-MX" i="1">
                            <a:latin typeface="Cambria Math" panose="02040503050406030204" pitchFamily="18" charset="0"/>
                          </a:rPr>
                          <m:t>,</m:t>
                        </m:r>
                        <m:r>
                          <a:rPr lang="es-MX" i="1">
                            <a:latin typeface="Cambria Math" panose="02040503050406030204" pitchFamily="18" charset="0"/>
                            <a:ea typeface="Cambria Math" panose="02040503050406030204" pitchFamily="18" charset="0"/>
                          </a:rPr>
                          <m:t>𝜃</m:t>
                        </m:r>
                        <m:r>
                          <a:rPr lang="es-MX" i="1">
                            <a:latin typeface="Cambria Math" panose="02040503050406030204" pitchFamily="18" charset="0"/>
                            <a:ea typeface="Cambria Math" panose="02040503050406030204" pitchFamily="18" charset="0"/>
                          </a:rPr>
                          <m:t>,</m:t>
                        </m:r>
                        <m:r>
                          <a:rPr lang="es-MX" i="1">
                            <a:latin typeface="Cambria Math" panose="02040503050406030204" pitchFamily="18" charset="0"/>
                            <a:ea typeface="Cambria Math" panose="02040503050406030204" pitchFamily="18" charset="0"/>
                          </a:rPr>
                          <m:t>𝜑</m:t>
                        </m:r>
                        <m:r>
                          <a:rPr lang="es-MX" i="1">
                            <a:solidFill>
                              <a:srgbClr val="836967"/>
                            </a:solidFill>
                            <a:latin typeface="Cambria Math" panose="02040503050406030204" pitchFamily="18" charset="0"/>
                          </a:rPr>
                          <m:t> </m:t>
                        </m:r>
                      </m:e>
                    </m:d>
                  </m:oMath>
                </a14:m>
                <a:r>
                  <a:rPr lang="es-MX" dirty="0"/>
                  <a:t> , </a:t>
                </a:r>
                <a14:m>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𝜓</m:t>
                        </m:r>
                      </m:e>
                      <m:sub>
                        <m:r>
                          <a:rPr lang="es-MX" i="1" smtClean="0">
                            <a:latin typeface="Cambria Math" panose="02040503050406030204" pitchFamily="18" charset="0"/>
                            <a:ea typeface="Cambria Math" panose="02040503050406030204" pitchFamily="18" charset="0"/>
                          </a:rPr>
                          <m:t>𝛾</m:t>
                        </m:r>
                      </m:sub>
                    </m:sSub>
                    <m:d>
                      <m:dPr>
                        <m:ctrlPr>
                          <a:rPr lang="es-MX" i="1">
                            <a:solidFill>
                              <a:srgbClr val="836967"/>
                            </a:solidFill>
                            <a:latin typeface="Cambria Math" panose="02040503050406030204" pitchFamily="18" charset="0"/>
                          </a:rPr>
                        </m:ctrlPr>
                      </m:dPr>
                      <m:e>
                        <m:r>
                          <a:rPr lang="es-MX" i="1">
                            <a:latin typeface="Cambria Math" panose="02040503050406030204" pitchFamily="18" charset="0"/>
                          </a:rPr>
                          <m:t>𝑟</m:t>
                        </m:r>
                        <m:r>
                          <a:rPr lang="es-MX" i="1">
                            <a:latin typeface="Cambria Math" panose="02040503050406030204" pitchFamily="18" charset="0"/>
                          </a:rPr>
                          <m:t>,</m:t>
                        </m:r>
                        <m:r>
                          <a:rPr lang="es-MX" i="1">
                            <a:latin typeface="Cambria Math" panose="02040503050406030204" pitchFamily="18" charset="0"/>
                            <a:ea typeface="Cambria Math" panose="02040503050406030204" pitchFamily="18" charset="0"/>
                          </a:rPr>
                          <m:t>𝜃</m:t>
                        </m:r>
                        <m:r>
                          <a:rPr lang="es-MX" i="1">
                            <a:latin typeface="Cambria Math" panose="02040503050406030204" pitchFamily="18" charset="0"/>
                            <a:ea typeface="Cambria Math" panose="02040503050406030204" pitchFamily="18" charset="0"/>
                          </a:rPr>
                          <m:t>,</m:t>
                        </m:r>
                        <m:r>
                          <a:rPr lang="es-MX" i="1">
                            <a:latin typeface="Cambria Math" panose="02040503050406030204" pitchFamily="18" charset="0"/>
                            <a:ea typeface="Cambria Math" panose="02040503050406030204" pitchFamily="18" charset="0"/>
                          </a:rPr>
                          <m:t>𝜑</m:t>
                        </m:r>
                        <m:r>
                          <a:rPr lang="es-MX" i="1">
                            <a:solidFill>
                              <a:srgbClr val="836967"/>
                            </a:solidFill>
                            <a:latin typeface="Cambria Math" panose="02040503050406030204" pitchFamily="18" charset="0"/>
                          </a:rPr>
                          <m:t> </m:t>
                        </m:r>
                      </m:e>
                    </m:d>
                  </m:oMath>
                </a14:m>
                <a:r>
                  <a:rPr lang="es-MX" dirty="0"/>
                  <a:t> + …</a:t>
                </a:r>
              </a:p>
              <a:p>
                <a:r>
                  <a:rPr lang="es-MX" dirty="0"/>
                  <a:t>Con energías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𝐸</m:t>
                        </m:r>
                      </m:e>
                      <m:sub>
                        <m:r>
                          <a:rPr lang="es-MX" b="0" i="1" smtClean="0">
                            <a:latin typeface="Cambria Math" panose="02040503050406030204" pitchFamily="18" charset="0"/>
                            <a:ea typeface="Cambria Math" panose="02040503050406030204" pitchFamily="18" charset="0"/>
                          </a:rPr>
                          <m:t>𝛼</m:t>
                        </m:r>
                        <m:r>
                          <a:rPr lang="es-MX" b="0" i="1" smtClean="0">
                            <a:latin typeface="Cambria Math" panose="02040503050406030204" pitchFamily="18" charset="0"/>
                            <a:ea typeface="Cambria Math" panose="02040503050406030204" pitchFamily="18" charset="0"/>
                          </a:rPr>
                          <m:t> </m:t>
                        </m:r>
                      </m:sub>
                    </m:sSub>
                    <m:r>
                      <a:rPr lang="es-MX" b="0" i="1" smtClean="0">
                        <a:latin typeface="Cambria Math" panose="02040503050406030204" pitchFamily="18" charset="0"/>
                      </a:rPr>
                      <m:t> ,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𝐸</m:t>
                        </m:r>
                      </m:e>
                      <m:sub>
                        <m:r>
                          <a:rPr lang="es-MX" b="0" i="1" smtClean="0">
                            <a:latin typeface="Cambria Math" panose="02040503050406030204" pitchFamily="18" charset="0"/>
                            <a:ea typeface="Cambria Math" panose="02040503050406030204" pitchFamily="18" charset="0"/>
                          </a:rPr>
                          <m:t>𝛽</m:t>
                        </m:r>
                      </m:sub>
                    </m:sSub>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𝐸</m:t>
                        </m:r>
                      </m:e>
                      <m:sub>
                        <m:r>
                          <a:rPr lang="es-MX" b="0" i="1" smtClean="0">
                            <a:latin typeface="Cambria Math" panose="02040503050406030204" pitchFamily="18" charset="0"/>
                            <a:ea typeface="Cambria Math" panose="02040503050406030204" pitchFamily="18" charset="0"/>
                          </a:rPr>
                          <m:t>𝛾</m:t>
                        </m:r>
                      </m:sub>
                    </m:sSub>
                    <m:r>
                      <a:rPr lang="es-MX" b="0" i="1" smtClean="0">
                        <a:latin typeface="Cambria Math" panose="02040503050406030204" pitchFamily="18" charset="0"/>
                      </a:rPr>
                      <m:t>, …</m:t>
                    </m:r>
                  </m:oMath>
                </a14:m>
                <a:r>
                  <a:rPr lang="es-MX" dirty="0"/>
                  <a:t> respectivamente.</a:t>
                </a:r>
              </a:p>
            </p:txBody>
          </p:sp>
        </mc:Choice>
        <mc:Fallback xmlns="">
          <p:sp>
            <p:nvSpPr>
              <p:cNvPr id="9" name="Marcador de contenido 8">
                <a:extLst>
                  <a:ext uri="{FF2B5EF4-FFF2-40B4-BE49-F238E27FC236}">
                    <a16:creationId xmlns:a16="http://schemas.microsoft.com/office/drawing/2014/main" id="{A5DAF89B-4D41-4196-960C-8BFFB596F046}"/>
                  </a:ext>
                </a:extLst>
              </p:cNvPr>
              <p:cNvSpPr>
                <a:spLocks noGrp="1" noRot="1" noChangeAspect="1" noMove="1" noResize="1" noEditPoints="1" noAdjustHandles="1" noChangeArrowheads="1" noChangeShapeType="1" noTextEdit="1"/>
              </p:cNvSpPr>
              <p:nvPr>
                <p:ph sz="quarter" idx="4"/>
              </p:nvPr>
            </p:nvSpPr>
            <p:spPr>
              <a:xfrm>
                <a:off x="7166956" y="1154260"/>
                <a:ext cx="4338674" cy="3354060"/>
              </a:xfrm>
              <a:blipFill>
                <a:blip r:embed="rId3"/>
                <a:stretch>
                  <a:fillRect l="-417" t="-359" r="-278"/>
                </a:stretch>
              </a:blipFill>
            </p:spPr>
            <p:txBody>
              <a:bodyPr/>
              <a:lstStyle/>
              <a:p>
                <a:r>
                  <a:rPr lang="es-MX">
                    <a:noFill/>
                  </a:rPr>
                  <a:t> </a:t>
                </a:r>
              </a:p>
            </p:txBody>
          </p:sp>
        </mc:Fallback>
      </mc:AlternateContent>
    </p:spTree>
    <p:extLst>
      <p:ext uri="{BB962C8B-B14F-4D97-AF65-F5344CB8AC3E}">
        <p14:creationId xmlns:p14="http://schemas.microsoft.com/office/powerpoint/2010/main" val="3613607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4D12431-615E-4A39-8418-9BB3C54084B5}"/>
              </a:ext>
            </a:extLst>
          </p:cNvPr>
          <p:cNvSpPr>
            <a:spLocks noGrp="1"/>
          </p:cNvSpPr>
          <p:nvPr>
            <p:ph type="body" idx="1"/>
          </p:nvPr>
        </p:nvSpPr>
        <p:spPr>
          <a:xfrm>
            <a:off x="3177912" y="192722"/>
            <a:ext cx="3992732" cy="576262"/>
          </a:xfr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a:lstStyle/>
          <a:p>
            <a:pPr algn="ctr"/>
            <a:r>
              <a:rPr lang="es-MX" b="1" dirty="0"/>
              <a:t>3 </a:t>
            </a:r>
            <a:r>
              <a:rPr lang="es-MX" dirty="0"/>
              <a:t>Estado base del átomo.</a:t>
            </a:r>
            <a:endParaRPr lang="es-MX" b="1" dirty="0"/>
          </a:p>
        </p:txBody>
      </p:sp>
      <p:pic>
        <p:nvPicPr>
          <p:cNvPr id="7" name="Marcador de contenido 6">
            <a:extLst>
              <a:ext uri="{FF2B5EF4-FFF2-40B4-BE49-F238E27FC236}">
                <a16:creationId xmlns:a16="http://schemas.microsoft.com/office/drawing/2014/main" id="{D325B5BB-92A4-4CAD-BF72-AC30D466F6F8}"/>
              </a:ext>
            </a:extLst>
          </p:cNvPr>
          <p:cNvPicPr>
            <a:picLocks noGrp="1" noChangeAspect="1"/>
          </p:cNvPicPr>
          <p:nvPr>
            <p:ph sz="half" idx="2"/>
          </p:nvPr>
        </p:nvPicPr>
        <p:blipFill rotWithShape="1">
          <a:blip r:embed="rId2"/>
          <a:srcRect l="49007" t="23072" r="34517" b="29837"/>
          <a:stretch/>
        </p:blipFill>
        <p:spPr>
          <a:xfrm>
            <a:off x="2193816" y="1329112"/>
            <a:ext cx="2706053" cy="37584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Marcador de texto 4">
            <a:extLst>
              <a:ext uri="{FF2B5EF4-FFF2-40B4-BE49-F238E27FC236}">
                <a16:creationId xmlns:a16="http://schemas.microsoft.com/office/drawing/2014/main" id="{489E0E57-A457-45C8-BE3F-8C896DEB1BB8}"/>
              </a:ext>
            </a:extLst>
          </p:cNvPr>
          <p:cNvSpPr>
            <a:spLocks noGrp="1"/>
          </p:cNvSpPr>
          <p:nvPr>
            <p:ph type="body" sz="quarter" idx="3"/>
          </p:nvPr>
        </p:nvSpPr>
        <p:spPr>
          <a:xfrm>
            <a:off x="7809717" y="268045"/>
            <a:ext cx="3999001" cy="576262"/>
          </a:xfr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a:lstStyle/>
          <a:p>
            <a:pPr algn="ctr"/>
            <a:r>
              <a:rPr lang="es-MX" b="1" dirty="0"/>
              <a:t>4</a:t>
            </a:r>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F2988ADB-E3FD-48E0-8135-DD8C8FED66BA}"/>
                  </a:ext>
                </a:extLst>
              </p:cNvPr>
              <p:cNvSpPr>
                <a:spLocks noGrp="1"/>
              </p:cNvSpPr>
              <p:nvPr>
                <p:ph sz="quarter" idx="4"/>
              </p:nvPr>
            </p:nvSpPr>
            <p:spPr>
              <a:xfrm>
                <a:off x="7470044" y="1130013"/>
                <a:ext cx="4338674" cy="3354060"/>
              </a:xfr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a:lstStyle/>
              <a:p>
                <a:pPr marL="0" indent="0" algn="just">
                  <a:buNone/>
                </a:pPr>
                <a:r>
                  <a:rPr lang="es-MX" dirty="0"/>
                  <a:t>Una vez obtenida las eigenfunciones se calcula las distribuciones de carga. Esto se realiza tomando como distribución de carga el electrón, el producto de su carga –e por la función densidad de probabilidad </a:t>
                </a:r>
                <a14:m>
                  <m:oMath xmlns:m="http://schemas.openxmlformats.org/officeDocument/2006/math">
                    <m:sSup>
                      <m:sSupPr>
                        <m:ctrlPr>
                          <a:rPr lang="es-MX" i="1" smtClean="0">
                            <a:latin typeface="Cambria Math" panose="02040503050406030204" pitchFamily="18" charset="0"/>
                          </a:rPr>
                        </m:ctrlPr>
                      </m:sSupPr>
                      <m:e>
                        <m:r>
                          <a:rPr lang="es-MX" i="1" smtClean="0">
                            <a:latin typeface="Cambria Math" panose="02040503050406030204" pitchFamily="18" charset="0"/>
                          </a:rPr>
                          <m:t>𝜓</m:t>
                        </m:r>
                      </m:e>
                      <m:sup>
                        <m:r>
                          <a:rPr lang="es-MX" b="0" i="1" smtClean="0">
                            <a:latin typeface="Cambria Math" panose="02040503050406030204" pitchFamily="18" charset="0"/>
                          </a:rPr>
                          <m:t>∗</m:t>
                        </m:r>
                      </m:sup>
                    </m:sSup>
                    <m:r>
                      <a:rPr lang="es-MX" i="1" dirty="0" smtClean="0">
                        <a:latin typeface="Cambria Math" panose="02040503050406030204" pitchFamily="18" charset="0"/>
                      </a:rPr>
                      <m:t>𝜓</m:t>
                    </m:r>
                  </m:oMath>
                </a14:m>
                <a:r>
                  <a:rPr lang="es-MX" dirty="0"/>
                  <a:t>.</a:t>
                </a:r>
              </a:p>
            </p:txBody>
          </p:sp>
        </mc:Choice>
        <mc:Fallback xmlns="">
          <p:sp>
            <p:nvSpPr>
              <p:cNvPr id="6" name="Marcador de contenido 5">
                <a:extLst>
                  <a:ext uri="{FF2B5EF4-FFF2-40B4-BE49-F238E27FC236}">
                    <a16:creationId xmlns:a16="http://schemas.microsoft.com/office/drawing/2014/main" id="{F2988ADB-E3FD-48E0-8135-DD8C8FED66BA}"/>
                  </a:ext>
                </a:extLst>
              </p:cNvPr>
              <p:cNvSpPr>
                <a:spLocks noGrp="1" noRot="1" noChangeAspect="1" noMove="1" noResize="1" noEditPoints="1" noAdjustHandles="1" noChangeArrowheads="1" noChangeShapeType="1" noTextEdit="1"/>
              </p:cNvSpPr>
              <p:nvPr>
                <p:ph sz="quarter" idx="4"/>
              </p:nvPr>
            </p:nvSpPr>
            <p:spPr>
              <a:xfrm>
                <a:off x="7470044" y="1130013"/>
                <a:ext cx="4338674" cy="3354060"/>
              </a:xfrm>
              <a:blipFill>
                <a:blip r:embed="rId3"/>
                <a:stretch>
                  <a:fillRect l="-695" t="-359" r="-695"/>
                </a:stretch>
              </a:blipFill>
            </p:spPr>
            <p:txBody>
              <a:bodyPr/>
              <a:lstStyle/>
              <a:p>
                <a:r>
                  <a:rPr lang="es-MX">
                    <a:noFill/>
                  </a:rPr>
                  <a:t> </a:t>
                </a:r>
              </a:p>
            </p:txBody>
          </p:sp>
        </mc:Fallback>
      </mc:AlternateContent>
      <p:sp>
        <p:nvSpPr>
          <p:cNvPr id="8" name="CuadroTexto 7">
            <a:extLst>
              <a:ext uri="{FF2B5EF4-FFF2-40B4-BE49-F238E27FC236}">
                <a16:creationId xmlns:a16="http://schemas.microsoft.com/office/drawing/2014/main" id="{D5205253-DCDC-4E91-B7E3-DD995757DAE2}"/>
              </a:ext>
            </a:extLst>
          </p:cNvPr>
          <p:cNvSpPr txBox="1"/>
          <p:nvPr/>
        </p:nvSpPr>
        <p:spPr>
          <a:xfrm>
            <a:off x="5328592" y="1130013"/>
            <a:ext cx="1842052" cy="2862322"/>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s-MX" dirty="0"/>
              <a:t>Los estados se llenan por orden creciente de energías con un electrón en cada estado, como se aprecia en la figura 1.2</a:t>
            </a:r>
          </a:p>
        </p:txBody>
      </p:sp>
      <p:sp>
        <p:nvSpPr>
          <p:cNvPr id="9" name="CuadroTexto 8">
            <a:extLst>
              <a:ext uri="{FF2B5EF4-FFF2-40B4-BE49-F238E27FC236}">
                <a16:creationId xmlns:a16="http://schemas.microsoft.com/office/drawing/2014/main" id="{98714DC2-EADC-4C26-BC4E-93CB58F39A0B}"/>
              </a:ext>
            </a:extLst>
          </p:cNvPr>
          <p:cNvSpPr txBox="1"/>
          <p:nvPr/>
        </p:nvSpPr>
        <p:spPr>
          <a:xfrm>
            <a:off x="5263930" y="4902850"/>
            <a:ext cx="1842052" cy="369332"/>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r>
              <a:rPr lang="es-MX" dirty="0"/>
              <a:t>Figrua1.2</a:t>
            </a: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36A6B632-F9C4-4B96-9953-50A13E1FA401}"/>
                  </a:ext>
                </a:extLst>
              </p:cNvPr>
              <p:cNvSpPr txBox="1"/>
              <p:nvPr/>
            </p:nvSpPr>
            <p:spPr>
              <a:xfrm>
                <a:off x="1965918" y="5536366"/>
                <a:ext cx="5140064" cy="1225079"/>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r>
                  <a:rPr lang="es-MX" dirty="0"/>
                  <a:t>Las eigenfunciones correspondientes al primer electrón serán </a:t>
                </a:r>
                <a14:m>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𝜓</m:t>
                        </m:r>
                      </m:e>
                      <m:sub>
                        <m:r>
                          <a:rPr lang="es-MX" i="1">
                            <a:latin typeface="Cambria Math" panose="02040503050406030204" pitchFamily="18" charset="0"/>
                            <a:ea typeface="Cambria Math" panose="02040503050406030204" pitchFamily="18" charset="0"/>
                          </a:rPr>
                          <m:t>𝛼</m:t>
                        </m:r>
                      </m:sub>
                    </m:sSub>
                    <m:d>
                      <m:dPr>
                        <m:ctrlPr>
                          <a:rPr lang="es-MX" i="1">
                            <a:solidFill>
                              <a:srgbClr val="836967"/>
                            </a:solidFill>
                            <a:latin typeface="Cambria Math" panose="02040503050406030204" pitchFamily="18" charset="0"/>
                          </a:rPr>
                        </m:ctrlPr>
                      </m:dPr>
                      <m:e>
                        <m:sSub>
                          <m:sSubPr>
                            <m:ctrlPr>
                              <a:rPr lang="es-MX" i="1" smtClean="0">
                                <a:solidFill>
                                  <a:srgbClr val="836967"/>
                                </a:solidFill>
                                <a:latin typeface="Cambria Math" panose="02040503050406030204" pitchFamily="18" charset="0"/>
                              </a:rPr>
                            </m:ctrlPr>
                          </m:sSubPr>
                          <m:e>
                            <m:r>
                              <a:rPr lang="es-MX" b="0" i="1" smtClean="0">
                                <a:solidFill>
                                  <a:srgbClr val="836967"/>
                                </a:solidFill>
                                <a:latin typeface="Cambria Math" panose="02040503050406030204" pitchFamily="18" charset="0"/>
                              </a:rPr>
                              <m:t>𝑟</m:t>
                            </m:r>
                          </m:e>
                          <m:sub>
                            <m:r>
                              <a:rPr lang="es-MX" b="0" i="1" smtClean="0">
                                <a:solidFill>
                                  <a:srgbClr val="836967"/>
                                </a:solidFill>
                                <a:latin typeface="Cambria Math" panose="02040503050406030204" pitchFamily="18" charset="0"/>
                              </a:rPr>
                              <m:t>1</m:t>
                            </m:r>
                          </m:sub>
                        </m:sSub>
                        <m:r>
                          <a:rPr lang="es-MX" i="1">
                            <a:latin typeface="Cambria Math" panose="02040503050406030204" pitchFamily="18" charset="0"/>
                          </a:rPr>
                          <m:t>,</m:t>
                        </m:r>
                        <m:sSub>
                          <m:sSubPr>
                            <m:ctrlPr>
                              <a:rPr lang="es-MX" i="1" smtClean="0">
                                <a:latin typeface="Cambria Math" panose="02040503050406030204" pitchFamily="18" charset="0"/>
                              </a:rPr>
                            </m:ctrlPr>
                          </m:sSubPr>
                          <m:e>
                            <m:r>
                              <a:rPr lang="es-MX" i="1" smtClean="0">
                                <a:latin typeface="Cambria Math" panose="02040503050406030204" pitchFamily="18" charset="0"/>
                                <a:ea typeface="Cambria Math" panose="02040503050406030204" pitchFamily="18" charset="0"/>
                              </a:rPr>
                              <m:t>𝜃</m:t>
                            </m:r>
                          </m:e>
                          <m:sub>
                            <m:r>
                              <a:rPr lang="es-MX" b="0" i="1" smtClean="0">
                                <a:latin typeface="Cambria Math" panose="02040503050406030204" pitchFamily="18" charset="0"/>
                              </a:rPr>
                              <m:t>1</m:t>
                            </m:r>
                          </m:sub>
                        </m:sSub>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𝜑</m:t>
                            </m:r>
                          </m:e>
                          <m:sub>
                            <m:r>
                              <a:rPr lang="es-MX" b="0" i="1" smtClean="0">
                                <a:latin typeface="Cambria Math" panose="02040503050406030204" pitchFamily="18" charset="0"/>
                              </a:rPr>
                              <m:t>1</m:t>
                            </m:r>
                          </m:sub>
                        </m:sSub>
                        <m:r>
                          <a:rPr lang="es-MX" i="1">
                            <a:solidFill>
                              <a:srgbClr val="836967"/>
                            </a:solidFill>
                            <a:latin typeface="Cambria Math" panose="02040503050406030204" pitchFamily="18" charset="0"/>
                          </a:rPr>
                          <m:t> </m:t>
                        </m:r>
                      </m:e>
                    </m:d>
                  </m:oMath>
                </a14:m>
                <a:r>
                  <a:rPr lang="es-MX" dirty="0"/>
                  <a:t>  , </a:t>
                </a:r>
                <a14:m>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𝜓</m:t>
                        </m:r>
                      </m:e>
                      <m:sub>
                        <m:r>
                          <a:rPr lang="es-MX" i="1" smtClean="0">
                            <a:latin typeface="Cambria Math" panose="02040503050406030204" pitchFamily="18" charset="0"/>
                            <a:ea typeface="Cambria Math" panose="02040503050406030204" pitchFamily="18" charset="0"/>
                          </a:rPr>
                          <m:t>𝛽</m:t>
                        </m:r>
                      </m:sub>
                    </m:sSub>
                    <m:d>
                      <m:dPr>
                        <m:ctrlPr>
                          <a:rPr lang="es-MX" i="1">
                            <a:solidFill>
                              <a:srgbClr val="836967"/>
                            </a:solidFill>
                            <a:latin typeface="Cambria Math" panose="02040503050406030204" pitchFamily="18" charset="0"/>
                          </a:rPr>
                        </m:ctrlPr>
                      </m:dPr>
                      <m:e>
                        <m:sSub>
                          <m:sSubPr>
                            <m:ctrlPr>
                              <a:rPr lang="es-MX" i="1">
                                <a:solidFill>
                                  <a:srgbClr val="836967"/>
                                </a:solidFill>
                                <a:latin typeface="Cambria Math" panose="02040503050406030204" pitchFamily="18" charset="0"/>
                              </a:rPr>
                            </m:ctrlPr>
                          </m:sSubPr>
                          <m:e>
                            <m:r>
                              <a:rPr lang="es-MX" i="1">
                                <a:solidFill>
                                  <a:srgbClr val="836967"/>
                                </a:solidFill>
                                <a:latin typeface="Cambria Math" panose="02040503050406030204" pitchFamily="18" charset="0"/>
                              </a:rPr>
                              <m:t>𝑟</m:t>
                            </m:r>
                          </m:e>
                          <m:sub>
                            <m:r>
                              <a:rPr lang="es-MX" b="0" i="1" smtClean="0">
                                <a:solidFill>
                                  <a:srgbClr val="836967"/>
                                </a:solidFill>
                                <a:latin typeface="Cambria Math" panose="02040503050406030204" pitchFamily="18" charset="0"/>
                              </a:rPr>
                              <m:t>2</m:t>
                            </m:r>
                          </m:sub>
                        </m:sSub>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ea typeface="Cambria Math" panose="02040503050406030204" pitchFamily="18" charset="0"/>
                              </a:rPr>
                              <m:t>𝜃</m:t>
                            </m:r>
                          </m:e>
                          <m:sub>
                            <m:r>
                              <a:rPr lang="es-MX" b="0" i="1" smtClean="0">
                                <a:latin typeface="Cambria Math" panose="02040503050406030204" pitchFamily="18" charset="0"/>
                                <a:ea typeface="Cambria Math" panose="02040503050406030204" pitchFamily="18" charset="0"/>
                              </a:rPr>
                              <m:t>2</m:t>
                            </m:r>
                          </m:sub>
                        </m:sSub>
                        <m:r>
                          <a:rPr lang="es-MX" i="1">
                            <a:latin typeface="Cambria Math" panose="02040503050406030204" pitchFamily="18" charset="0"/>
                          </a:rPr>
                          <m:t>, </m:t>
                        </m:r>
                        <m:sSub>
                          <m:sSubPr>
                            <m:ctrlPr>
                              <a:rPr lang="es-MX" i="1">
                                <a:latin typeface="Cambria Math" panose="02040503050406030204" pitchFamily="18" charset="0"/>
                              </a:rPr>
                            </m:ctrlPr>
                          </m:sSubPr>
                          <m:e>
                            <m:r>
                              <a:rPr lang="es-MX" i="1">
                                <a:latin typeface="Cambria Math" panose="02040503050406030204" pitchFamily="18" charset="0"/>
                                <a:ea typeface="Cambria Math" panose="02040503050406030204" pitchFamily="18" charset="0"/>
                              </a:rPr>
                              <m:t>𝜑</m:t>
                            </m:r>
                          </m:e>
                          <m:sub>
                            <m:r>
                              <a:rPr lang="es-MX" b="0" i="1" smtClean="0">
                                <a:latin typeface="Cambria Math" panose="02040503050406030204" pitchFamily="18" charset="0"/>
                                <a:ea typeface="Cambria Math" panose="02040503050406030204" pitchFamily="18" charset="0"/>
                              </a:rPr>
                              <m:t>2</m:t>
                            </m:r>
                          </m:sub>
                        </m:sSub>
                        <m:r>
                          <a:rPr lang="es-MX" i="1">
                            <a:solidFill>
                              <a:srgbClr val="836967"/>
                            </a:solidFill>
                            <a:latin typeface="Cambria Math" panose="02040503050406030204" pitchFamily="18" charset="0"/>
                          </a:rPr>
                          <m:t> </m:t>
                        </m:r>
                      </m:e>
                    </m:d>
                    <m:r>
                      <a:rPr lang="es-MX" b="0" i="0" smtClean="0">
                        <a:solidFill>
                          <a:srgbClr val="836967"/>
                        </a:solidFill>
                        <a:latin typeface="Cambria Math" panose="02040503050406030204" pitchFamily="18" charset="0"/>
                      </a:rPr>
                      <m:t> </m:t>
                    </m:r>
                  </m:oMath>
                </a14:m>
                <a:r>
                  <a:rPr lang="es-MX" dirty="0"/>
                  <a:t> y así sucesivamente. </a:t>
                </a:r>
              </a:p>
              <a:p>
                <a:endParaRPr lang="es-MX" dirty="0"/>
              </a:p>
            </p:txBody>
          </p:sp>
        </mc:Choice>
        <mc:Fallback xmlns="">
          <p:sp>
            <p:nvSpPr>
              <p:cNvPr id="10" name="CuadroTexto 9">
                <a:extLst>
                  <a:ext uri="{FF2B5EF4-FFF2-40B4-BE49-F238E27FC236}">
                    <a16:creationId xmlns:a16="http://schemas.microsoft.com/office/drawing/2014/main" id="{36A6B632-F9C4-4B96-9953-50A13E1FA401}"/>
                  </a:ext>
                </a:extLst>
              </p:cNvPr>
              <p:cNvSpPr txBox="1">
                <a:spLocks noRot="1" noChangeAspect="1" noMove="1" noResize="1" noEditPoints="1" noAdjustHandles="1" noChangeArrowheads="1" noChangeShapeType="1" noTextEdit="1"/>
              </p:cNvSpPr>
              <p:nvPr/>
            </p:nvSpPr>
            <p:spPr>
              <a:xfrm>
                <a:off x="1965918" y="5536366"/>
                <a:ext cx="5140064" cy="1225079"/>
              </a:xfrm>
              <a:prstGeom prst="rect">
                <a:avLst/>
              </a:prstGeom>
              <a:blipFill>
                <a:blip r:embed="rId4"/>
                <a:stretch>
                  <a:fillRect l="-588" t="-478"/>
                </a:stretch>
              </a:blipFill>
            </p:spPr>
            <p:txBody>
              <a:bodyPr/>
              <a:lstStyle/>
              <a:p>
                <a:r>
                  <a:rPr lang="es-MX">
                    <a:noFill/>
                  </a:rPr>
                  <a:t> </a:t>
                </a:r>
              </a:p>
            </p:txBody>
          </p:sp>
        </mc:Fallback>
      </mc:AlternateContent>
    </p:spTree>
    <p:extLst>
      <p:ext uri="{BB962C8B-B14F-4D97-AF65-F5344CB8AC3E}">
        <p14:creationId xmlns:p14="http://schemas.microsoft.com/office/powerpoint/2010/main" val="1273638901"/>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1295</TotalTime>
  <Words>1402</Words>
  <Application>Microsoft Office PowerPoint</Application>
  <PresentationFormat>Panorámica</PresentationFormat>
  <Paragraphs>134</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Cambria Math</vt:lpstr>
      <vt:lpstr>Century Gothic</vt:lpstr>
      <vt:lpstr>Wingdings 3</vt:lpstr>
      <vt:lpstr>Espiral</vt:lpstr>
      <vt:lpstr>Aplicaciones de la mecánica cuántica: Teoría de Hartree.</vt:lpstr>
      <vt:lpstr>Presentación de PowerPoint</vt:lpstr>
      <vt:lpstr>Teoría de Hartree</vt:lpstr>
      <vt:lpstr>Primera aproximación.</vt:lpstr>
      <vt:lpstr>Presentación de PowerPoint</vt:lpstr>
      <vt:lpstr>Presentación de PowerPoint</vt:lpstr>
      <vt:lpstr>Presentación de PowerPoint</vt:lpstr>
      <vt:lpstr>Presentación de PowerPoint</vt:lpstr>
      <vt:lpstr>Presentación de PowerPoint</vt:lpstr>
      <vt:lpstr>Presentación de PowerPoint</vt:lpstr>
      <vt:lpstr>Resultados de la teoría de Hartree.</vt:lpstr>
      <vt:lpstr>Presentación de PowerPoint</vt:lpstr>
      <vt:lpstr>Presentación de PowerPoint</vt:lpstr>
      <vt:lpstr>Presentación de PowerPoint</vt:lpstr>
      <vt:lpstr>Presentación de PowerPoint</vt:lpstr>
      <vt:lpstr>Presentación de PowerPoint</vt:lpstr>
      <vt:lpstr>Presentación de PowerPoint</vt:lpstr>
      <vt:lpstr>14.</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de la mecánica cuántica: Teoría de Hartree.</dc:title>
  <dc:creator>GUSTAVO DE JESUS ESCOBAR MATA</dc:creator>
  <cp:lastModifiedBy>GUSTAVO DE JESUS ESCOBAR MATA</cp:lastModifiedBy>
  <cp:revision>42</cp:revision>
  <dcterms:created xsi:type="dcterms:W3CDTF">2020-11-13T05:45:35Z</dcterms:created>
  <dcterms:modified xsi:type="dcterms:W3CDTF">2020-11-24T04:03:03Z</dcterms:modified>
</cp:coreProperties>
</file>