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1pPr>
    <a:lvl2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2pPr>
    <a:lvl3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3pPr>
    <a:lvl4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4pPr>
    <a:lvl5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5pPr>
    <a:lvl6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6pPr>
    <a:lvl7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7pPr>
    <a:lvl8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8pPr>
    <a:lvl9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127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127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b="def" i="def"/>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alpha val="50000"/>
                </a:srgbClr>
              </a:solidFill>
              <a:prstDash val="solid"/>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929292">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473200" y="1790700"/>
            <a:ext cx="21437600" cy="4927600"/>
          </a:xfrm>
          <a:prstGeom prst="rect">
            <a:avLst/>
          </a:prstGeom>
        </p:spPr>
        <p:txBody>
          <a:bodyPr anchor="b"/>
          <a:lstStyle/>
          <a:p>
            <a:pPr/>
            <a:r>
              <a:t>Title Text</a:t>
            </a:r>
          </a:p>
        </p:txBody>
      </p:sp>
      <p:sp>
        <p:nvSpPr>
          <p:cNvPr id="12" name="Body Level One…"/>
          <p:cNvSpPr txBox="1"/>
          <p:nvPr>
            <p:ph type="body" sz="quarter" idx="1"/>
          </p:nvPr>
        </p:nvSpPr>
        <p:spPr>
          <a:xfrm>
            <a:off x="1473200" y="6845300"/>
            <a:ext cx="21437600" cy="2209800"/>
          </a:xfrm>
          <a:prstGeom prst="rect">
            <a:avLst/>
          </a:prstGeom>
        </p:spPr>
        <p:txBody>
          <a:bodyPr anchor="t"/>
          <a:lstStyle>
            <a:lvl1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1pPr>
            <a:lvl2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2pPr>
            <a:lvl3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3pPr>
            <a:lvl4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4pPr>
            <a:lvl5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93"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01" name="Close-up photo of the lower portion of a bicycle wheel"/>
          <p:cNvSpPr/>
          <p:nvPr>
            <p:ph type="pic" sz="quarter" idx="21"/>
          </p:nvPr>
        </p:nvSpPr>
        <p:spPr>
          <a:xfrm>
            <a:off x="15225183" y="6694487"/>
            <a:ext cx="8551334" cy="6413501"/>
          </a:xfrm>
          <a:prstGeom prst="rect">
            <a:avLst/>
          </a:prstGeom>
          <a:ln w="9525">
            <a:round/>
          </a:ln>
        </p:spPr>
        <p:txBody>
          <a:bodyPr lIns="91439" tIns="45719" rIns="91439" bIns="45719" anchor="t">
            <a:noAutofit/>
          </a:bodyPr>
          <a:lstStyle/>
          <a:p>
            <a:pPr/>
          </a:p>
        </p:txBody>
      </p:sp>
      <p:sp>
        <p:nvSpPr>
          <p:cNvPr id="102" name="Close-up photo of a bicycle chain on a gear"/>
          <p:cNvSpPr/>
          <p:nvPr>
            <p:ph type="pic" sz="quarter" idx="22"/>
          </p:nvPr>
        </p:nvSpPr>
        <p:spPr>
          <a:xfrm>
            <a:off x="15773400" y="914400"/>
            <a:ext cx="7476848" cy="5605040"/>
          </a:xfrm>
          <a:prstGeom prst="rect">
            <a:avLst/>
          </a:prstGeom>
          <a:ln w="9525">
            <a:round/>
          </a:ln>
        </p:spPr>
        <p:txBody>
          <a:bodyPr lIns="91439" tIns="45719" rIns="91439" bIns="45719" anchor="t">
            <a:noAutofit/>
          </a:bodyPr>
          <a:lstStyle/>
          <a:p>
            <a:pPr/>
          </a:p>
        </p:txBody>
      </p:sp>
      <p:sp>
        <p:nvSpPr>
          <p:cNvPr id="103" name="Close-up photo of bicycle gears"/>
          <p:cNvSpPr/>
          <p:nvPr>
            <p:ph type="pic" idx="23"/>
          </p:nvPr>
        </p:nvSpPr>
        <p:spPr>
          <a:xfrm>
            <a:off x="1077599" y="355600"/>
            <a:ext cx="14423165" cy="19240500"/>
          </a:xfrm>
          <a:prstGeom prst="rect">
            <a:avLst/>
          </a:prstGeom>
          <a:ln w="9525">
            <a:round/>
          </a:ln>
        </p:spPr>
        <p:txBody>
          <a:bodyPr lIns="91439" tIns="45719" rIns="91439" bIns="45719" anchor="t">
            <a:noAutofit/>
          </a:bodyPr>
          <a:lstStyle/>
          <a:p>
            <a:pPr/>
          </a:p>
        </p:txBody>
      </p:sp>
      <p:sp>
        <p:nvSpPr>
          <p:cNvPr id="104" name="Slide Number"/>
          <p:cNvSpPr txBox="1"/>
          <p:nvPr>
            <p:ph type="sldNum" sz="quarter" idx="2"/>
          </p:nvPr>
        </p:nvSpPr>
        <p:spPr>
          <a:xfrm>
            <a:off x="23724221" y="13122415"/>
            <a:ext cx="368504" cy="38707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1" name="–Joe Bloggs"/>
          <p:cNvSpPr txBox="1"/>
          <p:nvPr>
            <p:ph type="body" sz="quarter" idx="21"/>
          </p:nvPr>
        </p:nvSpPr>
        <p:spPr>
          <a:xfrm>
            <a:off x="2387600" y="8966200"/>
            <a:ext cx="19621500" cy="585521"/>
          </a:xfrm>
          <a:prstGeom prst="rect">
            <a:avLst/>
          </a:prstGeom>
        </p:spPr>
        <p:txBody>
          <a:bodyPr anchor="t">
            <a:spAutoFit/>
          </a:bodyPr>
          <a:lstStyle>
            <a:lvl1pPr marL="0" indent="0" algn="ctr">
              <a:spcBef>
                <a:spcPts val="0"/>
              </a:spcBef>
              <a:buSzTx/>
              <a:buNone/>
              <a:defRPr i="1" sz="3200">
                <a:solidFill>
                  <a:srgbClr val="73BFFF"/>
                </a:solidFill>
                <a:effectLst>
                  <a:outerShdw sx="100000" sy="100000" kx="0" ky="0" algn="b" rotWithShape="0" blurRad="38100" dist="36285" dir="2700000">
                    <a:srgbClr val="000000">
                      <a:alpha val="48000"/>
                    </a:srgbClr>
                  </a:outerShdw>
                </a:effectLst>
                <a:latin typeface="Helvetica Neue"/>
                <a:ea typeface="Helvetica Neue"/>
                <a:cs typeface="Helvetica Neue"/>
                <a:sym typeface="Helvetica Neue"/>
              </a:defRPr>
            </a:lvl1pPr>
          </a:lstStyle>
          <a:p>
            <a:pPr/>
            <a:r>
              <a:t>–Joe Bloggs</a:t>
            </a:r>
          </a:p>
        </p:txBody>
      </p:sp>
      <p:sp>
        <p:nvSpPr>
          <p:cNvPr id="112" name="“Type a quote here.”"/>
          <p:cNvSpPr txBox="1"/>
          <p:nvPr>
            <p:ph type="body" sz="quarter" idx="22"/>
          </p:nvPr>
        </p:nvSpPr>
        <p:spPr>
          <a:xfrm>
            <a:off x="2387600" y="6059289"/>
            <a:ext cx="19621500" cy="850901"/>
          </a:xfrm>
          <a:prstGeom prst="rect">
            <a:avLst/>
          </a:prstGeom>
        </p:spPr>
        <p:txBody>
          <a:bodyPr>
            <a:spAutoFit/>
          </a:bodyPr>
          <a:lstStyle>
            <a:lvl1pPr marL="0" indent="0" algn="ctr">
              <a:spcBef>
                <a:spcPts val="0"/>
              </a:spcBef>
              <a:buSzTx/>
              <a:buNone/>
              <a:defRPr sz="5000">
                <a:effectLst>
                  <a:outerShdw sx="100000" sy="100000" kx="0" ky="0" algn="b" rotWithShape="0" blurRad="38100" dist="54428" dir="2700000">
                    <a:srgbClr val="000000">
                      <a:alpha val="48000"/>
                    </a:srgbClr>
                  </a:outerShdw>
                </a:effectLst>
              </a:defRPr>
            </a:lvl1pPr>
          </a:lstStyle>
          <a:p>
            <a:pPr/>
            <a:r>
              <a:t>“Type a quote here.” </a:t>
            </a: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20" name="Close-up photo of a bicycle chain on a gear"/>
          <p:cNvSpPr/>
          <p:nvPr>
            <p:ph type="pic" idx="21"/>
          </p:nvPr>
        </p:nvSpPr>
        <p:spPr>
          <a:xfrm>
            <a:off x="-12700" y="-3924300"/>
            <a:ext cx="24384000" cy="18279533"/>
          </a:xfrm>
          <a:prstGeom prst="rect">
            <a:avLst/>
          </a:prstGeom>
        </p:spPr>
        <p:txBody>
          <a:bodyPr lIns="91439" tIns="45719" rIns="91439" bIns="45719" anchor="t">
            <a:noAutofit/>
          </a:bodyPr>
          <a:lstStyle/>
          <a:p>
            <a:pP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Partial view of a metal gear"/>
          <p:cNvSpPr/>
          <p:nvPr>
            <p:ph type="pic" idx="21"/>
          </p:nvPr>
        </p:nvSpPr>
        <p:spPr>
          <a:xfrm>
            <a:off x="1473200" y="-2692400"/>
            <a:ext cx="21437602" cy="16070758"/>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473200" y="9575800"/>
            <a:ext cx="21437600" cy="1714500"/>
          </a:xfrm>
          <a:prstGeom prst="rect">
            <a:avLst/>
          </a:prstGeom>
        </p:spPr>
        <p:txBody>
          <a:bodyPr anchor="b"/>
          <a:lstStyle/>
          <a:p>
            <a:pPr/>
            <a:r>
              <a:t>Title Text</a:t>
            </a:r>
          </a:p>
        </p:txBody>
      </p:sp>
      <p:sp>
        <p:nvSpPr>
          <p:cNvPr id="22" name="Body Level One…"/>
          <p:cNvSpPr txBox="1"/>
          <p:nvPr>
            <p:ph type="body" sz="quarter" idx="1"/>
          </p:nvPr>
        </p:nvSpPr>
        <p:spPr>
          <a:xfrm>
            <a:off x="1473200" y="11290300"/>
            <a:ext cx="21437600" cy="2197100"/>
          </a:xfrm>
          <a:prstGeom prst="rect">
            <a:avLst/>
          </a:prstGeom>
        </p:spPr>
        <p:txBody>
          <a:bodyPr anchor="t"/>
          <a:lstStyle>
            <a:lvl1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1pPr>
            <a:lvl2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2pPr>
            <a:lvl3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3pPr>
            <a:lvl4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4pPr>
            <a:lvl5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473200" y="5143500"/>
            <a:ext cx="21437600" cy="3429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Close-up photo of bicycle gears"/>
          <p:cNvSpPr/>
          <p:nvPr>
            <p:ph type="pic" idx="21"/>
          </p:nvPr>
        </p:nvSpPr>
        <p:spPr>
          <a:xfrm>
            <a:off x="12925240" y="918941"/>
            <a:ext cx="11599695" cy="15473898"/>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1473200" y="1803400"/>
            <a:ext cx="9639300" cy="4927600"/>
          </a:xfrm>
          <a:prstGeom prst="rect">
            <a:avLst/>
          </a:prstGeom>
        </p:spPr>
        <p:txBody>
          <a:bodyPr anchor="b"/>
          <a:lstStyle/>
          <a:p>
            <a:pPr/>
            <a:r>
              <a:t>Title Text</a:t>
            </a:r>
          </a:p>
        </p:txBody>
      </p:sp>
      <p:sp>
        <p:nvSpPr>
          <p:cNvPr id="40" name="Body Level One…"/>
          <p:cNvSpPr txBox="1"/>
          <p:nvPr>
            <p:ph type="body" sz="quarter" idx="1"/>
          </p:nvPr>
        </p:nvSpPr>
        <p:spPr>
          <a:xfrm>
            <a:off x="1473200" y="6718300"/>
            <a:ext cx="9639300" cy="5092700"/>
          </a:xfrm>
          <a:prstGeom prst="rect">
            <a:avLst/>
          </a:prstGeom>
        </p:spPr>
        <p:txBody>
          <a:bodyPr anchor="t"/>
          <a:lstStyle>
            <a:lvl1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1pPr>
            <a:lvl2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2pPr>
            <a:lvl3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3pPr>
            <a:lvl4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4pPr>
            <a:lvl5pPr marL="0" indent="0">
              <a:spcBef>
                <a:spcPts val="0"/>
              </a:spcBef>
              <a:buSzTx/>
              <a:buNone/>
              <a:defRPr sz="6000">
                <a:solidFill>
                  <a:schemeClr val="accent1">
                    <a:hueOff val="-37249"/>
                    <a:satOff val="-2150"/>
                    <a:lumOff val="12811"/>
                  </a:schemeClr>
                </a:solidFill>
                <a:effectLst>
                  <a:outerShdw sx="100000" sy="100000" kx="0" ky="0" algn="b" rotWithShape="0" blurRad="50800" dist="38100" dir="5400000">
                    <a:srgbClr val="000000"/>
                  </a:outerShdw>
                </a:effectLs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Close-up photo of bicycle gears"/>
          <p:cNvSpPr/>
          <p:nvPr>
            <p:ph type="pic" sz="half" idx="21"/>
          </p:nvPr>
        </p:nvSpPr>
        <p:spPr>
          <a:xfrm>
            <a:off x="13169900" y="2376299"/>
            <a:ext cx="9522179" cy="12702588"/>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nd Live Video Small">
    <p:spTree>
      <p:nvGrpSpPr>
        <p:cNvPr id="1" name=""/>
        <p:cNvGrpSpPr/>
        <p:nvPr/>
      </p:nvGrpSpPr>
      <p:grpSpPr>
        <a:xfrm>
          <a:off x="0" y="0"/>
          <a:ext cx="0" cy="0"/>
          <a:chOff x="0" y="0"/>
          <a:chExt cx="0" cy="0"/>
        </a:xfrm>
      </p:grpSpPr>
      <p:sp>
        <p:nvSpPr>
          <p:cNvPr id="75" name="Title Text"/>
          <p:cNvSpPr txBox="1"/>
          <p:nvPr>
            <p:ph type="title"/>
          </p:nvPr>
        </p:nvSpPr>
        <p:spPr>
          <a:prstGeom prst="rect">
            <a:avLst/>
          </a:prstGeom>
        </p:spPr>
        <p:txBody>
          <a:bodyPr/>
          <a:lstStyle/>
          <a:p>
            <a:pPr/>
            <a:r>
              <a:t>Title Text</a:t>
            </a:r>
          </a:p>
        </p:txBody>
      </p:sp>
      <p:sp>
        <p:nvSpPr>
          <p:cNvPr id="76" name="Body Level One…"/>
          <p:cNvSpPr txBox="1"/>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nd Live Video Large">
    <p:spTree>
      <p:nvGrpSpPr>
        <p:cNvPr id="1" name=""/>
        <p:cNvGrpSpPr/>
        <p:nvPr/>
      </p:nvGrpSpPr>
      <p:grpSpPr>
        <a:xfrm>
          <a:off x="0" y="0"/>
          <a:ext cx="0" cy="0"/>
          <a:chOff x="0" y="0"/>
          <a:chExt cx="0" cy="0"/>
        </a:xfrm>
      </p:grpSpPr>
      <p:sp>
        <p:nvSpPr>
          <p:cNvPr id="84" name="Title Text"/>
          <p:cNvSpPr txBox="1"/>
          <p:nvPr>
            <p:ph type="title"/>
          </p:nvPr>
        </p:nvSpPr>
        <p:spPr>
          <a:prstGeom prst="rect">
            <a:avLst/>
          </a:prstGeom>
        </p:spPr>
        <p:txBody>
          <a:bodyPr/>
          <a:lstStyle/>
          <a:p>
            <a:pPr/>
            <a:r>
              <a:t>Title Text</a:t>
            </a:r>
          </a:p>
        </p:txBody>
      </p:sp>
      <p:sp>
        <p:nvSpPr>
          <p:cNvPr id="85" name="Body Level One…"/>
          <p:cNvSpPr txBox="1"/>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473200" y="1930400"/>
            <a:ext cx="21437600" cy="985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473200" y="355600"/>
            <a:ext cx="21437600" cy="342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23721936" y="13122415"/>
            <a:ext cx="368504" cy="387070"/>
          </a:xfrm>
          <a:prstGeom prst="rect">
            <a:avLst/>
          </a:prstGeom>
          <a:ln w="12700">
            <a:miter lim="400000"/>
          </a:ln>
        </p:spPr>
        <p:txBody>
          <a:bodyPr wrap="none" lIns="50800" tIns="50800" rIns="50800" bIns="50800" anchor="ctr">
            <a:spAutoFit/>
          </a:bodyPr>
          <a:lstStyle>
            <a:lvl1pPr algn="r">
              <a:spcBef>
                <a:spcPts val="0"/>
              </a:spcBef>
              <a:defRPr b="1" sz="1800">
                <a:solidFill>
                  <a:srgbClr val="FFFFFF">
                    <a:alpha val="70000"/>
                  </a:srgbClr>
                </a:solidFill>
                <a:latin typeface="Helvetica Neue"/>
                <a:ea typeface="Helvetica Neue"/>
                <a:cs typeface="Helvetica Neue"/>
                <a:sym typeface="Helvetica Neu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transition xmlns:p14="http://schemas.microsoft.com/office/powerpoint/2010/main" spd="med" advClick="1"/>
  <p:txStyles>
    <p:titleStyle>
      <a:lvl1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1pPr>
      <a:lvl2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2pPr>
      <a:lvl3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3pPr>
      <a:lvl4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4pPr>
      <a:lvl5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5pPr>
      <a:lvl6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6pPr>
      <a:lvl7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7pPr>
      <a:lvl8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8pPr>
      <a:lvl9pPr marL="0" marR="0" indent="0" algn="l" defTabSz="8255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j-lt"/>
          <a:ea typeface="+mj-ea"/>
          <a:cs typeface="+mj-cs"/>
          <a:sym typeface="Prenton RP Pro Black"/>
        </a:defRPr>
      </a:lvl9pPr>
    </p:titleStyle>
    <p:bodyStyle>
      <a:lvl1pPr marL="381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1pPr>
      <a:lvl2pPr marL="1016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2pPr>
      <a:lvl3pPr marL="1651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3pPr>
      <a:lvl4pPr marL="2286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4pPr>
      <a:lvl5pPr marL="2921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5pPr>
      <a:lvl6pPr marL="3556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6pPr>
      <a:lvl7pPr marL="4191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7pPr>
      <a:lvl8pPr marL="4826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8pPr>
      <a:lvl9pPr marL="5461000" marR="0" indent="-381000" algn="l" defTabSz="825500" rtl="0" latinLnBrk="0">
        <a:lnSpc>
          <a:spcPct val="100000"/>
        </a:lnSpc>
        <a:spcBef>
          <a:spcPts val="5100"/>
        </a:spcBef>
        <a:spcAft>
          <a:spcPts val="0"/>
        </a:spcAft>
        <a:buClrTx/>
        <a:buSzPct val="30000"/>
        <a:buFontTx/>
        <a:buBlip>
          <a:blip r:embed="rId3"/>
        </a:buBlip>
        <a:tabLst/>
        <a:defRPr b="0" baseline="0" cap="none" i="0" spc="0" strike="noStrike" sz="3000" u="none">
          <a:solidFill>
            <a:srgbClr val="FFFFFF"/>
          </a:solidFill>
          <a:uFillTx/>
          <a:latin typeface="+mn-lt"/>
          <a:ea typeface="+mn-ea"/>
          <a:cs typeface="+mn-cs"/>
          <a:sym typeface="Helvetica Neue Light"/>
        </a:defRPr>
      </a:lvl9pPr>
    </p:bodyStyle>
    <p:otherStyle>
      <a:lvl1pPr marL="0" marR="0" indent="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1pPr>
      <a:lvl2pPr marL="0" marR="0" indent="2286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2pPr>
      <a:lvl3pPr marL="0" marR="0" indent="4572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3pPr>
      <a:lvl4pPr marL="0" marR="0" indent="6858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4pPr>
      <a:lvl5pPr marL="0" marR="0" indent="9144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5pPr>
      <a:lvl6pPr marL="0" marR="0" indent="11430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6pPr>
      <a:lvl7pPr marL="0" marR="0" indent="13716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7pPr>
      <a:lvl8pPr marL="0" marR="0" indent="16002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8pPr>
      <a:lvl9pPr marL="0" marR="0" indent="18288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10151A"/>
            </a:gs>
            <a:gs pos="100000">
              <a:srgbClr val="141413"/>
            </a:gs>
          </a:gsLst>
          <a:lin ang="5400000" scaled="0"/>
        </a:gradFill>
      </p:bgPr>
    </p:bg>
    <p:spTree>
      <p:nvGrpSpPr>
        <p:cNvPr id="1" name=""/>
        <p:cNvGrpSpPr/>
        <p:nvPr/>
      </p:nvGrpSpPr>
      <p:grpSpPr>
        <a:xfrm>
          <a:off x="0" y="0"/>
          <a:ext cx="0" cy="0"/>
          <a:chOff x="0" y="0"/>
          <a:chExt cx="0" cy="0"/>
        </a:xfrm>
      </p:grpSpPr>
      <p:sp>
        <p:nvSpPr>
          <p:cNvPr id="137" name="R5 Sitemap and pages overview"/>
          <p:cNvSpPr txBox="1"/>
          <p:nvPr>
            <p:ph type="ctrTitle"/>
          </p:nvPr>
        </p:nvSpPr>
        <p:spPr>
          <a:xfrm>
            <a:off x="1473200" y="860386"/>
            <a:ext cx="17231172" cy="1019929"/>
          </a:xfrm>
          <a:prstGeom prst="rect">
            <a:avLst/>
          </a:prstGeom>
        </p:spPr>
        <p:txBody>
          <a:bodyPr/>
          <a:lstStyle>
            <a:lvl1pPr defTabSz="577850">
              <a:defRPr sz="5600"/>
            </a:lvl1pPr>
          </a:lstStyle>
          <a:p>
            <a:pPr/>
            <a:r>
              <a:t>R5 Sitemap and pages overview</a:t>
            </a:r>
          </a:p>
        </p:txBody>
      </p:sp>
      <p:sp>
        <p:nvSpPr>
          <p:cNvPr id="138" name="Home"/>
          <p:cNvSpPr txBox="1"/>
          <p:nvPr>
            <p:ph type="subTitle" sz="quarter" idx="1"/>
          </p:nvPr>
        </p:nvSpPr>
        <p:spPr>
          <a:xfrm>
            <a:off x="11913721" y="2340625"/>
            <a:ext cx="10735939" cy="763646"/>
          </a:xfrm>
          <a:prstGeom prst="rect">
            <a:avLst/>
          </a:prstGeom>
        </p:spPr>
        <p:txBody>
          <a:bodyPr/>
          <a:lstStyle>
            <a:lvl1pPr defTabSz="817244">
              <a:spcBef>
                <a:spcPts val="5000"/>
              </a:spcBef>
              <a:defRPr sz="4455"/>
            </a:lvl1pPr>
          </a:lstStyle>
          <a:p>
            <a:pPr>
              <a:defRPr>
                <a:effectLst/>
              </a:defRPr>
            </a:pPr>
            <a:r>
              <a:t>Home</a:t>
            </a:r>
          </a:p>
        </p:txBody>
      </p:sp>
      <p:pic>
        <p:nvPicPr>
          <p:cNvPr id="139" name="GustavoJimenez_T1A2_SiteMap.png" descr="GustavoJimenez_T1A2_SiteMap.png"/>
          <p:cNvPicPr>
            <a:picLocks noChangeAspect="1"/>
          </p:cNvPicPr>
          <p:nvPr/>
        </p:nvPicPr>
        <p:blipFill>
          <a:blip r:embed="rId2">
            <a:extLst/>
          </a:blip>
          <a:stretch>
            <a:fillRect/>
          </a:stretch>
        </p:blipFill>
        <p:spPr>
          <a:xfrm>
            <a:off x="1652891" y="2537768"/>
            <a:ext cx="9204680" cy="5605415"/>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
        <p:nvSpPr>
          <p:cNvPr id="140" name="Blog"/>
          <p:cNvSpPr txBox="1"/>
          <p:nvPr/>
        </p:nvSpPr>
        <p:spPr>
          <a:xfrm>
            <a:off x="1500741" y="8665986"/>
            <a:ext cx="9451191" cy="7636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17244">
              <a:spcBef>
                <a:spcPts val="5000"/>
              </a:spcBef>
              <a:defRPr sz="4455">
                <a:solidFill>
                  <a:schemeClr val="accent1">
                    <a:hueOff val="-37249"/>
                    <a:satOff val="-2150"/>
                    <a:lumOff val="12811"/>
                  </a:schemeClr>
                </a:solidFill>
              </a:defRPr>
            </a:lvl1pPr>
          </a:lstStyle>
          <a:p>
            <a:pPr/>
            <a:r>
              <a:t>Blog</a:t>
            </a:r>
          </a:p>
        </p:txBody>
      </p:sp>
      <p:sp>
        <p:nvSpPr>
          <p:cNvPr id="141" name="The purpose of the landing page is to quickly engage the visitor by having and easy to follow navigation and interesting content that invites the visitor to click through to different sections…"/>
          <p:cNvSpPr txBox="1"/>
          <p:nvPr/>
        </p:nvSpPr>
        <p:spPr>
          <a:xfrm>
            <a:off x="12272789" y="3156689"/>
            <a:ext cx="10735939" cy="94296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500"/>
              </a:spcBef>
            </a:pPr>
            <a:r>
              <a:t>The purpose of the landing page is to quickly engage the visitor by having and easy to follow navigation and interesting content that invites the visitor to click through to different sections</a:t>
            </a:r>
          </a:p>
          <a:p>
            <a:pPr>
              <a:spcBef>
                <a:spcPts val="3500"/>
              </a:spcBef>
            </a:pPr>
            <a:r>
              <a:t>This landing page offers a quick glance of the purpose of the site. A brief paragraph of what I do is enough to engage and not distract.</a:t>
            </a:r>
          </a:p>
          <a:p>
            <a:pPr>
              <a:spcBef>
                <a:spcPts val="3500"/>
              </a:spcBef>
            </a:pPr>
            <a:r>
              <a:t>The short text is followed by my latest work. This section shows a couple of images of projects and short description. This section also links to work</a:t>
            </a:r>
          </a:p>
          <a:p>
            <a:pPr>
              <a:spcBef>
                <a:spcPts val="3500"/>
              </a:spcBef>
            </a:pPr>
            <a:r>
              <a:t>A Case study section follows “Latest work” a closer and deeper look into work and services offered. This section also links to work page</a:t>
            </a:r>
          </a:p>
          <a:p>
            <a:pPr>
              <a:spcBef>
                <a:spcPts val="3500"/>
              </a:spcBef>
            </a:pPr>
            <a:r>
              <a:t>Lastly, the page presents The Blog section, which is the only way to access the actual posts. Notice this wasn’t included in the main navigation. This was intentionally done to keep both entities separate</a:t>
            </a:r>
          </a:p>
        </p:txBody>
      </p:sp>
      <p:sp>
        <p:nvSpPr>
          <p:cNvPr id="142" name="The Blog is composed of technology posts that can be access and read on this page.…"/>
          <p:cNvSpPr txBox="1"/>
          <p:nvPr/>
        </p:nvSpPr>
        <p:spPr>
          <a:xfrm>
            <a:off x="1827167" y="9474015"/>
            <a:ext cx="9325741" cy="40372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500"/>
              </a:spcBef>
            </a:pPr>
            <a:r>
              <a:t>The Blog is composed of technology posts that can be access and read on this page.</a:t>
            </a:r>
          </a:p>
          <a:p>
            <a:pPr>
              <a:spcBef>
                <a:spcPts val="3500"/>
              </a:spcBef>
            </a:pPr>
            <a:r>
              <a:t>Notice in the sitemap that the Blog can only be accessed from the home page or with a direct URL</a:t>
            </a:r>
          </a:p>
          <a:p>
            <a:pPr>
              <a:spcBef>
                <a:spcPts val="3500"/>
              </a:spcBef>
            </a:pPr>
            <a:r>
              <a:t>The blog and site have no other interaction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10151A"/>
            </a:gs>
            <a:gs pos="100000">
              <a:srgbClr val="141413"/>
            </a:gs>
          </a:gsLst>
          <a:lin ang="5400000" scaled="0"/>
        </a:gradFill>
      </p:bgPr>
    </p:bg>
    <p:spTree>
      <p:nvGrpSpPr>
        <p:cNvPr id="1" name=""/>
        <p:cNvGrpSpPr/>
        <p:nvPr/>
      </p:nvGrpSpPr>
      <p:grpSpPr>
        <a:xfrm>
          <a:off x="0" y="0"/>
          <a:ext cx="0" cy="0"/>
          <a:chOff x="0" y="0"/>
          <a:chExt cx="0" cy="0"/>
        </a:xfrm>
      </p:grpSpPr>
      <p:sp>
        <p:nvSpPr>
          <p:cNvPr id="144" name="R5 Sitemap and pages overview"/>
          <p:cNvSpPr txBox="1"/>
          <p:nvPr>
            <p:ph type="ctrTitle"/>
          </p:nvPr>
        </p:nvSpPr>
        <p:spPr>
          <a:xfrm>
            <a:off x="1473200" y="860386"/>
            <a:ext cx="17231172" cy="1019929"/>
          </a:xfrm>
          <a:prstGeom prst="rect">
            <a:avLst/>
          </a:prstGeom>
        </p:spPr>
        <p:txBody>
          <a:bodyPr/>
          <a:lstStyle>
            <a:lvl1pPr defTabSz="577850">
              <a:defRPr sz="5600"/>
            </a:lvl1pPr>
          </a:lstStyle>
          <a:p>
            <a:pPr/>
            <a:r>
              <a:t>R5 Sitemap and pages overview</a:t>
            </a:r>
          </a:p>
        </p:txBody>
      </p:sp>
      <p:sp>
        <p:nvSpPr>
          <p:cNvPr id="145" name="Work"/>
          <p:cNvSpPr txBox="1"/>
          <p:nvPr>
            <p:ph type="subTitle" sz="quarter" idx="1"/>
          </p:nvPr>
        </p:nvSpPr>
        <p:spPr>
          <a:xfrm>
            <a:off x="11913721" y="2340625"/>
            <a:ext cx="10735939" cy="763646"/>
          </a:xfrm>
          <a:prstGeom prst="rect">
            <a:avLst/>
          </a:prstGeom>
        </p:spPr>
        <p:txBody>
          <a:bodyPr/>
          <a:lstStyle>
            <a:lvl1pPr defTabSz="817244">
              <a:spcBef>
                <a:spcPts val="5000"/>
              </a:spcBef>
              <a:defRPr sz="4455"/>
            </a:lvl1pPr>
          </a:lstStyle>
          <a:p>
            <a:pPr>
              <a:defRPr>
                <a:effectLst/>
              </a:defRPr>
            </a:pPr>
            <a:r>
              <a:t>Work</a:t>
            </a:r>
          </a:p>
        </p:txBody>
      </p:sp>
      <p:pic>
        <p:nvPicPr>
          <p:cNvPr id="146" name="GustavoJimenez_T1A2_SiteMap.png" descr="GustavoJimenez_T1A2_SiteMap.png"/>
          <p:cNvPicPr>
            <a:picLocks noChangeAspect="1"/>
          </p:cNvPicPr>
          <p:nvPr/>
        </p:nvPicPr>
        <p:blipFill>
          <a:blip r:embed="rId2">
            <a:extLst/>
          </a:blip>
          <a:stretch>
            <a:fillRect/>
          </a:stretch>
        </p:blipFill>
        <p:spPr>
          <a:xfrm>
            <a:off x="1652891" y="2537768"/>
            <a:ext cx="9204680" cy="5605415"/>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
        <p:nvSpPr>
          <p:cNvPr id="147" name="About"/>
          <p:cNvSpPr txBox="1"/>
          <p:nvPr/>
        </p:nvSpPr>
        <p:spPr>
          <a:xfrm>
            <a:off x="1500741" y="8665986"/>
            <a:ext cx="9451191" cy="7636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17244">
              <a:spcBef>
                <a:spcPts val="5000"/>
              </a:spcBef>
              <a:defRPr sz="4455">
                <a:solidFill>
                  <a:schemeClr val="accent1">
                    <a:hueOff val="-37249"/>
                    <a:satOff val="-2150"/>
                    <a:lumOff val="12811"/>
                  </a:schemeClr>
                </a:solidFill>
              </a:defRPr>
            </a:lvl1pPr>
          </a:lstStyle>
          <a:p>
            <a:pPr/>
            <a:r>
              <a:t>About</a:t>
            </a:r>
          </a:p>
        </p:txBody>
      </p:sp>
      <p:sp>
        <p:nvSpPr>
          <p:cNvPr id="148" name="Work is the second link in the navigation menu. However, is not the only way to ge here, there are text link or images which strategically bring you here.…"/>
          <p:cNvSpPr txBox="1"/>
          <p:nvPr/>
        </p:nvSpPr>
        <p:spPr>
          <a:xfrm>
            <a:off x="12272789" y="3156689"/>
            <a:ext cx="10735939" cy="4367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759459">
              <a:spcBef>
                <a:spcPts val="3200"/>
              </a:spcBef>
              <a:defRPr sz="2760"/>
            </a:pPr>
            <a:r>
              <a:t>Work is the second link in the navigation menu. However, is not the only way to ge here, there are text link or images which strategically bring you here.</a:t>
            </a:r>
          </a:p>
          <a:p>
            <a:pPr defTabSz="759459">
              <a:spcBef>
                <a:spcPts val="3200"/>
              </a:spcBef>
              <a:defRPr sz="2760"/>
            </a:pPr>
            <a:r>
              <a:t>Work page is meant to be short, clean, and visually appealing. It showcases the work and projects in an attractive grid that also accommodates to different sizes.</a:t>
            </a:r>
          </a:p>
          <a:p>
            <a:pPr defTabSz="759459">
              <a:spcBef>
                <a:spcPts val="3200"/>
              </a:spcBef>
              <a:defRPr sz="2760"/>
            </a:pPr>
            <a:r>
              <a:t>At the bottom of the page another short sentence inviting the user to connect or contact</a:t>
            </a:r>
          </a:p>
        </p:txBody>
      </p:sp>
      <p:sp>
        <p:nvSpPr>
          <p:cNvPr id="149" name="About is the first link in the top navigation bar.…"/>
          <p:cNvSpPr txBox="1"/>
          <p:nvPr/>
        </p:nvSpPr>
        <p:spPr>
          <a:xfrm>
            <a:off x="1827167" y="9474015"/>
            <a:ext cx="9325741" cy="40372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500"/>
              </a:spcBef>
            </a:pPr>
            <a:r>
              <a:t>About is the first link in the top navigation bar.</a:t>
            </a:r>
          </a:p>
          <a:p>
            <a:pPr>
              <a:spcBef>
                <a:spcPts val="3500"/>
              </a:spcBef>
            </a:pPr>
            <a:r>
              <a:t>About page is a brief history of where I reside in terms of career and most importantly, my inspirations to start a new one.</a:t>
            </a:r>
          </a:p>
          <a:p>
            <a:pPr>
              <a:spcBef>
                <a:spcPts val="3500"/>
              </a:spcBef>
            </a:pPr>
            <a:r>
              <a:t>In this page you can find and download my resume, also see some of my previous work as a quick reel</a:t>
            </a:r>
          </a:p>
        </p:txBody>
      </p:sp>
      <p:sp>
        <p:nvSpPr>
          <p:cNvPr id="150" name="Finally, contact page, third on the navigation menu and las stop for the user.…"/>
          <p:cNvSpPr txBox="1"/>
          <p:nvPr/>
        </p:nvSpPr>
        <p:spPr>
          <a:xfrm>
            <a:off x="12272789" y="8885460"/>
            <a:ext cx="10735939" cy="4367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500"/>
              </a:spcBef>
            </a:pPr>
            <a:r>
              <a:t>Finally, contact page, third on the navigation menu and las stop for the user.</a:t>
            </a:r>
          </a:p>
          <a:p>
            <a:pPr>
              <a:spcBef>
                <a:spcPts val="3500"/>
              </a:spcBef>
            </a:pPr>
            <a:r>
              <a:t>As clean and concise as possible. Only displaying an encouraging sentence, a contact form, and direct contact information</a:t>
            </a:r>
          </a:p>
          <a:p>
            <a:pPr>
              <a:spcBef>
                <a:spcPts val="3500"/>
              </a:spcBef>
            </a:pPr>
            <a:r>
              <a:t>Contact page has link all throughout the site, nav menu and in text links on the body of each page </a:t>
            </a:r>
          </a:p>
        </p:txBody>
      </p:sp>
      <p:sp>
        <p:nvSpPr>
          <p:cNvPr id="151" name="Contact"/>
          <p:cNvSpPr txBox="1"/>
          <p:nvPr/>
        </p:nvSpPr>
        <p:spPr>
          <a:xfrm>
            <a:off x="11913721" y="8069396"/>
            <a:ext cx="10735939" cy="7636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17244">
              <a:spcBef>
                <a:spcPts val="5000"/>
              </a:spcBef>
              <a:defRPr sz="4455">
                <a:solidFill>
                  <a:schemeClr val="accent1">
                    <a:hueOff val="-37249"/>
                    <a:satOff val="-2150"/>
                    <a:lumOff val="12811"/>
                  </a:schemeClr>
                </a:solidFill>
              </a:defRPr>
            </a:lvl1pPr>
          </a:lstStyle>
          <a:p>
            <a:pPr/>
            <a:r>
              <a:t>Contact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D1D1D"/>
        </a:solidFill>
      </p:bgPr>
    </p:bg>
    <p:spTree>
      <p:nvGrpSpPr>
        <p:cNvPr id="1" name=""/>
        <p:cNvGrpSpPr/>
        <p:nvPr/>
      </p:nvGrpSpPr>
      <p:grpSpPr>
        <a:xfrm>
          <a:off x="0" y="0"/>
          <a:ext cx="0" cy="0"/>
          <a:chOff x="0" y="0"/>
          <a:chExt cx="0" cy="0"/>
        </a:xfrm>
      </p:grpSpPr>
      <p:sp>
        <p:nvSpPr>
          <p:cNvPr id="153" name="R6 Wireframes  and design"/>
          <p:cNvSpPr txBox="1"/>
          <p:nvPr>
            <p:ph type="ctrTitle"/>
          </p:nvPr>
        </p:nvSpPr>
        <p:spPr>
          <a:xfrm>
            <a:off x="1473200" y="860386"/>
            <a:ext cx="17231172" cy="1019929"/>
          </a:xfrm>
          <a:prstGeom prst="rect">
            <a:avLst/>
          </a:prstGeom>
        </p:spPr>
        <p:txBody>
          <a:bodyPr/>
          <a:lstStyle>
            <a:lvl1pPr defTabSz="577850">
              <a:defRPr sz="5600"/>
            </a:lvl1pPr>
          </a:lstStyle>
          <a:p>
            <a:pPr/>
            <a:r>
              <a:t>R6 Wireframes  and design</a:t>
            </a:r>
          </a:p>
        </p:txBody>
      </p:sp>
      <p:pic>
        <p:nvPicPr>
          <p:cNvPr id="154" name="GustavoJimenez_T1A2_WireframeDesign.png" descr="GustavoJimenez_T1A2_WireframeDesign.png"/>
          <p:cNvPicPr>
            <a:picLocks noChangeAspect="1"/>
          </p:cNvPicPr>
          <p:nvPr/>
        </p:nvPicPr>
        <p:blipFill>
          <a:blip r:embed="rId2">
            <a:extLst/>
          </a:blip>
          <a:srcRect l="0" t="0" r="0" b="0"/>
          <a:stretch>
            <a:fillRect/>
          </a:stretch>
        </p:blipFill>
        <p:spPr>
          <a:xfrm>
            <a:off x="600054" y="2321515"/>
            <a:ext cx="23183892" cy="10036632"/>
          </a:xfrm>
          <a:prstGeom prst="rect">
            <a:avLst/>
          </a:prstGeom>
          <a:ln w="12700">
            <a:miter lim="400000"/>
          </a:ln>
        </p:spPr>
      </p:pic>
      <p:sp>
        <p:nvSpPr>
          <p:cNvPr id="155" name="Desktop"/>
          <p:cNvSpPr txBox="1"/>
          <p:nvPr/>
        </p:nvSpPr>
        <p:spPr>
          <a:xfrm>
            <a:off x="12668327" y="6584125"/>
            <a:ext cx="1490092"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Desktop</a:t>
            </a:r>
          </a:p>
        </p:txBody>
      </p:sp>
      <p:sp>
        <p:nvSpPr>
          <p:cNvPr id="156" name="Mobile"/>
          <p:cNvSpPr txBox="1"/>
          <p:nvPr/>
        </p:nvSpPr>
        <p:spPr>
          <a:xfrm>
            <a:off x="8897262" y="2572463"/>
            <a:ext cx="1196341"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Mobile</a:t>
            </a:r>
          </a:p>
        </p:txBody>
      </p:sp>
      <p:sp>
        <p:nvSpPr>
          <p:cNvPr id="157" name="Line"/>
          <p:cNvSpPr/>
          <p:nvPr/>
        </p:nvSpPr>
        <p:spPr>
          <a:xfrm flipV="1">
            <a:off x="14267744" y="2288874"/>
            <a:ext cx="1" cy="4687866"/>
          </a:xfrm>
          <a:prstGeom prst="line">
            <a:avLst/>
          </a:prstGeom>
          <a:ln w="12700">
            <a:solidFill>
              <a:srgbClr val="FFFFFF"/>
            </a:solidFill>
            <a:miter lim="400000"/>
          </a:ln>
        </p:spPr>
        <p:txBody>
          <a:bodyPr lIns="50800" tIns="50800" rIns="50800" bIns="50800" anchor="ctr"/>
          <a:lstStyle/>
          <a:p>
            <a:pPr algn="ctr">
              <a:spcBef>
                <a:spcPts val="0"/>
              </a:spcBef>
              <a:defRPr sz="5000">
                <a:effectLst>
                  <a:outerShdw sx="100000" sy="100000" kx="0" ky="0" algn="b" rotWithShape="0" blurRad="50800" dist="38100" dir="5400000">
                    <a:srgbClr val="000000"/>
                  </a:outerShdw>
                </a:effectLst>
              </a:defRPr>
            </a:pPr>
          </a:p>
        </p:txBody>
      </p:sp>
      <p:sp>
        <p:nvSpPr>
          <p:cNvPr id="158" name="Line"/>
          <p:cNvSpPr/>
          <p:nvPr/>
        </p:nvSpPr>
        <p:spPr>
          <a:xfrm flipV="1">
            <a:off x="12559001" y="6685183"/>
            <a:ext cx="1" cy="5656988"/>
          </a:xfrm>
          <a:prstGeom prst="line">
            <a:avLst/>
          </a:prstGeom>
          <a:ln w="12700">
            <a:solidFill>
              <a:srgbClr val="FFFFFF"/>
            </a:solidFill>
            <a:miter lim="400000"/>
          </a:ln>
        </p:spPr>
        <p:txBody>
          <a:bodyPr lIns="50800" tIns="50800" rIns="50800" bIns="50800" anchor="ctr"/>
          <a:lstStyle/>
          <a:p>
            <a:pPr algn="ctr">
              <a:spcBef>
                <a:spcPts val="0"/>
              </a:spcBef>
              <a:defRPr sz="5000">
                <a:effectLst>
                  <a:outerShdw sx="100000" sy="100000" kx="0" ky="0" algn="b" rotWithShape="0" blurRad="50800" dist="38100" dir="5400000">
                    <a:srgbClr val="000000"/>
                  </a:outerShdw>
                </a:effectLst>
              </a:defRPr>
            </a:pPr>
          </a:p>
        </p:txBody>
      </p:sp>
      <p:sp>
        <p:nvSpPr>
          <p:cNvPr id="159" name="Line"/>
          <p:cNvSpPr/>
          <p:nvPr/>
        </p:nvSpPr>
        <p:spPr>
          <a:xfrm flipV="1">
            <a:off x="8839307" y="2629081"/>
            <a:ext cx="1" cy="4007452"/>
          </a:xfrm>
          <a:prstGeom prst="line">
            <a:avLst/>
          </a:prstGeom>
          <a:ln w="12700">
            <a:solidFill>
              <a:srgbClr val="FFFFFF"/>
            </a:solidFill>
            <a:miter lim="400000"/>
          </a:ln>
        </p:spPr>
        <p:txBody>
          <a:bodyPr lIns="50800" tIns="50800" rIns="50800" bIns="50800" anchor="ctr"/>
          <a:lstStyle/>
          <a:p>
            <a:pPr algn="ctr">
              <a:spcBef>
                <a:spcPts val="0"/>
              </a:spcBef>
              <a:defRPr sz="5000">
                <a:effectLst>
                  <a:outerShdw sx="100000" sy="100000" kx="0" ky="0" algn="b" rotWithShape="0" blurRad="50800" dist="38100" dir="5400000">
                    <a:srgbClr val="000000"/>
                  </a:outerShdw>
                </a:effectLst>
              </a:defRPr>
            </a:pPr>
          </a:p>
        </p:txBody>
      </p:sp>
      <p:sp>
        <p:nvSpPr>
          <p:cNvPr id="160" name="Tablet"/>
          <p:cNvSpPr txBox="1"/>
          <p:nvPr/>
        </p:nvSpPr>
        <p:spPr>
          <a:xfrm>
            <a:off x="10470963" y="11711102"/>
            <a:ext cx="1081279"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Tablet</a:t>
            </a:r>
          </a:p>
        </p:txBody>
      </p:sp>
      <p:sp>
        <p:nvSpPr>
          <p:cNvPr id="161" name="Line"/>
          <p:cNvSpPr/>
          <p:nvPr/>
        </p:nvSpPr>
        <p:spPr>
          <a:xfrm flipH="1" flipV="1">
            <a:off x="684513" y="12363219"/>
            <a:ext cx="10877804" cy="1"/>
          </a:xfrm>
          <a:prstGeom prst="line">
            <a:avLst/>
          </a:prstGeom>
          <a:ln w="12700">
            <a:solidFill>
              <a:srgbClr val="FFFFFF"/>
            </a:solidFill>
            <a:miter lim="400000"/>
          </a:ln>
        </p:spPr>
        <p:txBody>
          <a:bodyPr lIns="50800" tIns="50800" rIns="50800" bIns="50800" anchor="ctr"/>
          <a:lstStyle/>
          <a:p>
            <a:pPr algn="ctr">
              <a:spcBef>
                <a:spcPts val="0"/>
              </a:spcBef>
              <a:defRPr sz="5000">
                <a:effectLst>
                  <a:outerShdw sx="100000" sy="100000" kx="0" ky="0" algn="b" rotWithShape="0" blurRad="50800" dist="38100" dir="5400000">
                    <a:srgbClr val="000000"/>
                  </a:outerShdw>
                </a:effectLst>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10151A"/>
            </a:gs>
            <a:gs pos="100000">
              <a:srgbClr val="141413"/>
            </a:gs>
          </a:gsLst>
          <a:lin ang="5400000" scaled="0"/>
        </a:gradFill>
      </p:bgPr>
    </p:bg>
    <p:spTree>
      <p:nvGrpSpPr>
        <p:cNvPr id="1" name=""/>
        <p:cNvGrpSpPr/>
        <p:nvPr/>
      </p:nvGrpSpPr>
      <p:grpSpPr>
        <a:xfrm>
          <a:off x="0" y="0"/>
          <a:ext cx="0" cy="0"/>
          <a:chOff x="0" y="0"/>
          <a:chExt cx="0" cy="0"/>
        </a:xfrm>
      </p:grpSpPr>
      <p:sp>
        <p:nvSpPr>
          <p:cNvPr id="163" name="R6 Wireframes"/>
          <p:cNvSpPr txBox="1"/>
          <p:nvPr>
            <p:ph type="ctrTitle"/>
          </p:nvPr>
        </p:nvSpPr>
        <p:spPr>
          <a:xfrm>
            <a:off x="1473200" y="860386"/>
            <a:ext cx="17231172" cy="1019929"/>
          </a:xfrm>
          <a:prstGeom prst="rect">
            <a:avLst/>
          </a:prstGeom>
        </p:spPr>
        <p:txBody>
          <a:bodyPr/>
          <a:lstStyle>
            <a:lvl1pPr defTabSz="577850">
              <a:defRPr sz="5600"/>
            </a:lvl1pPr>
          </a:lstStyle>
          <a:p>
            <a:pPr/>
            <a:r>
              <a:t>R6 Wireframes</a:t>
            </a:r>
          </a:p>
        </p:txBody>
      </p:sp>
      <p:sp>
        <p:nvSpPr>
          <p:cNvPr id="164" name="The intention of it"/>
          <p:cNvSpPr txBox="1"/>
          <p:nvPr>
            <p:ph type="subTitle" sz="quarter" idx="1"/>
          </p:nvPr>
        </p:nvSpPr>
        <p:spPr>
          <a:xfrm>
            <a:off x="11913721" y="2340625"/>
            <a:ext cx="10735939" cy="763646"/>
          </a:xfrm>
          <a:prstGeom prst="rect">
            <a:avLst/>
          </a:prstGeom>
        </p:spPr>
        <p:txBody>
          <a:bodyPr/>
          <a:lstStyle>
            <a:lvl1pPr defTabSz="817244">
              <a:spcBef>
                <a:spcPts val="5000"/>
              </a:spcBef>
              <a:defRPr sz="4455"/>
            </a:lvl1pPr>
          </a:lstStyle>
          <a:p>
            <a:pPr>
              <a:defRPr>
                <a:effectLst/>
              </a:defRPr>
            </a:pPr>
            <a:r>
              <a:t>The intention of it</a:t>
            </a:r>
          </a:p>
        </p:txBody>
      </p:sp>
      <p:sp>
        <p:nvSpPr>
          <p:cNvPr id="165" name="The wireframing process consisted in laying out the general structure of the site…"/>
          <p:cNvSpPr txBox="1"/>
          <p:nvPr/>
        </p:nvSpPr>
        <p:spPr>
          <a:xfrm>
            <a:off x="12272789" y="3156689"/>
            <a:ext cx="10735939" cy="68693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500"/>
              </a:spcBef>
            </a:pPr>
            <a:r>
              <a:t>The wireframing process consisted in laying out the general structure of the site</a:t>
            </a:r>
          </a:p>
          <a:p>
            <a:pPr>
              <a:spcBef>
                <a:spcPts val="3500"/>
              </a:spcBef>
            </a:pPr>
            <a:r>
              <a:t>A visual representation of the workflow of my portfolio website, in which I planned to have the main pages to interact quickly and between each other, trying to get the user to navigate the site step by step, but also to get straight to the point they wish.</a:t>
            </a:r>
          </a:p>
          <a:p>
            <a:pPr>
              <a:spcBef>
                <a:spcPts val="3500"/>
              </a:spcBef>
            </a:pPr>
            <a:r>
              <a:t>A clean and easy to understand user interface and smooth user experience</a:t>
            </a:r>
          </a:p>
        </p:txBody>
      </p:sp>
      <p:pic>
        <p:nvPicPr>
          <p:cNvPr id="166" name="Desktop-Home.png" descr="Desktop-Home.png"/>
          <p:cNvPicPr>
            <a:picLocks noChangeAspect="1"/>
          </p:cNvPicPr>
          <p:nvPr/>
        </p:nvPicPr>
        <p:blipFill>
          <a:blip r:embed="rId2">
            <a:extLst/>
          </a:blip>
          <a:stretch>
            <a:fillRect/>
          </a:stretch>
        </p:blipFill>
        <p:spPr>
          <a:xfrm>
            <a:off x="2395591" y="2730018"/>
            <a:ext cx="7741568" cy="1044036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68" name="Screenshot 2023-11-17 at 7.57.51 am.png" descr="Screenshot 2023-11-17 at 7.57.51 am.png"/>
          <p:cNvPicPr>
            <a:picLocks noChangeAspect="1"/>
          </p:cNvPicPr>
          <p:nvPr/>
        </p:nvPicPr>
        <p:blipFill>
          <a:blip r:embed="rId2">
            <a:extLst/>
          </a:blip>
          <a:stretch>
            <a:fillRect/>
          </a:stretch>
        </p:blipFill>
        <p:spPr>
          <a:xfrm>
            <a:off x="-55575" y="8241066"/>
            <a:ext cx="24495151" cy="8879332"/>
          </a:xfrm>
          <a:prstGeom prst="rect">
            <a:avLst/>
          </a:prstGeom>
          <a:ln w="12700">
            <a:miter lim="400000"/>
          </a:ln>
        </p:spPr>
      </p:pic>
      <p:grpSp>
        <p:nvGrpSpPr>
          <p:cNvPr id="173" name="Group"/>
          <p:cNvGrpSpPr/>
          <p:nvPr/>
        </p:nvGrpSpPr>
        <p:grpSpPr>
          <a:xfrm>
            <a:off x="-780311" y="57443"/>
            <a:ext cx="25944622" cy="13651915"/>
            <a:chOff x="0" y="0"/>
            <a:chExt cx="25944620" cy="13651913"/>
          </a:xfrm>
        </p:grpSpPr>
        <p:pic>
          <p:nvPicPr>
            <p:cNvPr id="169" name="Screenshot 2023-11-17 at 7.18.14 am.png" descr="Screenshot 2023-11-17 at 7.18.14 am.png"/>
            <p:cNvPicPr>
              <a:picLocks noChangeAspect="1"/>
            </p:cNvPicPr>
            <p:nvPr/>
          </p:nvPicPr>
          <p:blipFill>
            <a:blip r:embed="rId3">
              <a:extLst/>
            </a:blip>
            <a:stretch>
              <a:fillRect/>
            </a:stretch>
          </p:blipFill>
          <p:spPr>
            <a:xfrm>
              <a:off x="0" y="0"/>
              <a:ext cx="6686652" cy="13651914"/>
            </a:xfrm>
            <a:prstGeom prst="rect">
              <a:avLst/>
            </a:prstGeom>
            <a:ln w="12700" cap="flat">
              <a:noFill/>
              <a:miter lim="400000"/>
            </a:ln>
            <a:effectLst/>
          </p:spPr>
        </p:pic>
        <p:pic>
          <p:nvPicPr>
            <p:cNvPr id="170" name="Screenshot 2023-11-17 at 7.18.14 am.png" descr="Screenshot 2023-11-17 at 7.18.14 am.png"/>
            <p:cNvPicPr>
              <a:picLocks noChangeAspect="1"/>
            </p:cNvPicPr>
            <p:nvPr/>
          </p:nvPicPr>
          <p:blipFill>
            <a:blip r:embed="rId3">
              <a:extLst/>
            </a:blip>
            <a:stretch>
              <a:fillRect/>
            </a:stretch>
          </p:blipFill>
          <p:spPr>
            <a:xfrm>
              <a:off x="6372934" y="0"/>
              <a:ext cx="6686652" cy="13651914"/>
            </a:xfrm>
            <a:prstGeom prst="rect">
              <a:avLst/>
            </a:prstGeom>
            <a:ln w="12700" cap="flat">
              <a:noFill/>
              <a:miter lim="400000"/>
            </a:ln>
            <a:effectLst/>
          </p:spPr>
        </p:pic>
        <p:pic>
          <p:nvPicPr>
            <p:cNvPr id="171" name="Screenshot 2023-11-17 at 7.18.14 am.png" descr="Screenshot 2023-11-17 at 7.18.14 am.png"/>
            <p:cNvPicPr>
              <a:picLocks noChangeAspect="1"/>
            </p:cNvPicPr>
            <p:nvPr/>
          </p:nvPicPr>
          <p:blipFill>
            <a:blip r:embed="rId3">
              <a:extLst/>
            </a:blip>
            <a:stretch>
              <a:fillRect/>
            </a:stretch>
          </p:blipFill>
          <p:spPr>
            <a:xfrm>
              <a:off x="12616494" y="0"/>
              <a:ext cx="6686652" cy="13651914"/>
            </a:xfrm>
            <a:prstGeom prst="rect">
              <a:avLst/>
            </a:prstGeom>
            <a:ln w="12700" cap="flat">
              <a:noFill/>
              <a:miter lim="400000"/>
            </a:ln>
            <a:effectLst/>
          </p:spPr>
        </p:pic>
        <p:pic>
          <p:nvPicPr>
            <p:cNvPr id="172" name="Screenshot 2023-11-17 at 7.18.14 am.png" descr="Screenshot 2023-11-17 at 7.18.14 am.png"/>
            <p:cNvPicPr>
              <a:picLocks noChangeAspect="1"/>
            </p:cNvPicPr>
            <p:nvPr/>
          </p:nvPicPr>
          <p:blipFill>
            <a:blip r:embed="rId3">
              <a:extLst/>
            </a:blip>
            <a:stretch>
              <a:fillRect/>
            </a:stretch>
          </p:blipFill>
          <p:spPr>
            <a:xfrm>
              <a:off x="19257969" y="0"/>
              <a:ext cx="6686653" cy="13651914"/>
            </a:xfrm>
            <a:prstGeom prst="rect">
              <a:avLst/>
            </a:prstGeom>
            <a:ln w="12700" cap="flat">
              <a:noFill/>
              <a:miter lim="400000"/>
            </a:ln>
            <a:effectLst/>
          </p:spPr>
        </p:pic>
      </p:grpSp>
      <p:grpSp>
        <p:nvGrpSpPr>
          <p:cNvPr id="181" name="Group"/>
          <p:cNvGrpSpPr/>
          <p:nvPr/>
        </p:nvGrpSpPr>
        <p:grpSpPr>
          <a:xfrm>
            <a:off x="1552983" y="3546844"/>
            <a:ext cx="8935993" cy="4613724"/>
            <a:chOff x="-220852" y="-223690"/>
            <a:chExt cx="8935991" cy="4613722"/>
          </a:xfrm>
        </p:grpSpPr>
        <p:pic>
          <p:nvPicPr>
            <p:cNvPr id="174" name="Desktop-Contact.png" descr="Desktop-Contact.png"/>
            <p:cNvPicPr>
              <a:picLocks noChangeAspect="1"/>
            </p:cNvPicPr>
            <p:nvPr/>
          </p:nvPicPr>
          <p:blipFill>
            <a:blip r:embed="rId4">
              <a:extLst/>
            </a:blip>
            <a:srcRect l="24803" t="27147" r="21706" b="38089"/>
            <a:stretch>
              <a:fillRect/>
            </a:stretch>
          </p:blipFill>
          <p:spPr>
            <a:xfrm>
              <a:off x="-220853" y="-223691"/>
              <a:ext cx="8935992" cy="4613724"/>
            </a:xfrm>
            <a:prstGeom prst="rect">
              <a:avLst/>
            </a:prstGeom>
            <a:ln w="12700" cap="flat">
              <a:noFill/>
              <a:miter lim="400000"/>
            </a:ln>
            <a:effectLst/>
          </p:spPr>
        </p:pic>
        <p:sp>
          <p:nvSpPr>
            <p:cNvPr id="175" name="Rectangle"/>
            <p:cNvSpPr/>
            <p:nvPr/>
          </p:nvSpPr>
          <p:spPr>
            <a:xfrm>
              <a:off x="362202" y="211065"/>
              <a:ext cx="1228880" cy="449232"/>
            </a:xfrm>
            <a:prstGeom prst="rect">
              <a:avLst/>
            </a:prstGeom>
            <a:solidFill>
              <a:srgbClr val="FFFFFF"/>
            </a:solidFill>
            <a:ln w="12700" cap="flat">
              <a:noFill/>
              <a:miter lim="400000"/>
            </a:ln>
            <a:effectLst/>
          </p:spPr>
          <p:txBody>
            <a:bodyPr wrap="square" lIns="50800" tIns="50800" rIns="50800" bIns="50800" numCol="1" anchor="ctr">
              <a:noAutofit/>
            </a:bodyPr>
            <a:lstStyle/>
            <a:p>
              <a:pPr algn="ctr">
                <a:spcBef>
                  <a:spcPts val="0"/>
                </a:spcBef>
                <a:defRPr sz="5000">
                  <a:effectLst>
                    <a:outerShdw sx="100000" sy="100000" kx="0" ky="0" algn="b" rotWithShape="0" blurRad="50800" dist="38100" dir="5400000">
                      <a:srgbClr val="000000"/>
                    </a:outerShdw>
                  </a:effectLst>
                </a:defRPr>
              </a:pPr>
            </a:p>
          </p:txBody>
        </p:sp>
        <p:sp>
          <p:nvSpPr>
            <p:cNvPr id="176" name="Rectangle"/>
            <p:cNvSpPr/>
            <p:nvPr/>
          </p:nvSpPr>
          <p:spPr>
            <a:xfrm>
              <a:off x="4468334" y="211065"/>
              <a:ext cx="1228880" cy="449232"/>
            </a:xfrm>
            <a:prstGeom prst="rect">
              <a:avLst/>
            </a:prstGeom>
            <a:solidFill>
              <a:srgbClr val="FFFFFF"/>
            </a:solidFill>
            <a:ln w="12700" cap="flat">
              <a:noFill/>
              <a:miter lim="400000"/>
            </a:ln>
            <a:effectLst/>
          </p:spPr>
          <p:txBody>
            <a:bodyPr wrap="square" lIns="50800" tIns="50800" rIns="50800" bIns="50800" numCol="1" anchor="ctr">
              <a:noAutofit/>
            </a:bodyPr>
            <a:lstStyle/>
            <a:p>
              <a:pPr algn="ctr">
                <a:spcBef>
                  <a:spcPts val="0"/>
                </a:spcBef>
                <a:defRPr sz="5000">
                  <a:effectLst>
                    <a:outerShdw sx="100000" sy="100000" kx="0" ky="0" algn="b" rotWithShape="0" blurRad="50800" dist="38100" dir="5400000">
                      <a:srgbClr val="000000"/>
                    </a:outerShdw>
                  </a:effectLst>
                </a:defRPr>
              </a:pPr>
            </a:p>
          </p:txBody>
        </p:sp>
        <p:sp>
          <p:nvSpPr>
            <p:cNvPr id="177" name="Rectangle"/>
            <p:cNvSpPr/>
            <p:nvPr/>
          </p:nvSpPr>
          <p:spPr>
            <a:xfrm>
              <a:off x="362202" y="1142841"/>
              <a:ext cx="1228880" cy="449232"/>
            </a:xfrm>
            <a:prstGeom prst="rect">
              <a:avLst/>
            </a:prstGeom>
            <a:solidFill>
              <a:srgbClr val="FFFFFF"/>
            </a:solidFill>
            <a:ln w="12700" cap="flat">
              <a:noFill/>
              <a:miter lim="400000"/>
            </a:ln>
            <a:effectLst/>
          </p:spPr>
          <p:txBody>
            <a:bodyPr wrap="square" lIns="50800" tIns="50800" rIns="50800" bIns="50800" numCol="1" anchor="ctr">
              <a:noAutofit/>
            </a:bodyPr>
            <a:lstStyle/>
            <a:p>
              <a:pPr algn="ctr">
                <a:spcBef>
                  <a:spcPts val="0"/>
                </a:spcBef>
                <a:defRPr sz="5000">
                  <a:effectLst>
                    <a:outerShdw sx="100000" sy="100000" kx="0" ky="0" algn="b" rotWithShape="0" blurRad="50800" dist="38100" dir="5400000">
                      <a:srgbClr val="000000"/>
                    </a:outerShdw>
                  </a:effectLst>
                </a:defRPr>
              </a:pPr>
            </a:p>
          </p:txBody>
        </p:sp>
        <p:sp>
          <p:nvSpPr>
            <p:cNvPr id="178" name="Rectangle"/>
            <p:cNvSpPr/>
            <p:nvPr/>
          </p:nvSpPr>
          <p:spPr>
            <a:xfrm>
              <a:off x="4468334" y="1142841"/>
              <a:ext cx="1725552" cy="449232"/>
            </a:xfrm>
            <a:prstGeom prst="rect">
              <a:avLst/>
            </a:prstGeom>
            <a:solidFill>
              <a:srgbClr val="FFFFFF"/>
            </a:solidFill>
            <a:ln w="12700" cap="flat">
              <a:noFill/>
              <a:miter lim="400000"/>
            </a:ln>
            <a:effectLst/>
          </p:spPr>
          <p:txBody>
            <a:bodyPr wrap="square" lIns="50800" tIns="50800" rIns="50800" bIns="50800" numCol="1" anchor="ctr">
              <a:noAutofit/>
            </a:bodyPr>
            <a:lstStyle/>
            <a:p>
              <a:pPr algn="ctr">
                <a:spcBef>
                  <a:spcPts val="0"/>
                </a:spcBef>
                <a:defRPr sz="5000">
                  <a:effectLst>
                    <a:outerShdw sx="100000" sy="100000" kx="0" ky="0" algn="b" rotWithShape="0" blurRad="50800" dist="38100" dir="5400000">
                      <a:srgbClr val="000000"/>
                    </a:outerShdw>
                  </a:effectLst>
                </a:defRPr>
              </a:pPr>
            </a:p>
          </p:txBody>
        </p:sp>
        <p:sp>
          <p:nvSpPr>
            <p:cNvPr id="179" name="Rectangle"/>
            <p:cNvSpPr/>
            <p:nvPr/>
          </p:nvSpPr>
          <p:spPr>
            <a:xfrm>
              <a:off x="362202" y="2074617"/>
              <a:ext cx="2646902" cy="449232"/>
            </a:xfrm>
            <a:prstGeom prst="rect">
              <a:avLst/>
            </a:prstGeom>
            <a:solidFill>
              <a:srgbClr val="FFFFFF"/>
            </a:solidFill>
            <a:ln w="12700" cap="flat">
              <a:noFill/>
              <a:miter lim="400000"/>
            </a:ln>
            <a:effectLst/>
          </p:spPr>
          <p:txBody>
            <a:bodyPr wrap="square" lIns="50800" tIns="50800" rIns="50800" bIns="50800" numCol="1" anchor="ctr">
              <a:noAutofit/>
            </a:bodyPr>
            <a:lstStyle/>
            <a:p>
              <a:pPr algn="ctr">
                <a:spcBef>
                  <a:spcPts val="0"/>
                </a:spcBef>
                <a:defRPr sz="5000">
                  <a:effectLst>
                    <a:outerShdw sx="100000" sy="100000" kx="0" ky="0" algn="b" rotWithShape="0" blurRad="50800" dist="38100" dir="5400000">
                      <a:srgbClr val="000000"/>
                    </a:outerShdw>
                  </a:effectLst>
                </a:defRPr>
              </a:pPr>
            </a:p>
          </p:txBody>
        </p:sp>
        <p:sp>
          <p:nvSpPr>
            <p:cNvPr id="180" name="Rectangle"/>
            <p:cNvSpPr/>
            <p:nvPr/>
          </p:nvSpPr>
          <p:spPr>
            <a:xfrm>
              <a:off x="5289561" y="3295377"/>
              <a:ext cx="1725551" cy="449232"/>
            </a:xfrm>
            <a:prstGeom prst="rect">
              <a:avLst/>
            </a:prstGeom>
            <a:solidFill>
              <a:srgbClr val="FFFFFF"/>
            </a:solidFill>
            <a:ln w="12700" cap="flat">
              <a:noFill/>
              <a:miter lim="400000"/>
            </a:ln>
            <a:effectLst/>
          </p:spPr>
          <p:txBody>
            <a:bodyPr wrap="square" lIns="50800" tIns="50800" rIns="50800" bIns="50800" numCol="1" anchor="ctr">
              <a:noAutofit/>
            </a:bodyPr>
            <a:lstStyle/>
            <a:p>
              <a:pPr algn="ctr">
                <a:spcBef>
                  <a:spcPts val="0"/>
                </a:spcBef>
                <a:defRPr sz="5000">
                  <a:effectLst>
                    <a:outerShdw sx="100000" sy="100000" kx="0" ky="0" algn="b" rotWithShape="0" blurRad="50800" dist="38100" dir="5400000">
                      <a:srgbClr val="000000"/>
                    </a:outerShdw>
                  </a:effectLst>
                </a:defRPr>
              </a:pPr>
            </a:p>
          </p:txBody>
        </p:sp>
      </p:grpSp>
      <p:grpSp>
        <p:nvGrpSpPr>
          <p:cNvPr id="184" name="Group"/>
          <p:cNvGrpSpPr/>
          <p:nvPr/>
        </p:nvGrpSpPr>
        <p:grpSpPr>
          <a:xfrm>
            <a:off x="2658401" y="1748950"/>
            <a:ext cx="6981230" cy="2128103"/>
            <a:chOff x="-131066" y="-98085"/>
            <a:chExt cx="6981228" cy="2128101"/>
          </a:xfrm>
        </p:grpSpPr>
        <p:pic>
          <p:nvPicPr>
            <p:cNvPr id="182" name="Desktop-Contact.png" descr="Desktop-Contact.png"/>
            <p:cNvPicPr>
              <a:picLocks noChangeAspect="1"/>
            </p:cNvPicPr>
            <p:nvPr/>
          </p:nvPicPr>
          <p:blipFill>
            <a:blip r:embed="rId4">
              <a:extLst/>
            </a:blip>
            <a:srcRect l="50871" t="51289" r="21848" b="38243"/>
            <a:stretch>
              <a:fillRect/>
            </a:stretch>
          </p:blipFill>
          <p:spPr>
            <a:xfrm>
              <a:off x="-131067" y="-98086"/>
              <a:ext cx="6981230" cy="2128102"/>
            </a:xfrm>
            <a:prstGeom prst="rect">
              <a:avLst/>
            </a:prstGeom>
            <a:ln w="12700" cap="flat">
              <a:noFill/>
              <a:miter lim="400000"/>
            </a:ln>
            <a:effectLst/>
          </p:spPr>
        </p:pic>
        <p:sp>
          <p:nvSpPr>
            <p:cNvPr id="183" name="Rectangle"/>
            <p:cNvSpPr/>
            <p:nvPr/>
          </p:nvSpPr>
          <p:spPr>
            <a:xfrm>
              <a:off x="1966786" y="622450"/>
              <a:ext cx="2643300" cy="68816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a:spcBef>
                  <a:spcPts val="0"/>
                </a:spcBef>
                <a:defRPr sz="5000">
                  <a:effectLst>
                    <a:outerShdw sx="100000" sy="100000" kx="0" ky="0" algn="b" rotWithShape="0" blurRad="50800" dist="38100" dir="5400000">
                      <a:srgbClr val="000000"/>
                    </a:outerShdw>
                  </a:effectLst>
                </a:defRPr>
              </a:pPr>
            </a:p>
          </p:txBody>
        </p:sp>
      </p:grpSp>
      <p:sp>
        <p:nvSpPr>
          <p:cNvPr id="185" name="R6 Design"/>
          <p:cNvSpPr txBox="1"/>
          <p:nvPr>
            <p:ph type="ctrTitle"/>
          </p:nvPr>
        </p:nvSpPr>
        <p:spPr>
          <a:xfrm>
            <a:off x="1473200" y="860386"/>
            <a:ext cx="17231172" cy="1019929"/>
          </a:xfrm>
          <a:prstGeom prst="rect">
            <a:avLst/>
          </a:prstGeom>
        </p:spPr>
        <p:txBody>
          <a:bodyPr/>
          <a:lstStyle>
            <a:lvl1pPr defTabSz="577850">
              <a:defRPr sz="5600">
                <a:solidFill>
                  <a:srgbClr val="2D2F33"/>
                </a:solidFill>
              </a:defRPr>
            </a:lvl1pPr>
          </a:lstStyle>
          <a:p>
            <a:pPr/>
            <a:r>
              <a:t>R6 Design</a:t>
            </a:r>
          </a:p>
        </p:txBody>
      </p:sp>
      <p:sp>
        <p:nvSpPr>
          <p:cNvPr id="186" name="Design idea"/>
          <p:cNvSpPr txBox="1"/>
          <p:nvPr>
            <p:ph type="subTitle" sz="quarter" idx="1"/>
          </p:nvPr>
        </p:nvSpPr>
        <p:spPr>
          <a:xfrm>
            <a:off x="11913721" y="1068686"/>
            <a:ext cx="10735939" cy="763646"/>
          </a:xfrm>
          <a:prstGeom prst="rect">
            <a:avLst/>
          </a:prstGeom>
        </p:spPr>
        <p:txBody>
          <a:bodyPr/>
          <a:lstStyle>
            <a:lvl1pPr defTabSz="817244">
              <a:spcBef>
                <a:spcPts val="5000"/>
              </a:spcBef>
              <a:defRPr sz="4455"/>
            </a:lvl1pPr>
          </a:lstStyle>
          <a:p>
            <a:pPr>
              <a:defRPr>
                <a:effectLst/>
              </a:defRPr>
            </a:pPr>
            <a:r>
              <a:t>Design idea</a:t>
            </a:r>
          </a:p>
        </p:txBody>
      </p:sp>
      <p:sp>
        <p:nvSpPr>
          <p:cNvPr id="187" name="The design idea was born from the simplicity and look of the wireframe style I was using, I was looking for a design that allowed me to focus on the code and the responsive components I wanted to try style.…"/>
          <p:cNvSpPr txBox="1"/>
          <p:nvPr/>
        </p:nvSpPr>
        <p:spPr>
          <a:xfrm>
            <a:off x="12272789" y="1884750"/>
            <a:ext cx="10735939" cy="66083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775969">
              <a:spcBef>
                <a:spcPts val="3200"/>
              </a:spcBef>
              <a:defRPr sz="2820">
                <a:solidFill>
                  <a:srgbClr val="53585F"/>
                </a:solidFill>
              </a:defRPr>
            </a:pPr>
            <a:r>
              <a:t>The design idea was born from the simplicity and look of the wireframe style I was using, I was looking for a design that allowed me to focus on the code and the responsive components I wanted to try style. </a:t>
            </a:r>
          </a:p>
          <a:p>
            <a:pPr defTabSz="775969">
              <a:spcBef>
                <a:spcPts val="3200"/>
              </a:spcBef>
              <a:defRPr sz="2820">
                <a:solidFill>
                  <a:srgbClr val="53585F"/>
                </a:solidFill>
              </a:defRPr>
            </a:pPr>
            <a:r>
              <a:t>The button was the </a:t>
            </a:r>
            <a:r>
              <a:rPr i="1">
                <a:latin typeface="Helvetica Neue"/>
                <a:ea typeface="Helvetica Neue"/>
                <a:cs typeface="Helvetica Neue"/>
                <a:sym typeface="Helvetica Neue"/>
              </a:rPr>
              <a:t>aha!/why not?!</a:t>
            </a:r>
            <a:r>
              <a:t> moment, the background was the: I want a clean but sleek site in which the content can rest and be the centre piece.</a:t>
            </a:r>
          </a:p>
          <a:p>
            <a:pPr defTabSz="775969">
              <a:spcBef>
                <a:spcPts val="3200"/>
              </a:spcBef>
              <a:defRPr sz="2820">
                <a:solidFill>
                  <a:srgbClr val="53585F"/>
                </a:solidFill>
              </a:defRPr>
            </a:pPr>
            <a:r>
              <a:t>I realised following this look, could only take me to create a vintage-y, tech-y or old-game-y site, the animation in the buttons try to reinforce this by bringing a bit of 80s to it</a:t>
            </a:r>
          </a:p>
          <a:p>
            <a:pPr defTabSz="775969">
              <a:spcBef>
                <a:spcPts val="3200"/>
              </a:spcBef>
              <a:defRPr sz="2820">
                <a:solidFill>
                  <a:srgbClr val="53585F"/>
                </a:solidFill>
              </a:defRPr>
            </a:pPr>
            <a:r>
              <a:t>The rather limited colour palette is also taken from old 80s poster and trends. Just a hint of it </a:t>
            </a:r>
          </a:p>
        </p:txBody>
      </p:sp>
      <p:sp>
        <p:nvSpPr>
          <p:cNvPr id="188" name="The Blog idea"/>
          <p:cNvSpPr txBox="1"/>
          <p:nvPr/>
        </p:nvSpPr>
        <p:spPr>
          <a:xfrm>
            <a:off x="11913721" y="8824411"/>
            <a:ext cx="10735939" cy="7636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17244">
              <a:spcBef>
                <a:spcPts val="5000"/>
              </a:spcBef>
              <a:defRPr sz="4455">
                <a:solidFill>
                  <a:schemeClr val="accent1">
                    <a:hueOff val="-37249"/>
                    <a:satOff val="-2150"/>
                    <a:lumOff val="12811"/>
                  </a:schemeClr>
                </a:solidFill>
              </a:defRPr>
            </a:lvl1pPr>
          </a:lstStyle>
          <a:p>
            <a:pPr/>
            <a:r>
              <a:t>The Blog idea</a:t>
            </a:r>
          </a:p>
        </p:txBody>
      </p:sp>
      <p:sp>
        <p:nvSpPr>
          <p:cNvPr id="189" name="As mentioned before, in my workflow and design, I wanted the blog to sit as its own entity and somewhat separate from the portfolio. This however, keeping some of the visual relation by using the same elements, but as an inverted version, so reading woul"/>
          <p:cNvSpPr txBox="1"/>
          <p:nvPr/>
        </p:nvSpPr>
        <p:spPr>
          <a:xfrm>
            <a:off x="12272789" y="9574128"/>
            <a:ext cx="10735939" cy="39989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spcBef>
                <a:spcPts val="3500"/>
              </a:spcBef>
              <a:defRPr>
                <a:solidFill>
                  <a:srgbClr val="53585F"/>
                </a:solidFill>
              </a:defRPr>
            </a:lvl1pPr>
          </a:lstStyle>
          <a:p>
            <a:pPr/>
            <a:r>
              <a:t>As mentioned before, in my workflow and design, I wanted the blog to sit as its own entity and somewhat separate from the portfolio. This however, keeping some of the visual relation by using the same elements, but as an inverted version, so reading would be more pleasurable to read and spent a good long time on the articles </a:t>
            </a:r>
          </a:p>
        </p:txBody>
      </p:sp>
      <p:grpSp>
        <p:nvGrpSpPr>
          <p:cNvPr id="193" name="Group"/>
          <p:cNvGrpSpPr/>
          <p:nvPr/>
        </p:nvGrpSpPr>
        <p:grpSpPr>
          <a:xfrm>
            <a:off x="1871817" y="8662633"/>
            <a:ext cx="8554398" cy="4146747"/>
            <a:chOff x="0" y="0"/>
            <a:chExt cx="8554397" cy="4146746"/>
          </a:xfrm>
        </p:grpSpPr>
        <p:pic>
          <p:nvPicPr>
            <p:cNvPr id="190" name="theBlog.png" descr="theBlog.png"/>
            <p:cNvPicPr>
              <a:picLocks noChangeAspect="1"/>
            </p:cNvPicPr>
            <p:nvPr/>
          </p:nvPicPr>
          <p:blipFill>
            <a:blip r:embed="rId5">
              <a:extLst/>
            </a:blip>
            <a:stretch>
              <a:fillRect/>
            </a:stretch>
          </p:blipFill>
          <p:spPr>
            <a:xfrm>
              <a:off x="0" y="0"/>
              <a:ext cx="7512223" cy="4146747"/>
            </a:xfrm>
            <a:prstGeom prst="rect">
              <a:avLst/>
            </a:prstGeom>
            <a:ln w="12700" cap="flat">
              <a:noFill/>
              <a:miter lim="400000"/>
            </a:ln>
            <a:effectLst/>
          </p:spPr>
        </p:pic>
        <p:pic>
          <p:nvPicPr>
            <p:cNvPr id="191" name="theBlog.png" descr="theBlog.png"/>
            <p:cNvPicPr>
              <a:picLocks noChangeAspect="1"/>
            </p:cNvPicPr>
            <p:nvPr/>
          </p:nvPicPr>
          <p:blipFill>
            <a:blip r:embed="rId5">
              <a:extLst/>
            </a:blip>
            <a:stretch>
              <a:fillRect/>
            </a:stretch>
          </p:blipFill>
          <p:spPr>
            <a:xfrm>
              <a:off x="1042175" y="0"/>
              <a:ext cx="7512223" cy="4146747"/>
            </a:xfrm>
            <a:prstGeom prst="rect">
              <a:avLst/>
            </a:prstGeom>
            <a:ln w="12700" cap="flat">
              <a:noFill/>
              <a:miter lim="400000"/>
            </a:ln>
            <a:effectLst/>
          </p:spPr>
        </p:pic>
        <p:pic>
          <p:nvPicPr>
            <p:cNvPr id="192" name="theBlog.png" descr="theBlog.png"/>
            <p:cNvPicPr>
              <a:picLocks noChangeAspect="1"/>
            </p:cNvPicPr>
            <p:nvPr/>
          </p:nvPicPr>
          <p:blipFill>
            <a:blip r:embed="rId5">
              <a:extLst/>
            </a:blip>
            <a:stretch>
              <a:fillRect/>
            </a:stretch>
          </p:blipFill>
          <p:spPr>
            <a:xfrm>
              <a:off x="501878" y="0"/>
              <a:ext cx="7512223" cy="4146747"/>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10151A"/>
            </a:gs>
            <a:gs pos="100000">
              <a:srgbClr val="141413"/>
            </a:gs>
          </a:gsLst>
          <a:lin ang="5400000" scaled="0"/>
        </a:gradFill>
      </p:bgPr>
    </p:bg>
    <p:spTree>
      <p:nvGrpSpPr>
        <p:cNvPr id="1" name=""/>
        <p:cNvGrpSpPr/>
        <p:nvPr/>
      </p:nvGrpSpPr>
      <p:grpSpPr>
        <a:xfrm>
          <a:off x="0" y="0"/>
          <a:ext cx="0" cy="0"/>
          <a:chOff x="0" y="0"/>
          <a:chExt cx="0" cy="0"/>
        </a:xfrm>
      </p:grpSpPr>
      <p:sp>
        <p:nvSpPr>
          <p:cNvPr id="195" name="R7 Components"/>
          <p:cNvSpPr txBox="1"/>
          <p:nvPr>
            <p:ph type="ctrTitle"/>
          </p:nvPr>
        </p:nvSpPr>
        <p:spPr>
          <a:xfrm>
            <a:off x="1473200" y="860386"/>
            <a:ext cx="17231172" cy="1019929"/>
          </a:xfrm>
          <a:prstGeom prst="rect">
            <a:avLst/>
          </a:prstGeom>
        </p:spPr>
        <p:txBody>
          <a:bodyPr/>
          <a:lstStyle>
            <a:lvl1pPr defTabSz="577850">
              <a:defRPr sz="5600"/>
            </a:lvl1pPr>
          </a:lstStyle>
          <a:p>
            <a:pPr/>
            <a:r>
              <a:t>R7 Components</a:t>
            </a:r>
          </a:p>
        </p:txBody>
      </p:sp>
      <p:sp>
        <p:nvSpPr>
          <p:cNvPr id="196" name="Text and image"/>
          <p:cNvSpPr txBox="1"/>
          <p:nvPr>
            <p:ph type="subTitle" sz="quarter" idx="1"/>
          </p:nvPr>
        </p:nvSpPr>
        <p:spPr>
          <a:xfrm>
            <a:off x="11913721" y="2340625"/>
            <a:ext cx="10735939" cy="763646"/>
          </a:xfrm>
          <a:prstGeom prst="rect">
            <a:avLst/>
          </a:prstGeom>
        </p:spPr>
        <p:txBody>
          <a:bodyPr/>
          <a:lstStyle>
            <a:lvl1pPr defTabSz="817244">
              <a:spcBef>
                <a:spcPts val="5000"/>
              </a:spcBef>
              <a:defRPr sz="4455"/>
            </a:lvl1pPr>
          </a:lstStyle>
          <a:p>
            <a:pPr>
              <a:defRPr>
                <a:effectLst/>
              </a:defRPr>
            </a:pPr>
            <a:r>
              <a:t>Text and image</a:t>
            </a:r>
          </a:p>
        </p:txBody>
      </p:sp>
      <p:sp>
        <p:nvSpPr>
          <p:cNvPr id="197" name="The Components used in the site offer flexibility and scalability, besides being simple to implement for responsive sizes…"/>
          <p:cNvSpPr txBox="1"/>
          <p:nvPr/>
        </p:nvSpPr>
        <p:spPr>
          <a:xfrm>
            <a:off x="12272789" y="3156689"/>
            <a:ext cx="10735939" cy="94296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500"/>
              </a:spcBef>
            </a:pPr>
            <a:r>
              <a:t>The Components used in the site offer flexibility and scalability, besides being simple to implement for responsive sizes</a:t>
            </a:r>
          </a:p>
          <a:p>
            <a:pPr lvl="1" marL="228600" indent="-228600">
              <a:spcBef>
                <a:spcPts val="3500"/>
              </a:spcBef>
              <a:buSzPct val="100000"/>
              <a:buChar char="•"/>
            </a:pPr>
            <a:r>
              <a:t>A 2-parts-1-column component which groups the the image and text</a:t>
            </a:r>
          </a:p>
          <a:p>
            <a:pPr lvl="1" marL="482600" indent="-228600">
              <a:spcBef>
                <a:spcPts val="3500"/>
              </a:spcBef>
              <a:buSzPct val="100000"/>
              <a:buChar char="•"/>
            </a:pPr>
            <a:r>
              <a:t>This component was used several times on 3 pages including the blog</a:t>
            </a:r>
          </a:p>
          <a:p>
            <a:pPr marL="228600" indent="-228600">
              <a:spcBef>
                <a:spcPts val="3500"/>
              </a:spcBef>
              <a:buSzPct val="100000"/>
              <a:buChar char="•"/>
            </a:pPr>
            <a:r>
              <a:t>A 2 columns component, for either text and image, image or text only</a:t>
            </a:r>
          </a:p>
          <a:p>
            <a:pPr marL="228600" indent="-228600">
              <a:spcBef>
                <a:spcPts val="3500"/>
              </a:spcBef>
              <a:buSzPct val="100000"/>
              <a:buChar char="•"/>
            </a:pPr>
            <a:r>
              <a:t> A 3 column component, which is ideal to show a quick glance to articles, these are more complex, as these contain more styles for the text section</a:t>
            </a:r>
          </a:p>
        </p:txBody>
      </p:sp>
      <p:pic>
        <p:nvPicPr>
          <p:cNvPr id="198" name="casestudy.png" descr="casestudy.png"/>
          <p:cNvPicPr>
            <a:picLocks noChangeAspect="1"/>
          </p:cNvPicPr>
          <p:nvPr/>
        </p:nvPicPr>
        <p:blipFill>
          <a:blip r:embed="rId2">
            <a:extLst/>
          </a:blip>
          <a:stretch>
            <a:fillRect/>
          </a:stretch>
        </p:blipFill>
        <p:spPr>
          <a:xfrm>
            <a:off x="1664106" y="2455841"/>
            <a:ext cx="8957230" cy="3161963"/>
          </a:xfrm>
          <a:prstGeom prst="rect">
            <a:avLst/>
          </a:prstGeom>
          <a:ln w="12700">
            <a:miter lim="400000"/>
          </a:ln>
        </p:spPr>
      </p:pic>
      <p:pic>
        <p:nvPicPr>
          <p:cNvPr id="199" name="blog.png" descr="blog.png"/>
          <p:cNvPicPr>
            <a:picLocks noChangeAspect="1"/>
          </p:cNvPicPr>
          <p:nvPr/>
        </p:nvPicPr>
        <p:blipFill>
          <a:blip r:embed="rId3">
            <a:extLst/>
          </a:blip>
          <a:stretch>
            <a:fillRect/>
          </a:stretch>
        </p:blipFill>
        <p:spPr>
          <a:xfrm>
            <a:off x="1654131" y="9038256"/>
            <a:ext cx="8977181" cy="3979884"/>
          </a:xfrm>
          <a:prstGeom prst="rect">
            <a:avLst/>
          </a:prstGeom>
          <a:ln w="12700">
            <a:miter lim="400000"/>
          </a:ln>
        </p:spPr>
      </p:pic>
      <p:pic>
        <p:nvPicPr>
          <p:cNvPr id="200" name="latestwork.png" descr="latestwork.png"/>
          <p:cNvPicPr>
            <a:picLocks noChangeAspect="1"/>
          </p:cNvPicPr>
          <p:nvPr/>
        </p:nvPicPr>
        <p:blipFill>
          <a:blip r:embed="rId4">
            <a:extLst/>
          </a:blip>
          <a:stretch>
            <a:fillRect/>
          </a:stretch>
        </p:blipFill>
        <p:spPr>
          <a:xfrm>
            <a:off x="1654131" y="5841808"/>
            <a:ext cx="8977180" cy="297244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10151A"/>
            </a:gs>
            <a:gs pos="100000">
              <a:srgbClr val="141413"/>
            </a:gs>
          </a:gsLst>
          <a:lin ang="5400000" scaled="0"/>
        </a:gradFill>
      </p:bgPr>
    </p:bg>
    <p:spTree>
      <p:nvGrpSpPr>
        <p:cNvPr id="1" name=""/>
        <p:cNvGrpSpPr/>
        <p:nvPr/>
      </p:nvGrpSpPr>
      <p:grpSpPr>
        <a:xfrm>
          <a:off x="0" y="0"/>
          <a:ext cx="0" cy="0"/>
          <a:chOff x="0" y="0"/>
          <a:chExt cx="0" cy="0"/>
        </a:xfrm>
      </p:grpSpPr>
      <p:sp>
        <p:nvSpPr>
          <p:cNvPr id="202" name="R7 Components"/>
          <p:cNvSpPr txBox="1"/>
          <p:nvPr>
            <p:ph type="ctrTitle"/>
          </p:nvPr>
        </p:nvSpPr>
        <p:spPr>
          <a:xfrm>
            <a:off x="1473200" y="860386"/>
            <a:ext cx="17231172" cy="1019929"/>
          </a:xfrm>
          <a:prstGeom prst="rect">
            <a:avLst/>
          </a:prstGeom>
        </p:spPr>
        <p:txBody>
          <a:bodyPr/>
          <a:lstStyle>
            <a:lvl1pPr defTabSz="577850">
              <a:defRPr sz="5600"/>
            </a:lvl1pPr>
          </a:lstStyle>
          <a:p>
            <a:pPr/>
            <a:r>
              <a:t>R7 Components</a:t>
            </a:r>
          </a:p>
        </p:txBody>
      </p:sp>
      <p:sp>
        <p:nvSpPr>
          <p:cNvPr id="203" name="Navigation and links"/>
          <p:cNvSpPr txBox="1"/>
          <p:nvPr>
            <p:ph type="subTitle" sz="quarter" idx="1"/>
          </p:nvPr>
        </p:nvSpPr>
        <p:spPr>
          <a:xfrm>
            <a:off x="2227620" y="7005530"/>
            <a:ext cx="10735939" cy="763646"/>
          </a:xfrm>
          <a:prstGeom prst="rect">
            <a:avLst/>
          </a:prstGeom>
        </p:spPr>
        <p:txBody>
          <a:bodyPr/>
          <a:lstStyle>
            <a:lvl1pPr defTabSz="817244">
              <a:spcBef>
                <a:spcPts val="5000"/>
              </a:spcBef>
              <a:defRPr sz="4455"/>
            </a:lvl1pPr>
          </a:lstStyle>
          <a:p>
            <a:pPr>
              <a:defRPr>
                <a:effectLst/>
              </a:defRPr>
            </a:pPr>
            <a:r>
              <a:t>Navigation and links</a:t>
            </a:r>
          </a:p>
        </p:txBody>
      </p:sp>
      <p:sp>
        <p:nvSpPr>
          <p:cNvPr id="204" name="Components like navigation menus that offer the visitor a friendly and obvious interaction with the site, also indicates the page the user is on…"/>
          <p:cNvSpPr txBox="1"/>
          <p:nvPr/>
        </p:nvSpPr>
        <p:spPr>
          <a:xfrm>
            <a:off x="2586688" y="8089613"/>
            <a:ext cx="19649368" cy="50757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500"/>
              </a:spcBef>
            </a:pPr>
            <a:r>
              <a:t>Components like navigation menus that offer the visitor a friendly and obvious interaction with the site, also indicates the page the user is on</a:t>
            </a:r>
          </a:p>
          <a:p>
            <a:pPr>
              <a:spcBef>
                <a:spcPts val="3500"/>
              </a:spcBef>
            </a:pPr>
            <a:r>
              <a:t>Titles, paragraphs and links need no further styling, only HTML implementation</a:t>
            </a:r>
          </a:p>
          <a:p>
            <a:pPr>
              <a:spcBef>
                <a:spcPts val="3500"/>
              </a:spcBef>
            </a:pPr>
            <a:r>
              <a:t>The footer is simple and clean, with less visually appealing buttons than the main menu, but clear enough to indicate you have external links </a:t>
            </a:r>
          </a:p>
        </p:txBody>
      </p:sp>
      <p:pic>
        <p:nvPicPr>
          <p:cNvPr id="205" name="nav.png" descr="nav.png"/>
          <p:cNvPicPr>
            <a:picLocks noChangeAspect="1"/>
          </p:cNvPicPr>
          <p:nvPr/>
        </p:nvPicPr>
        <p:blipFill>
          <a:blip r:embed="rId2">
            <a:extLst/>
          </a:blip>
          <a:stretch>
            <a:fillRect/>
          </a:stretch>
        </p:blipFill>
        <p:spPr>
          <a:xfrm>
            <a:off x="4929039" y="2307964"/>
            <a:ext cx="13474701" cy="889001"/>
          </a:xfrm>
          <a:prstGeom prst="rect">
            <a:avLst/>
          </a:prstGeom>
          <a:ln w="12700">
            <a:miter lim="400000"/>
          </a:ln>
        </p:spPr>
      </p:pic>
      <p:pic>
        <p:nvPicPr>
          <p:cNvPr id="206" name="footer.png" descr="footer.png"/>
          <p:cNvPicPr>
            <a:picLocks noChangeAspect="1"/>
          </p:cNvPicPr>
          <p:nvPr/>
        </p:nvPicPr>
        <p:blipFill>
          <a:blip r:embed="rId3">
            <a:extLst/>
          </a:blip>
          <a:stretch>
            <a:fillRect/>
          </a:stretch>
        </p:blipFill>
        <p:spPr>
          <a:xfrm>
            <a:off x="4954439" y="5661250"/>
            <a:ext cx="13423901" cy="927101"/>
          </a:xfrm>
          <a:prstGeom prst="rect">
            <a:avLst/>
          </a:prstGeom>
          <a:ln w="12700">
            <a:miter lim="400000"/>
          </a:ln>
        </p:spPr>
      </p:pic>
      <p:grpSp>
        <p:nvGrpSpPr>
          <p:cNvPr id="212" name="Group"/>
          <p:cNvGrpSpPr/>
          <p:nvPr/>
        </p:nvGrpSpPr>
        <p:grpSpPr>
          <a:xfrm>
            <a:off x="4929039" y="3388822"/>
            <a:ext cx="13474701" cy="2108201"/>
            <a:chOff x="0" y="0"/>
            <a:chExt cx="13474700" cy="2108200"/>
          </a:xfrm>
        </p:grpSpPr>
        <p:grpSp>
          <p:nvGrpSpPr>
            <p:cNvPr id="210" name="Group"/>
            <p:cNvGrpSpPr/>
            <p:nvPr/>
          </p:nvGrpSpPr>
          <p:grpSpPr>
            <a:xfrm>
              <a:off x="0" y="0"/>
              <a:ext cx="13474700" cy="2108200"/>
              <a:chOff x="0" y="0"/>
              <a:chExt cx="13474700" cy="2108200"/>
            </a:xfrm>
          </p:grpSpPr>
          <p:pic>
            <p:nvPicPr>
              <p:cNvPr id="207" name="nav.png" descr="nav.png"/>
              <p:cNvPicPr>
                <a:picLocks noChangeAspect="1"/>
              </p:cNvPicPr>
              <p:nvPr/>
            </p:nvPicPr>
            <p:blipFill>
              <a:blip r:embed="rId2">
                <a:extLst/>
              </a:blip>
              <a:stretch>
                <a:fillRect/>
              </a:stretch>
            </p:blipFill>
            <p:spPr>
              <a:xfrm>
                <a:off x="0" y="0"/>
                <a:ext cx="13474700" cy="889000"/>
              </a:xfrm>
              <a:prstGeom prst="rect">
                <a:avLst/>
              </a:prstGeom>
              <a:ln w="12700" cap="flat">
                <a:noFill/>
                <a:miter lim="400000"/>
              </a:ln>
              <a:effectLst/>
            </p:spPr>
          </p:pic>
          <p:pic>
            <p:nvPicPr>
              <p:cNvPr id="208" name="nav.png" descr="nav.png"/>
              <p:cNvPicPr>
                <a:picLocks noChangeAspect="1"/>
              </p:cNvPicPr>
              <p:nvPr/>
            </p:nvPicPr>
            <p:blipFill>
              <a:blip r:embed="rId2">
                <a:extLst/>
              </a:blip>
              <a:stretch>
                <a:fillRect/>
              </a:stretch>
            </p:blipFill>
            <p:spPr>
              <a:xfrm>
                <a:off x="0" y="762000"/>
                <a:ext cx="13474700" cy="889000"/>
              </a:xfrm>
              <a:prstGeom prst="rect">
                <a:avLst/>
              </a:prstGeom>
              <a:ln w="12700" cap="flat">
                <a:noFill/>
                <a:miter lim="400000"/>
              </a:ln>
              <a:effectLst/>
            </p:spPr>
          </p:pic>
          <p:pic>
            <p:nvPicPr>
              <p:cNvPr id="209" name="nav.png" descr="nav.png"/>
              <p:cNvPicPr>
                <a:picLocks noChangeAspect="1"/>
              </p:cNvPicPr>
              <p:nvPr/>
            </p:nvPicPr>
            <p:blipFill>
              <a:blip r:embed="rId2">
                <a:extLst/>
              </a:blip>
              <a:stretch>
                <a:fillRect/>
              </a:stretch>
            </p:blipFill>
            <p:spPr>
              <a:xfrm>
                <a:off x="0" y="1219200"/>
                <a:ext cx="13474700" cy="889000"/>
              </a:xfrm>
              <a:prstGeom prst="rect">
                <a:avLst/>
              </a:prstGeom>
              <a:ln w="12700" cap="flat">
                <a:noFill/>
                <a:miter lim="400000"/>
              </a:ln>
              <a:effectLst/>
            </p:spPr>
          </p:pic>
        </p:grpSp>
        <p:pic>
          <p:nvPicPr>
            <p:cNvPr id="211" name="text link.png" descr="text link.png"/>
            <p:cNvPicPr>
              <a:picLocks noChangeAspect="1"/>
            </p:cNvPicPr>
            <p:nvPr/>
          </p:nvPicPr>
          <p:blipFill>
            <a:blip r:embed="rId4">
              <a:extLst/>
            </a:blip>
            <a:srcRect l="0" t="0" r="0" b="0"/>
            <a:stretch>
              <a:fillRect/>
            </a:stretch>
          </p:blipFill>
          <p:spPr>
            <a:xfrm>
              <a:off x="858151" y="5235"/>
              <a:ext cx="11595101" cy="2070101"/>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10151A"/>
            </a:gs>
            <a:gs pos="100000">
              <a:srgbClr val="141413"/>
            </a:gs>
          </a:gsLst>
          <a:lin ang="5400000" scaled="0"/>
        </a:gradFill>
      </p:bgPr>
    </p:bg>
    <p:spTree>
      <p:nvGrpSpPr>
        <p:cNvPr id="1" name=""/>
        <p:cNvGrpSpPr/>
        <p:nvPr/>
      </p:nvGrpSpPr>
      <p:grpSpPr>
        <a:xfrm>
          <a:off x="0" y="0"/>
          <a:ext cx="0" cy="0"/>
          <a:chOff x="0" y="0"/>
          <a:chExt cx="0" cy="0"/>
        </a:xfrm>
      </p:grpSpPr>
      <p:sp>
        <p:nvSpPr>
          <p:cNvPr id="214" name="R7 Components"/>
          <p:cNvSpPr txBox="1"/>
          <p:nvPr>
            <p:ph type="ctrTitle"/>
          </p:nvPr>
        </p:nvSpPr>
        <p:spPr>
          <a:xfrm>
            <a:off x="1473200" y="860386"/>
            <a:ext cx="17231172" cy="1019929"/>
          </a:xfrm>
          <a:prstGeom prst="rect">
            <a:avLst/>
          </a:prstGeom>
        </p:spPr>
        <p:txBody>
          <a:bodyPr/>
          <a:lstStyle>
            <a:lvl1pPr defTabSz="577850">
              <a:defRPr sz="5600"/>
            </a:lvl1pPr>
          </a:lstStyle>
          <a:p>
            <a:pPr/>
            <a:r>
              <a:t>R7 Components</a:t>
            </a:r>
          </a:p>
        </p:txBody>
      </p:sp>
      <p:sp>
        <p:nvSpPr>
          <p:cNvPr id="215" name="Grid image"/>
          <p:cNvSpPr txBox="1"/>
          <p:nvPr>
            <p:ph type="subTitle" sz="quarter" idx="1"/>
          </p:nvPr>
        </p:nvSpPr>
        <p:spPr>
          <a:xfrm>
            <a:off x="11913721" y="2340625"/>
            <a:ext cx="10735939" cy="763646"/>
          </a:xfrm>
          <a:prstGeom prst="rect">
            <a:avLst/>
          </a:prstGeom>
        </p:spPr>
        <p:txBody>
          <a:bodyPr/>
          <a:lstStyle>
            <a:lvl1pPr defTabSz="817244">
              <a:spcBef>
                <a:spcPts val="5000"/>
              </a:spcBef>
              <a:defRPr sz="4455"/>
            </a:lvl1pPr>
          </a:lstStyle>
          <a:p>
            <a:pPr>
              <a:defRPr>
                <a:effectLst/>
              </a:defRPr>
            </a:pPr>
            <a:r>
              <a:t>Grid image</a:t>
            </a:r>
          </a:p>
        </p:txBody>
      </p:sp>
      <p:sp>
        <p:nvSpPr>
          <p:cNvPr id="216" name="A flexible grid component that changes form when displayed on difference screen sizes…"/>
          <p:cNvSpPr txBox="1"/>
          <p:nvPr/>
        </p:nvSpPr>
        <p:spPr>
          <a:xfrm>
            <a:off x="12272789" y="3156689"/>
            <a:ext cx="10735939" cy="94296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500"/>
              </a:spcBef>
            </a:pPr>
            <a:r>
              <a:t>A flexible grid component that changes form when displayed on difference screen sizes</a:t>
            </a:r>
          </a:p>
          <a:p>
            <a:pPr>
              <a:spcBef>
                <a:spcPts val="3500"/>
              </a:spcBef>
            </a:pPr>
            <a:r>
              <a:t>This grid can easily adapt to a greater number of images, can easily be adapted for other purposes and implementations </a:t>
            </a:r>
          </a:p>
        </p:txBody>
      </p:sp>
      <p:pic>
        <p:nvPicPr>
          <p:cNvPr id="217" name="work-Grid-images.png" descr="work-Grid-images.png"/>
          <p:cNvPicPr>
            <a:picLocks noChangeAspect="1"/>
          </p:cNvPicPr>
          <p:nvPr/>
        </p:nvPicPr>
        <p:blipFill>
          <a:blip r:embed="rId2">
            <a:extLst/>
          </a:blip>
          <a:stretch>
            <a:fillRect/>
          </a:stretch>
        </p:blipFill>
        <p:spPr>
          <a:xfrm>
            <a:off x="1366743" y="2296749"/>
            <a:ext cx="9425494" cy="10723076"/>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Prenton RP Pro Black"/>
        <a:ea typeface="Prenton RP Pro Black"/>
        <a:cs typeface="Prenton RP Pro Black"/>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Prenton RP Pro Black"/>
        <a:ea typeface="Prenton RP Pro Black"/>
        <a:cs typeface="Prenton RP Pro Black"/>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510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