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3" d="100"/>
          <a:sy n="83" d="100"/>
        </p:scale>
        <p:origin x="-9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42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37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81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94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030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608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882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01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5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70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10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51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89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1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44E5-F94A-4732-87DC-5C91CC583019}" type="datetimeFigureOut">
              <a:rPr lang="pt-BR" smtClean="0"/>
              <a:t>02/04/2022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3F4927-6FF9-440A-B814-F272136F1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31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0045" y="887233"/>
            <a:ext cx="9144000" cy="2387600"/>
          </a:xfrm>
        </p:spPr>
        <p:txBody>
          <a:bodyPr/>
          <a:lstStyle/>
          <a:p>
            <a:pPr algn="ctr"/>
            <a:r>
              <a:rPr lang="pt-BR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Gestão e Qualidade de software</a:t>
            </a:r>
            <a:endParaRPr lang="pt-BR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1222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Grupo: Gustavo Guimarães, Lucas Lacerda, Lucas Gabriel Almeida e Tiago Henrique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5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82" y="256903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Riscos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5770" y="1028700"/>
            <a:ext cx="91554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 –	Risco Técnico: Erro de verificação de motoristas</a:t>
            </a:r>
          </a:p>
          <a:p>
            <a:endParaRPr lang="pt-BR" dirty="0" smtClean="0"/>
          </a:p>
          <a:p>
            <a:r>
              <a:rPr lang="pt-BR" dirty="0" smtClean="0"/>
              <a:t>	Gravidade: Alta </a:t>
            </a:r>
          </a:p>
          <a:p>
            <a:endParaRPr lang="pt-BR" dirty="0" smtClean="0"/>
          </a:p>
          <a:p>
            <a:r>
              <a:rPr lang="pt-BR" dirty="0" smtClean="0"/>
              <a:t>	Descrição: Falha no processo de reconhecimento facial e/ou não verificação 		do registro (CPF) no momento de criação da conta, que valida a 		identidade do motorista que está utilizando o aplicativo para 			trabalho. </a:t>
            </a:r>
          </a:p>
          <a:p>
            <a:endParaRPr lang="pt-BR" dirty="0" smtClean="0"/>
          </a:p>
          <a:p>
            <a:r>
              <a:rPr lang="pt-BR" dirty="0" smtClean="0"/>
              <a:t>	Impactos: Espaço para fraude de uso, tais como o mesmo usuário utilizando a 		conta de outras pessoas, furto de contas, múltiplas contas por 		usuários. </a:t>
            </a:r>
          </a:p>
          <a:p>
            <a:endParaRPr lang="pt-BR" dirty="0" smtClean="0"/>
          </a:p>
          <a:p>
            <a:r>
              <a:rPr lang="pt-BR" dirty="0" smtClean="0"/>
              <a:t>	Indicadores: Aumento no número de denúncias relacionadas ao usuário. </a:t>
            </a:r>
          </a:p>
          <a:p>
            <a:endParaRPr lang="pt-BR" dirty="0" smtClean="0"/>
          </a:p>
          <a:p>
            <a:r>
              <a:rPr lang="pt-BR" dirty="0" smtClean="0"/>
              <a:t>	Estratégia de Mitigação: Implementação de outras formas de verificação, tais 		como questionários pessoais e de dados do usuário.</a:t>
            </a:r>
          </a:p>
          <a:p>
            <a:endParaRPr lang="pt-BR" dirty="0" smtClean="0"/>
          </a:p>
          <a:p>
            <a:r>
              <a:rPr lang="pt-BR" dirty="0" smtClean="0"/>
              <a:t>	Plano de contingencia: A corrida e encerrada automaticamente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26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Riscos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2870" y="563462"/>
            <a:ext cx="104013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 </a:t>
            </a:r>
            <a:r>
              <a:rPr lang="pt-BR" dirty="0" smtClean="0"/>
              <a:t>-	</a:t>
            </a:r>
            <a:r>
              <a:rPr lang="pt-BR" dirty="0"/>
              <a:t> Risco Técnico: </a:t>
            </a:r>
            <a:r>
              <a:rPr lang="pt-BR" dirty="0" smtClean="0"/>
              <a:t>Erro </a:t>
            </a:r>
            <a:r>
              <a:rPr lang="pt-BR" dirty="0"/>
              <a:t>de mudança de trajetória sem previa </a:t>
            </a:r>
            <a:r>
              <a:rPr lang="pt-BR" dirty="0" smtClean="0"/>
              <a:t>indicação</a:t>
            </a:r>
          </a:p>
          <a:p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Risco</a:t>
            </a:r>
            <a:r>
              <a:rPr lang="pt-BR" dirty="0"/>
              <a:t>: Alta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Descrição</a:t>
            </a:r>
            <a:r>
              <a:rPr lang="pt-BR" dirty="0"/>
              <a:t>: mudança da trajetória da rota da viagem do passageiro, levando-o </a:t>
            </a:r>
            <a:r>
              <a:rPr lang="pt-BR" dirty="0" smtClean="0"/>
              <a:t>				para </a:t>
            </a:r>
            <a:r>
              <a:rPr lang="pt-BR" dirty="0"/>
              <a:t>o local de destino errado, prejudicando o motorista selecionado </a:t>
            </a:r>
            <a:r>
              <a:rPr lang="pt-BR" dirty="0" smtClean="0"/>
              <a:t>e </a:t>
            </a:r>
            <a:r>
              <a:rPr lang="pt-BR" dirty="0"/>
              <a:t>o </a:t>
            </a:r>
            <a:r>
              <a:rPr lang="pt-BR" dirty="0" smtClean="0"/>
              <a:t>			passageiro</a:t>
            </a:r>
            <a:r>
              <a:rPr lang="pt-BR" dirty="0"/>
              <a:t>;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Impactos</a:t>
            </a:r>
            <a:r>
              <a:rPr lang="pt-BR" dirty="0"/>
              <a:t>: Este erro causa gasto de tempo desnecessário para ambos além do </a:t>
            </a:r>
            <a:r>
              <a:rPr lang="pt-BR" dirty="0" smtClean="0"/>
              <a:t>				gasto </a:t>
            </a:r>
            <a:r>
              <a:rPr lang="pt-BR" dirty="0"/>
              <a:t>de gasolina da parte de motorista, deixando o passageiro em </a:t>
            </a:r>
            <a:r>
              <a:rPr lang="pt-BR" dirty="0" smtClean="0"/>
              <a:t>				um </a:t>
            </a:r>
            <a:r>
              <a:rPr lang="pt-BR" dirty="0"/>
              <a:t>lugar aleatório que afeta de maneira negativa a viagem, e </a:t>
            </a:r>
            <a:r>
              <a:rPr lang="pt-BR" dirty="0" smtClean="0"/>
              <a:t>assim, o 			aplicativo</a:t>
            </a:r>
            <a:r>
              <a:rPr lang="pt-BR" dirty="0"/>
              <a:t>;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Indicadores</a:t>
            </a:r>
            <a:r>
              <a:rPr lang="pt-BR" dirty="0"/>
              <a:t>: Focar na precisão do GPS do aplicativo além do monitoramento </a:t>
            </a:r>
            <a:r>
              <a:rPr lang="pt-BR" dirty="0" smtClean="0"/>
              <a:t>				para </a:t>
            </a:r>
            <a:r>
              <a:rPr lang="pt-BR" dirty="0"/>
              <a:t>confirmar a localização com o passageiro antes da </a:t>
            </a:r>
            <a:r>
              <a:rPr lang="pt-BR" dirty="0" smtClean="0"/>
              <a:t>corrida começar</a:t>
            </a:r>
            <a:r>
              <a:rPr lang="pt-BR" dirty="0"/>
              <a:t>;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Estratégias </a:t>
            </a:r>
            <a:r>
              <a:rPr lang="pt-BR" dirty="0"/>
              <a:t>de Diminuição (Mitigação): A mitigação é feita mantendo a sempre </a:t>
            </a:r>
            <a:r>
              <a:rPr lang="pt-BR" dirty="0" smtClean="0"/>
              <a:t>o </a:t>
            </a:r>
            <a:r>
              <a:rPr lang="pt-BR" dirty="0"/>
              <a:t>foco na </a:t>
            </a:r>
            <a:r>
              <a:rPr lang="pt-BR" dirty="0" smtClean="0"/>
              <a:t>			confirmação </a:t>
            </a:r>
            <a:r>
              <a:rPr lang="pt-BR" dirty="0"/>
              <a:t>inicial e sempre melhorar a velocidade e </a:t>
            </a:r>
            <a:r>
              <a:rPr lang="pt-BR" dirty="0" smtClean="0"/>
              <a:t>precisão </a:t>
            </a:r>
            <a:r>
              <a:rPr lang="pt-BR" dirty="0"/>
              <a:t>do GPS;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Plano </a:t>
            </a:r>
            <a:r>
              <a:rPr lang="pt-BR" dirty="0"/>
              <a:t>de Contingência: O motorista poderá refazer a corrida com a rota corrigida e sendo </a:t>
            </a:r>
            <a:r>
              <a:rPr lang="pt-BR" dirty="0" smtClean="0"/>
              <a:t>		compensado </a:t>
            </a:r>
            <a:r>
              <a:rPr lang="pt-BR" dirty="0"/>
              <a:t>de alguma maneira.</a:t>
            </a:r>
          </a:p>
        </p:txBody>
      </p:sp>
    </p:spTree>
    <p:extLst>
      <p:ext uri="{BB962C8B-B14F-4D97-AF65-F5344CB8AC3E}">
        <p14:creationId xmlns:p14="http://schemas.microsoft.com/office/powerpoint/2010/main" val="171717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82" y="256903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Riscos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5770" y="1028700"/>
            <a:ext cx="91554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8 - </a:t>
            </a:r>
            <a:r>
              <a:rPr lang="pt-BR" dirty="0" smtClean="0"/>
              <a:t>	</a:t>
            </a:r>
            <a:r>
              <a:rPr lang="pt-BR" dirty="0"/>
              <a:t> Risco Técnico: </a:t>
            </a:r>
            <a:r>
              <a:rPr lang="pt-BR" dirty="0" smtClean="0"/>
              <a:t>Vazamento </a:t>
            </a:r>
            <a:r>
              <a:rPr lang="pt-BR" dirty="0"/>
              <a:t>de dados </a:t>
            </a:r>
            <a:endParaRPr lang="pt-BR" dirty="0" smtClean="0"/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Importância </a:t>
            </a:r>
            <a:r>
              <a:rPr lang="pt-BR" dirty="0"/>
              <a:t>ou Ordenação do Risco: Alta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Descrição</a:t>
            </a:r>
            <a:r>
              <a:rPr lang="pt-BR" dirty="0"/>
              <a:t>: Vazamento de dados pessoais do passageiro ou do motorista, dados </a:t>
            </a:r>
            <a:r>
              <a:rPr lang="pt-BR" dirty="0" smtClean="0"/>
              <a:t>		como </a:t>
            </a:r>
            <a:r>
              <a:rPr lang="pt-BR" dirty="0"/>
              <a:t>o CPF, endereço, número do cartão, </a:t>
            </a:r>
            <a:r>
              <a:rPr lang="pt-BR" dirty="0" err="1"/>
              <a:t>etc</a:t>
            </a:r>
            <a:r>
              <a:rPr lang="pt-BR" dirty="0"/>
              <a:t>;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Impactos</a:t>
            </a:r>
            <a:r>
              <a:rPr lang="pt-BR" dirty="0"/>
              <a:t>: Penalização judicial por vazamento de dados;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Indicadores</a:t>
            </a:r>
            <a:r>
              <a:rPr lang="pt-BR" dirty="0"/>
              <a:t>: Sempre estar atento com a segurança do sistema, fazendo </a:t>
            </a:r>
            <a:r>
              <a:rPr lang="pt-BR" dirty="0" smtClean="0"/>
              <a:t>		ajustes </a:t>
            </a:r>
            <a:r>
              <a:rPr lang="pt-BR" dirty="0"/>
              <a:t>constantes para conter os riscos de vazamentos;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Estratégias </a:t>
            </a:r>
            <a:r>
              <a:rPr lang="pt-BR" dirty="0"/>
              <a:t>de Diminuição (Mitigação): Analise constante e criptografia dos </a:t>
            </a:r>
            <a:r>
              <a:rPr lang="pt-BR" dirty="0" smtClean="0"/>
              <a:t>		dados </a:t>
            </a:r>
            <a:r>
              <a:rPr lang="pt-BR" dirty="0"/>
              <a:t>para contas com CPF diferente do cadastrado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	Plano de Contingência: Usuário poderá trancar temporariamente sua conta </a:t>
            </a:r>
            <a:r>
              <a:rPr lang="pt-BR" dirty="0" smtClean="0"/>
              <a:t>		para </a:t>
            </a:r>
            <a:r>
              <a:rPr lang="pt-BR" dirty="0"/>
              <a:t>a segurança dos seus dados </a:t>
            </a:r>
          </a:p>
        </p:txBody>
      </p:sp>
    </p:spTree>
    <p:extLst>
      <p:ext uri="{BB962C8B-B14F-4D97-AF65-F5344CB8AC3E}">
        <p14:creationId xmlns:p14="http://schemas.microsoft.com/office/powerpoint/2010/main" val="335258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82" y="256903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Riscos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5770" y="1028700"/>
            <a:ext cx="91554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9 - </a:t>
            </a:r>
            <a:r>
              <a:rPr lang="pt-BR" dirty="0" smtClean="0"/>
              <a:t>	</a:t>
            </a:r>
            <a:r>
              <a:rPr lang="pt-BR" dirty="0"/>
              <a:t> Risco Técnico: </a:t>
            </a:r>
            <a:r>
              <a:rPr lang="pt-BR" dirty="0" smtClean="0"/>
              <a:t>Risco </a:t>
            </a:r>
            <a:r>
              <a:rPr lang="pt-BR" dirty="0"/>
              <a:t>de invasões ao </a:t>
            </a:r>
            <a:r>
              <a:rPr lang="pt-BR" dirty="0" smtClean="0"/>
              <a:t>sistema</a:t>
            </a:r>
          </a:p>
          <a:p>
            <a:endParaRPr lang="pt-BR" dirty="0"/>
          </a:p>
          <a:p>
            <a:r>
              <a:rPr lang="pt-BR" dirty="0" smtClean="0"/>
              <a:t>	Gravidade </a:t>
            </a:r>
            <a:r>
              <a:rPr lang="pt-BR" dirty="0"/>
              <a:t>do Risco: Alta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Descrição</a:t>
            </a:r>
            <a:r>
              <a:rPr lang="pt-BR" dirty="0"/>
              <a:t>: Invasão do sistema por terceiros que pode resultar em roubo. </a:t>
            </a:r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Impactos</a:t>
            </a:r>
            <a:r>
              <a:rPr lang="pt-BR" dirty="0"/>
              <a:t>: Penalização judicial por vazamento de dados além do roubo do </a:t>
            </a:r>
            <a:r>
              <a:rPr lang="pt-BR" dirty="0" smtClean="0"/>
              <a:t>		usuário</a:t>
            </a:r>
            <a:r>
              <a:rPr lang="pt-BR" dirty="0"/>
              <a:t>:.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Indicadores</a:t>
            </a:r>
            <a:r>
              <a:rPr lang="pt-BR" dirty="0"/>
              <a:t>: Sempre estar atento com a segurança do sistema, fazendo </a:t>
            </a:r>
            <a:r>
              <a:rPr lang="pt-BR" dirty="0" smtClean="0"/>
              <a:t>		ajustes </a:t>
            </a:r>
            <a:r>
              <a:rPr lang="pt-BR" dirty="0"/>
              <a:t>constantes para conter os riscos de invasões.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Estratégia </a:t>
            </a:r>
            <a:r>
              <a:rPr lang="pt-BR" dirty="0"/>
              <a:t>de Mitigação: Analise constante e criptografia dos dados para </a:t>
            </a:r>
            <a:r>
              <a:rPr lang="pt-BR" dirty="0" smtClean="0"/>
              <a:t>		contas </a:t>
            </a:r>
            <a:r>
              <a:rPr lang="pt-BR" dirty="0"/>
              <a:t>com CPF diferente do cadastrado. </a:t>
            </a:r>
            <a:endParaRPr lang="pt-BR" dirty="0" smtClean="0"/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Plano </a:t>
            </a:r>
            <a:r>
              <a:rPr lang="pt-BR" dirty="0"/>
              <a:t>de Contingência: O Aplicativo trancará a conta temporariamente caso </a:t>
            </a:r>
            <a:r>
              <a:rPr lang="pt-BR" dirty="0" smtClean="0"/>
              <a:t>		ocorra </a:t>
            </a:r>
            <a:r>
              <a:rPr lang="pt-BR" dirty="0"/>
              <a:t>uma invasão</a:t>
            </a:r>
          </a:p>
        </p:txBody>
      </p:sp>
    </p:spTree>
    <p:extLst>
      <p:ext uri="{BB962C8B-B14F-4D97-AF65-F5344CB8AC3E}">
        <p14:creationId xmlns:p14="http://schemas.microsoft.com/office/powerpoint/2010/main" val="182451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82" y="256903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Riscos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5770" y="1028700"/>
            <a:ext cx="9155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– </a:t>
            </a:r>
            <a:r>
              <a:rPr lang="pt-BR" dirty="0" smtClean="0"/>
              <a:t>	Risco </a:t>
            </a:r>
            <a:r>
              <a:rPr lang="pt-BR" dirty="0"/>
              <a:t>Técnico: </a:t>
            </a:r>
            <a:r>
              <a:rPr lang="pt-BR" dirty="0" smtClean="0"/>
              <a:t>Risco </a:t>
            </a:r>
            <a:r>
              <a:rPr lang="pt-BR" dirty="0"/>
              <a:t>de queda do aplicativo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Gravidade </a:t>
            </a:r>
            <a:r>
              <a:rPr lang="pt-BR" dirty="0"/>
              <a:t>do Risco: </a:t>
            </a:r>
            <a:r>
              <a:rPr lang="pt-BR" dirty="0" smtClean="0"/>
              <a:t>Alta 	</a:t>
            </a:r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Descrição</a:t>
            </a:r>
            <a:r>
              <a:rPr lang="pt-BR" dirty="0"/>
              <a:t>: O sistema fica fora do ar Impactos: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Diminuição </a:t>
            </a:r>
            <a:r>
              <a:rPr lang="pt-BR" dirty="0"/>
              <a:t>na confiabilidade do aplicativo e furo orçamentário uma vez que o </a:t>
            </a:r>
            <a:r>
              <a:rPr lang="pt-BR" dirty="0" smtClean="0"/>
              <a:t>		app </a:t>
            </a:r>
            <a:r>
              <a:rPr lang="pt-BR" dirty="0"/>
              <a:t>fora do ar não gera receita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Indicadores</a:t>
            </a:r>
            <a:r>
              <a:rPr lang="pt-BR" dirty="0"/>
              <a:t>: Janela de alguns minutos sem requisições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Estratégia </a:t>
            </a:r>
            <a:r>
              <a:rPr lang="pt-BR" dirty="0"/>
              <a:t>de mitigação: Testes randômicos para simular cenários fora do </a:t>
            </a:r>
            <a:r>
              <a:rPr lang="pt-BR" dirty="0" smtClean="0"/>
              <a:t>		comum </a:t>
            </a:r>
          </a:p>
          <a:p>
            <a:endParaRPr lang="pt-BR" dirty="0"/>
          </a:p>
          <a:p>
            <a:r>
              <a:rPr lang="pt-BR" dirty="0" smtClean="0"/>
              <a:t>	Plano </a:t>
            </a:r>
            <a:r>
              <a:rPr lang="pt-BR" dirty="0"/>
              <a:t>de Contingencia: Reset no servidor e concentração de outros times na </a:t>
            </a:r>
            <a:r>
              <a:rPr lang="pt-BR" dirty="0" smtClean="0"/>
              <a:t>		resolução </a:t>
            </a:r>
            <a:r>
              <a:rPr lang="pt-BR" dirty="0"/>
              <a:t>do problema assim que o erro for notificado</a:t>
            </a:r>
          </a:p>
        </p:txBody>
      </p:sp>
    </p:spTree>
    <p:extLst>
      <p:ext uri="{BB962C8B-B14F-4D97-AF65-F5344CB8AC3E}">
        <p14:creationId xmlns:p14="http://schemas.microsoft.com/office/powerpoint/2010/main" val="6453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072" y="296092"/>
            <a:ext cx="8596668" cy="67056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FURPS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1575" y="1227909"/>
            <a:ext cx="8962427" cy="481345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FURPS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um modelo de classificação de atributos e qualidades de um software, podendo ser dividido em funcionalidade, usabilidade, confiabilidade, desempenho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uportabilidade.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empresa escolhida para prosseguir com a apresentação desse tema será a Uber, sistema de corridas que pode ser resumido como um aplicativo que lhe permite chamar um motorista cadastrado para te levar de sua localização para um destino especificado pelo usuário utilizando o app.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632" y="178526"/>
            <a:ext cx="8596668" cy="526868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FURPS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3014" y="1076372"/>
            <a:ext cx="8767111" cy="4201023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Funcionalidade: Buscar endereços, adicionar paradas e definir o método de pagamento.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Usabilidade: Aplicativo mobile com acesso a sua localização, se permitido, e destino através de GPS.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Confiabilidade: Disponibilidade 365 dias por ano, tempo médio de reparo chegando no máximo a 40 min, demonstrando exatidão a todo momento, taxa máxima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erros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sendo 3 Klocs.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Desempenho: O tempo médio de resposta é 45ms, podendo estender-se até 75ms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taxa 900.000 transações por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segundo e a capacidade é de 9.000.000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usuários.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Suportabilidade: Feito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código limpo, Uso de classes e comentários para facilitar manutenções e atualizações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futura.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82" y="348343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gerenciamento de riscos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6887" y="1206999"/>
            <a:ext cx="9028369" cy="4632097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Sumário de riscos: O sistema é um aplicativo de chamada de veículos particulares, os maiores riscos de um aplicativo como a Uber se iniciam por processamento indevido, possível gargalo na utilização dos usuários e o risco imprescindível de levar o usuário a outro destino que não seja o escolhido no app.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Orçamento: O orçamento seria de R$ 1.000.000,00 baseado na capacidade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usuários.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arefas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Gerenciamento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Riscos: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abordagem será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feita com um contato direto com os usuários a partir de um ranqueamento baseado na quantidade de usuários afetados pelo cenário.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das estratégias seria o uso de um programa de Bug Bounty aliado ao feedback de uso do usuário final em um sistema de sugestão de melhoria.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Assim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citado no primeiro item seria utilizado um sistema de ranqueamento baseado na quantidade de usuários afetados pelo cenário. As revisões seriam feitas diariamente principalmente pela demanda diária de usuários</a:t>
            </a:r>
          </a:p>
        </p:txBody>
      </p:sp>
    </p:spTree>
    <p:extLst>
      <p:ext uri="{BB962C8B-B14F-4D97-AF65-F5344CB8AC3E}">
        <p14:creationId xmlns:p14="http://schemas.microsoft.com/office/powerpoint/2010/main" val="159803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006" y="335281"/>
            <a:ext cx="9064996" cy="1320800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Plano de gerenciamento de riscos 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170" y="1311503"/>
            <a:ext cx="8830832" cy="397895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Itens de Risco a Serem </a:t>
            </a:r>
            <a:r>
              <a:rPr lang="pt-BR" dirty="0" smtClean="0"/>
              <a:t>Gerenciados: </a:t>
            </a:r>
          </a:p>
          <a:p>
            <a:r>
              <a:rPr lang="pt-BR" dirty="0"/>
              <a:t>1. Falha no processamento de pagamentos </a:t>
            </a:r>
            <a:endParaRPr lang="pt-BR" dirty="0" smtClean="0"/>
          </a:p>
          <a:p>
            <a:r>
              <a:rPr lang="pt-BR" dirty="0" smtClean="0"/>
              <a:t>2</a:t>
            </a:r>
            <a:r>
              <a:rPr lang="pt-BR" dirty="0"/>
              <a:t>. Baixa no número atual de motoristas </a:t>
            </a:r>
            <a:endParaRPr lang="pt-BR" dirty="0" smtClean="0"/>
          </a:p>
          <a:p>
            <a:r>
              <a:rPr lang="pt-BR" dirty="0" smtClean="0"/>
              <a:t>3</a:t>
            </a:r>
            <a:r>
              <a:rPr lang="pt-BR" dirty="0"/>
              <a:t>. Erro na indicação do local de embarque e desembarque do passageiro </a:t>
            </a:r>
            <a:endParaRPr lang="pt-BR" dirty="0" smtClean="0"/>
          </a:p>
          <a:p>
            <a:r>
              <a:rPr lang="pt-BR" dirty="0" smtClean="0"/>
              <a:t>4</a:t>
            </a:r>
            <a:r>
              <a:rPr lang="pt-BR" dirty="0"/>
              <a:t>. Erro de verificação do motorista </a:t>
            </a:r>
            <a:endParaRPr lang="pt-BR" dirty="0" smtClean="0"/>
          </a:p>
          <a:p>
            <a:r>
              <a:rPr lang="pt-BR" dirty="0" smtClean="0"/>
              <a:t>5</a:t>
            </a:r>
            <a:r>
              <a:rPr lang="pt-BR" dirty="0"/>
              <a:t>. Erro de cadastro e utilização de dois CPFs iguais em contas diferentes </a:t>
            </a:r>
            <a:endParaRPr lang="pt-BR" dirty="0" smtClean="0"/>
          </a:p>
          <a:p>
            <a:r>
              <a:rPr lang="pt-BR" dirty="0" smtClean="0"/>
              <a:t>6</a:t>
            </a:r>
            <a:r>
              <a:rPr lang="pt-BR" dirty="0"/>
              <a:t>. Erro no cálculo de preços </a:t>
            </a:r>
            <a:endParaRPr lang="pt-BR" dirty="0" smtClean="0"/>
          </a:p>
          <a:p>
            <a:r>
              <a:rPr lang="pt-BR" dirty="0" smtClean="0"/>
              <a:t>7</a:t>
            </a:r>
            <a:r>
              <a:rPr lang="pt-BR" dirty="0"/>
              <a:t>. Erro de mudança de trajetória sem previa indicação </a:t>
            </a:r>
            <a:endParaRPr lang="pt-BR" dirty="0" smtClean="0"/>
          </a:p>
          <a:p>
            <a:r>
              <a:rPr lang="pt-BR" dirty="0" smtClean="0"/>
              <a:t>8</a:t>
            </a:r>
            <a:r>
              <a:rPr lang="pt-BR" dirty="0"/>
              <a:t>. Vazamento de dados </a:t>
            </a:r>
            <a:endParaRPr lang="pt-BR" dirty="0" smtClean="0"/>
          </a:p>
          <a:p>
            <a:r>
              <a:rPr lang="pt-BR" dirty="0" smtClean="0"/>
              <a:t>9</a:t>
            </a:r>
            <a:r>
              <a:rPr lang="pt-BR" dirty="0"/>
              <a:t>. Risco de invasões ao sistema </a:t>
            </a:r>
            <a:endParaRPr lang="pt-BR" dirty="0" smtClean="0"/>
          </a:p>
          <a:p>
            <a:r>
              <a:rPr lang="pt-BR" dirty="0" smtClean="0"/>
              <a:t>10</a:t>
            </a:r>
            <a:r>
              <a:rPr lang="pt-BR" dirty="0"/>
              <a:t>. Risco de queda do aplicativo</a:t>
            </a:r>
          </a:p>
        </p:txBody>
      </p:sp>
    </p:spTree>
    <p:extLst>
      <p:ext uri="{BB962C8B-B14F-4D97-AF65-F5344CB8AC3E}">
        <p14:creationId xmlns:p14="http://schemas.microsoft.com/office/powerpoint/2010/main" val="19780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82" y="256903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Riscos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245870"/>
            <a:ext cx="91554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 </a:t>
            </a:r>
            <a:r>
              <a:rPr lang="pt-BR" dirty="0" smtClean="0"/>
              <a:t>	Risco </a:t>
            </a:r>
            <a:r>
              <a:rPr lang="pt-BR" dirty="0"/>
              <a:t>Técnico: Falha no processamento de pagamentos </a:t>
            </a:r>
            <a:endParaRPr lang="pt-BR" dirty="0" smtClean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Gravidade </a:t>
            </a:r>
            <a:r>
              <a:rPr lang="pt-BR" dirty="0"/>
              <a:t>do risco: </a:t>
            </a:r>
            <a:r>
              <a:rPr lang="pt-BR" dirty="0" smtClean="0"/>
              <a:t>Alta</a:t>
            </a:r>
          </a:p>
          <a:p>
            <a:endParaRPr lang="pt-BR" dirty="0"/>
          </a:p>
          <a:p>
            <a:r>
              <a:rPr lang="pt-BR" dirty="0" smtClean="0"/>
              <a:t>	 </a:t>
            </a:r>
            <a:r>
              <a:rPr lang="pt-BR" dirty="0"/>
              <a:t>Descrição: O pagamento por meios virtuais (Cartão e </a:t>
            </a:r>
            <a:r>
              <a:rPr lang="pt-BR" dirty="0" smtClean="0"/>
              <a:t>Pix</a:t>
            </a:r>
            <a:r>
              <a:rPr lang="pt-BR" dirty="0"/>
              <a:t>) não </a:t>
            </a:r>
            <a:r>
              <a:rPr lang="pt-BR" dirty="0" smtClean="0"/>
              <a:t>são 				computados </a:t>
            </a:r>
            <a:r>
              <a:rPr lang="pt-BR" dirty="0"/>
              <a:t>pelo sistema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 	</a:t>
            </a:r>
          </a:p>
          <a:p>
            <a:r>
              <a:rPr lang="pt-BR" dirty="0"/>
              <a:t>	</a:t>
            </a:r>
            <a:r>
              <a:rPr lang="pt-BR" dirty="0" smtClean="0"/>
              <a:t>Impactos</a:t>
            </a:r>
            <a:r>
              <a:rPr lang="pt-BR" dirty="0"/>
              <a:t>: A corrida não será paga e causara problemas para o condutor e para </a:t>
            </a:r>
            <a:r>
              <a:rPr lang="pt-BR" dirty="0" smtClean="0"/>
              <a:t>			o </a:t>
            </a:r>
            <a:r>
              <a:rPr lang="pt-BR" dirty="0"/>
              <a:t>passageiro </a:t>
            </a:r>
            <a:endParaRPr lang="pt-BR" dirty="0" smtClean="0"/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Indicadores</a:t>
            </a:r>
            <a:r>
              <a:rPr lang="pt-BR" dirty="0"/>
              <a:t>: Mensagem de erro aparecendo na t</a:t>
            </a:r>
            <a:r>
              <a:rPr lang="pt-BR" dirty="0" smtClean="0"/>
              <a:t>ela </a:t>
            </a:r>
            <a:r>
              <a:rPr lang="pt-BR" dirty="0"/>
              <a:t>do </a:t>
            </a:r>
            <a:r>
              <a:rPr lang="pt-BR" dirty="0" smtClean="0"/>
              <a:t>usuário </a:t>
            </a:r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Estratégia </a:t>
            </a:r>
            <a:r>
              <a:rPr lang="pt-BR" dirty="0"/>
              <a:t>de mitigação: A equipe de desenvolvimento trabalha para evitar </a:t>
            </a:r>
            <a:r>
              <a:rPr lang="pt-BR" dirty="0" smtClean="0"/>
              <a:t>			esse </a:t>
            </a:r>
            <a:r>
              <a:rPr lang="pt-BR" dirty="0"/>
              <a:t>erro com melhorias constantes e patches de </a:t>
            </a:r>
            <a:r>
              <a:rPr lang="pt-BR" dirty="0" smtClean="0"/>
              <a:t>correção</a:t>
            </a:r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Plano </a:t>
            </a:r>
            <a:r>
              <a:rPr lang="pt-BR" dirty="0"/>
              <a:t>de Contingência: Aparecerá uma mensagem de desculpas na tela do </a:t>
            </a:r>
            <a:r>
              <a:rPr lang="pt-BR" dirty="0" smtClean="0"/>
              <a:t>			usuário </a:t>
            </a:r>
            <a:r>
              <a:rPr lang="pt-BR" dirty="0"/>
              <a:t>e a corrida será pago pelo APP.</a:t>
            </a:r>
          </a:p>
        </p:txBody>
      </p:sp>
    </p:spTree>
    <p:extLst>
      <p:ext uri="{BB962C8B-B14F-4D97-AF65-F5344CB8AC3E}">
        <p14:creationId xmlns:p14="http://schemas.microsoft.com/office/powerpoint/2010/main" val="313563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82" y="256903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Riscos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245870"/>
            <a:ext cx="9155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</a:t>
            </a:r>
            <a:r>
              <a:rPr lang="pt-BR" dirty="0" smtClean="0"/>
              <a:t>-	Risco </a:t>
            </a:r>
            <a:r>
              <a:rPr lang="pt-BR" dirty="0"/>
              <a:t>Técnico: Baixa no número atual de </a:t>
            </a:r>
            <a:r>
              <a:rPr lang="pt-BR" dirty="0" smtClean="0"/>
              <a:t>motoristas</a:t>
            </a:r>
          </a:p>
          <a:p>
            <a:endParaRPr lang="pt-BR" dirty="0" smtClean="0"/>
          </a:p>
          <a:p>
            <a:r>
              <a:rPr lang="pt-BR" dirty="0" smtClean="0"/>
              <a:t> 	Gravidade </a:t>
            </a:r>
            <a:r>
              <a:rPr lang="pt-BR" dirty="0"/>
              <a:t>do risco: </a:t>
            </a:r>
            <a:r>
              <a:rPr lang="pt-BR" dirty="0" smtClean="0"/>
              <a:t>Baixa</a:t>
            </a:r>
          </a:p>
          <a:p>
            <a:endParaRPr lang="pt-BR" dirty="0" smtClean="0"/>
          </a:p>
          <a:p>
            <a:r>
              <a:rPr lang="pt-BR" dirty="0" smtClean="0"/>
              <a:t>	Descrição</a:t>
            </a:r>
            <a:r>
              <a:rPr lang="pt-BR" dirty="0"/>
              <a:t>: Não terá motoristas disponíveis para executar as corridas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	Impactos</a:t>
            </a:r>
            <a:r>
              <a:rPr lang="pt-BR" dirty="0"/>
              <a:t>: O usuário não vai chegar no destino em tempo hábil </a:t>
            </a:r>
            <a:endParaRPr lang="pt-BR" dirty="0" smtClean="0"/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Indicadores: Demora </a:t>
            </a:r>
            <a:r>
              <a:rPr lang="pt-BR" dirty="0"/>
              <a:t>na hora de encontrar um motorista </a:t>
            </a:r>
            <a:endParaRPr lang="pt-BR" dirty="0" smtClean="0"/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Estratégia </a:t>
            </a:r>
            <a:r>
              <a:rPr lang="pt-BR" dirty="0"/>
              <a:t>de mitigação: O sistema sempre está em busca de novos motoristas </a:t>
            </a:r>
            <a:r>
              <a:rPr lang="pt-BR" dirty="0" smtClean="0"/>
              <a:t>			para </a:t>
            </a:r>
            <a:r>
              <a:rPr lang="pt-BR" dirty="0"/>
              <a:t>evitar esse erro </a:t>
            </a:r>
            <a:endParaRPr lang="pt-BR" dirty="0" smtClean="0"/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Plano </a:t>
            </a:r>
            <a:r>
              <a:rPr lang="pt-BR" dirty="0"/>
              <a:t>de Contingência: Busca de motoristas em locais mais distantes do local </a:t>
            </a:r>
            <a:r>
              <a:rPr lang="pt-BR" dirty="0" smtClean="0"/>
              <a:t>			atual </a:t>
            </a:r>
            <a:r>
              <a:rPr lang="pt-BR" dirty="0"/>
              <a:t>do usuário</a:t>
            </a:r>
          </a:p>
        </p:txBody>
      </p:sp>
    </p:spTree>
    <p:extLst>
      <p:ext uri="{BB962C8B-B14F-4D97-AF65-F5344CB8AC3E}">
        <p14:creationId xmlns:p14="http://schemas.microsoft.com/office/powerpoint/2010/main" val="392443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82" y="256903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Riscos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5770" y="1028700"/>
            <a:ext cx="91554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 </a:t>
            </a:r>
            <a:r>
              <a:rPr lang="pt-BR" dirty="0" smtClean="0"/>
              <a:t>-	Risco </a:t>
            </a:r>
            <a:r>
              <a:rPr lang="pt-BR" dirty="0"/>
              <a:t>Técnico: Erro na indicação do local de embarque e desembarque do </a:t>
            </a:r>
            <a:r>
              <a:rPr lang="pt-BR" dirty="0" smtClean="0"/>
              <a:t>			passageiro </a:t>
            </a:r>
          </a:p>
          <a:p>
            <a:endParaRPr lang="pt-BR" dirty="0"/>
          </a:p>
          <a:p>
            <a:r>
              <a:rPr lang="pt-BR" dirty="0" smtClean="0"/>
              <a:t>	Gravidade </a:t>
            </a:r>
            <a:r>
              <a:rPr lang="pt-BR" dirty="0"/>
              <a:t>do risco: Média - Alta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Descrição</a:t>
            </a:r>
            <a:r>
              <a:rPr lang="pt-BR" dirty="0"/>
              <a:t>: O aplicativo usa a localização do GPS de forma errada e coloca o </a:t>
            </a:r>
            <a:r>
              <a:rPr lang="pt-BR" dirty="0" smtClean="0"/>
              <a:t>			destino </a:t>
            </a:r>
            <a:r>
              <a:rPr lang="pt-BR" dirty="0"/>
              <a:t>e o local de embarque de forma errada </a:t>
            </a:r>
            <a:r>
              <a:rPr lang="pt-BR" dirty="0" smtClean="0"/>
              <a:t>no 				aplicativo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Impactos</a:t>
            </a:r>
            <a:r>
              <a:rPr lang="pt-BR" dirty="0"/>
              <a:t>: Haverá um desencontro entre o motorista e o passageiro em caso </a:t>
            </a:r>
            <a:r>
              <a:rPr lang="pt-BR" dirty="0" smtClean="0"/>
              <a:t>			de </a:t>
            </a:r>
            <a:r>
              <a:rPr lang="pt-BR" dirty="0"/>
              <a:t>embarque. E em caso de erro no destino vai deixar o </a:t>
            </a:r>
            <a:r>
              <a:rPr lang="pt-BR" dirty="0" smtClean="0"/>
              <a:t>			passageiro </a:t>
            </a:r>
            <a:r>
              <a:rPr lang="pt-BR" dirty="0"/>
              <a:t>no local errado. </a:t>
            </a:r>
            <a:endParaRPr lang="pt-BR" dirty="0" smtClean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Indicadores</a:t>
            </a:r>
            <a:r>
              <a:rPr lang="pt-BR" dirty="0"/>
              <a:t>: Mostra o local errado no mapa.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Estratégia </a:t>
            </a:r>
            <a:r>
              <a:rPr lang="pt-BR" dirty="0"/>
              <a:t>de mitigação: Sempre tem atualizações no mapa em tempo real </a:t>
            </a:r>
            <a:endParaRPr lang="pt-BR" dirty="0" smtClean="0"/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Plano </a:t>
            </a:r>
            <a:r>
              <a:rPr lang="pt-BR" dirty="0"/>
              <a:t>de Contingência: Quando o erro for detectado o motorista pode </a:t>
            </a:r>
            <a:r>
              <a:rPr lang="pt-BR" dirty="0" smtClean="0"/>
              <a:t>refazer 			a corrida </a:t>
            </a:r>
            <a:r>
              <a:rPr lang="pt-BR" dirty="0"/>
              <a:t>com correção monetária</a:t>
            </a:r>
          </a:p>
        </p:txBody>
      </p:sp>
    </p:spTree>
    <p:extLst>
      <p:ext uri="{BB962C8B-B14F-4D97-AF65-F5344CB8AC3E}">
        <p14:creationId xmlns:p14="http://schemas.microsoft.com/office/powerpoint/2010/main" val="98559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Lista de Riscos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514350"/>
            <a:ext cx="97269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4/5 </a:t>
            </a:r>
            <a:r>
              <a:rPr lang="pt-BR" dirty="0" smtClean="0"/>
              <a:t>-	Risco </a:t>
            </a:r>
            <a:r>
              <a:rPr lang="pt-BR" dirty="0"/>
              <a:t>Técnico: Erro no cálculo de preços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Gravidade </a:t>
            </a:r>
            <a:r>
              <a:rPr lang="pt-BR" dirty="0"/>
              <a:t>do Risco: Alta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Descrição</a:t>
            </a:r>
            <a:r>
              <a:rPr lang="pt-BR" dirty="0"/>
              <a:t>: O erro no cálculo do preço das viagens ou atualização de valores </a:t>
            </a:r>
            <a:r>
              <a:rPr lang="pt-BR" dirty="0" smtClean="0"/>
              <a:t>			em </a:t>
            </a:r>
            <a:r>
              <a:rPr lang="pt-BR" dirty="0"/>
              <a:t>tempo real, tal como o pedido de alteração de rota durante a </a:t>
            </a:r>
            <a:r>
              <a:rPr lang="pt-BR" dirty="0" smtClean="0"/>
              <a:t>			viagem </a:t>
            </a:r>
            <a:r>
              <a:rPr lang="pt-BR" dirty="0"/>
              <a:t>pode resultar na diminuição da confiabilidade do produto, </a:t>
            </a:r>
            <a:r>
              <a:rPr lang="pt-BR" dirty="0" smtClean="0"/>
              <a:t>			além </a:t>
            </a:r>
            <a:r>
              <a:rPr lang="pt-BR" dirty="0"/>
              <a:t>de problemas judiciais por cobranças indevidas, podendo ser </a:t>
            </a:r>
            <a:r>
              <a:rPr lang="pt-BR" dirty="0" smtClean="0"/>
              <a:t>			causado </a:t>
            </a:r>
            <a:r>
              <a:rPr lang="pt-BR" dirty="0"/>
              <a:t>por falha de programação ou por sistemas externos como </a:t>
            </a:r>
            <a:r>
              <a:rPr lang="pt-BR" dirty="0" smtClean="0"/>
              <a:t>			imprecisão </a:t>
            </a:r>
            <a:r>
              <a:rPr lang="pt-BR" dirty="0"/>
              <a:t>no sistema de mapas. </a:t>
            </a:r>
            <a:endParaRPr lang="pt-BR" dirty="0" smtClean="0"/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Impactos</a:t>
            </a:r>
            <a:r>
              <a:rPr lang="pt-BR" dirty="0"/>
              <a:t>: Furo orçamentário caso o cenário defina os preços com um valor </a:t>
            </a:r>
            <a:r>
              <a:rPr lang="pt-BR" dirty="0" smtClean="0"/>
              <a:t>			menor </a:t>
            </a:r>
            <a:r>
              <a:rPr lang="pt-BR" dirty="0"/>
              <a:t>do que o correto, e penalizações judiciárias, caso o cenário </a:t>
            </a:r>
            <a:r>
              <a:rPr lang="pt-BR" dirty="0" smtClean="0"/>
              <a:t>			aumente </a:t>
            </a:r>
            <a:r>
              <a:rPr lang="pt-BR" dirty="0"/>
              <a:t>o preço das corridas.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Indicadores</a:t>
            </a:r>
            <a:r>
              <a:rPr lang="pt-BR" dirty="0"/>
              <a:t>: Variação maior que 20% da média.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	Estratégia </a:t>
            </a:r>
            <a:r>
              <a:rPr lang="pt-BR" dirty="0"/>
              <a:t>de Mitigação: Implementação de sistema de tripla verificação </a:t>
            </a:r>
            <a:r>
              <a:rPr lang="pt-BR" dirty="0" smtClean="0"/>
              <a:t>			durante </a:t>
            </a:r>
            <a:r>
              <a:rPr lang="pt-BR" dirty="0"/>
              <a:t>o processo de cálculo</a:t>
            </a:r>
            <a:r>
              <a:rPr lang="pt-BR" dirty="0" smtClean="0"/>
              <a:t>.</a:t>
            </a:r>
          </a:p>
          <a:p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 </a:t>
            </a:r>
            <a:r>
              <a:rPr lang="pt-BR" dirty="0"/>
              <a:t>Plano de Contingência: Desenvolvimento de código assíncrono que passe por </a:t>
            </a:r>
            <a:r>
              <a:rPr lang="pt-BR" dirty="0" smtClean="0"/>
              <a:t>			pelo </a:t>
            </a:r>
            <a:r>
              <a:rPr lang="pt-BR" dirty="0"/>
              <a:t>menos 3 etapas de verificação antes de retornar o valor da corrida.</a:t>
            </a:r>
          </a:p>
        </p:txBody>
      </p:sp>
    </p:spTree>
    <p:extLst>
      <p:ext uri="{BB962C8B-B14F-4D97-AF65-F5344CB8AC3E}">
        <p14:creationId xmlns:p14="http://schemas.microsoft.com/office/powerpoint/2010/main" val="161919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521</Words>
  <Application>Microsoft Office PowerPoint</Application>
  <PresentationFormat>Personalizar</PresentationFormat>
  <Paragraphs>156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Facetado</vt:lpstr>
      <vt:lpstr>Gestão e Qualidade de software</vt:lpstr>
      <vt:lpstr>FURPS</vt:lpstr>
      <vt:lpstr>FURPS</vt:lpstr>
      <vt:lpstr>Plano de gerenciamento de riscos </vt:lpstr>
      <vt:lpstr>Plano de gerenciamento de riscos </vt:lpstr>
      <vt:lpstr>Lista de Riscos</vt:lpstr>
      <vt:lpstr>Lista de Riscos</vt:lpstr>
      <vt:lpstr>Lista de Riscos</vt:lpstr>
      <vt:lpstr>Lista de Riscos</vt:lpstr>
      <vt:lpstr>Lista de Riscos</vt:lpstr>
      <vt:lpstr>Lista de Riscos</vt:lpstr>
      <vt:lpstr>Lista de Riscos</vt:lpstr>
      <vt:lpstr>Lista de Riscos</vt:lpstr>
      <vt:lpstr>Lista de Riscos</vt:lpstr>
    </vt:vector>
  </TitlesOfParts>
  <Company>Anima Holding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e Qualidade de software</dc:title>
  <dc:creator>teste1</dc:creator>
  <cp:lastModifiedBy>Gustavo</cp:lastModifiedBy>
  <cp:revision>16</cp:revision>
  <dcterms:created xsi:type="dcterms:W3CDTF">2022-03-28T22:54:29Z</dcterms:created>
  <dcterms:modified xsi:type="dcterms:W3CDTF">2022-04-02T20:33:18Z</dcterms:modified>
</cp:coreProperties>
</file>