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75742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73937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2814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127942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6030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595608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919882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02301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6865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28670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17910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FC744E5-F94A-4732-87DC-5C91CC583019}" type="datetimeFigureOut">
              <a:rPr lang="pt-BR" smtClean="0"/>
              <a:t>04/04/2022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58951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FC744E5-F94A-4732-87DC-5C91CC583019}" type="datetimeFigureOut">
              <a:rPr lang="pt-BR" smtClean="0"/>
              <a:t>04/04/2022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47111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744E5-F94A-4732-87DC-5C91CC583019}" type="datetimeFigureOut">
              <a:rPr lang="pt-BR" smtClean="0"/>
              <a:t>04/04/2022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423989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4031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3422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744E5-F94A-4732-87DC-5C91CC583019}" type="datetimeFigureOut">
              <a:rPr lang="pt-BR" smtClean="0"/>
              <a:t>04/04/2022</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3F4927-6FF9-440A-B814-F272136F1883}" type="slidenum">
              <a:rPr lang="pt-BR" smtClean="0"/>
              <a:t>‹nº›</a:t>
            </a:fld>
            <a:endParaRPr lang="pt-BR"/>
          </a:p>
        </p:txBody>
      </p:sp>
    </p:spTree>
    <p:extLst>
      <p:ext uri="{BB962C8B-B14F-4D97-AF65-F5344CB8AC3E}">
        <p14:creationId xmlns:p14="http://schemas.microsoft.com/office/powerpoint/2010/main" val="354731307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0045" y="887233"/>
            <a:ext cx="9144000" cy="2387600"/>
          </a:xfrm>
        </p:spPr>
        <p:txBody>
          <a:bodyPr/>
          <a:lstStyle/>
          <a:p>
            <a:pPr algn="ctr"/>
            <a:r>
              <a:rPr lang="pt-BR" sz="5000" dirty="0">
                <a:latin typeface="Arial" panose="020B0604020202020204" pitchFamily="34" charset="0"/>
                <a:cs typeface="Arial" panose="020B0604020202020204" pitchFamily="34" charset="0"/>
              </a:rPr>
              <a:t>Gestão e Qualidade de software</a:t>
            </a:r>
          </a:p>
        </p:txBody>
      </p:sp>
      <p:sp>
        <p:nvSpPr>
          <p:cNvPr id="3" name="Subtítulo 2"/>
          <p:cNvSpPr>
            <a:spLocks noGrp="1"/>
          </p:cNvSpPr>
          <p:nvPr>
            <p:ph type="subTitle" idx="1"/>
          </p:nvPr>
        </p:nvSpPr>
        <p:spPr>
          <a:xfrm>
            <a:off x="531222" y="5202238"/>
            <a:ext cx="9144000" cy="1655762"/>
          </a:xfrm>
        </p:spPr>
        <p:txBody>
          <a:bodyPr>
            <a:normAutofit/>
          </a:bodyPr>
          <a:lstStyle/>
          <a:p>
            <a:pPr algn="l"/>
            <a:r>
              <a:rPr lang="pt-BR" sz="2300" dirty="0">
                <a:latin typeface="Arial" panose="020B0604020202020204" pitchFamily="34" charset="0"/>
                <a:cs typeface="Arial" panose="020B0604020202020204" pitchFamily="34" charset="0"/>
              </a:rPr>
              <a:t>Alunos: </a:t>
            </a:r>
            <a:r>
              <a:rPr lang="pt-BR" sz="2300" dirty="0" smtClean="0">
                <a:latin typeface="Arial" panose="020B0604020202020204" pitchFamily="34" charset="0"/>
                <a:cs typeface="Arial" panose="020B0604020202020204" pitchFamily="34" charset="0"/>
              </a:rPr>
              <a:t>Gustavo Davi Silva </a:t>
            </a:r>
            <a:r>
              <a:rPr lang="pt-BR" sz="2300" dirty="0">
                <a:latin typeface="Arial" panose="020B0604020202020204" pitchFamily="34" charset="0"/>
                <a:cs typeface="Arial" panose="020B0604020202020204" pitchFamily="34" charset="0"/>
              </a:rPr>
              <a:t>Guimarães, Lucas Gabriel </a:t>
            </a:r>
            <a:r>
              <a:rPr lang="pt-BR" sz="2300" dirty="0" smtClean="0">
                <a:latin typeface="Arial" panose="020B0604020202020204" pitchFamily="34" charset="0"/>
                <a:cs typeface="Arial" panose="020B0604020202020204" pitchFamily="34" charset="0"/>
              </a:rPr>
              <a:t>Almeida Gomes, </a:t>
            </a:r>
            <a:r>
              <a:rPr lang="pt-BR" sz="2300" dirty="0">
                <a:latin typeface="Arial" panose="020B0604020202020204" pitchFamily="34" charset="0"/>
                <a:cs typeface="Arial" panose="020B0604020202020204" pitchFamily="34" charset="0"/>
              </a:rPr>
              <a:t>Lucas </a:t>
            </a:r>
            <a:r>
              <a:rPr lang="pt-BR" sz="2300" dirty="0" smtClean="0">
                <a:latin typeface="Arial" panose="020B0604020202020204" pitchFamily="34" charset="0"/>
                <a:cs typeface="Arial" panose="020B0604020202020204" pitchFamily="34" charset="0"/>
              </a:rPr>
              <a:t>Henrique Pereira Lacerda </a:t>
            </a:r>
            <a:r>
              <a:rPr lang="pt-BR" sz="2300" dirty="0">
                <a:latin typeface="Arial" panose="020B0604020202020204" pitchFamily="34" charset="0"/>
                <a:cs typeface="Arial" panose="020B0604020202020204" pitchFamily="34" charset="0"/>
              </a:rPr>
              <a:t>e Tiago </a:t>
            </a:r>
            <a:r>
              <a:rPr lang="pt-BR" sz="2300" dirty="0" smtClean="0">
                <a:latin typeface="Arial" panose="020B0604020202020204" pitchFamily="34" charset="0"/>
                <a:cs typeface="Arial" panose="020B0604020202020204" pitchFamily="34" charset="0"/>
              </a:rPr>
              <a:t>Henrique Malta Costa</a:t>
            </a:r>
            <a:endParaRPr lang="pt-BR"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85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23331" y="660400"/>
            <a:ext cx="9726930" cy="5632311"/>
          </a:xfrm>
          <a:prstGeom prst="rect">
            <a:avLst/>
          </a:prstGeom>
          <a:noFill/>
        </p:spPr>
        <p:txBody>
          <a:bodyPr wrap="square" rtlCol="0">
            <a:spAutoFit/>
          </a:bodyPr>
          <a:lstStyle/>
          <a:p>
            <a:r>
              <a:rPr lang="pt-BR" dirty="0"/>
              <a:t>6 -	Risco Técnico: Erro no cálculo de preços </a:t>
            </a:r>
          </a:p>
          <a:p>
            <a:endParaRPr lang="pt-BR" dirty="0"/>
          </a:p>
          <a:p>
            <a:r>
              <a:rPr lang="pt-BR" dirty="0"/>
              <a:t>	Gravidade do risco: Alta </a:t>
            </a:r>
          </a:p>
          <a:p>
            <a:endParaRPr lang="pt-BR" dirty="0"/>
          </a:p>
          <a:p>
            <a:r>
              <a:rPr lang="pt-BR" dirty="0"/>
              <a:t>	Descrição: O erro no cálculo do preço das viagens ou atualização de valores em 	tempo real, tal como o pedido de alteração de rota durante a viagem pode resultar 	na diminuição da confiabilidade do produto, além de problemas judiciais por 	cobranças indevidas, podendo ser causado por falha de programação ou por 	sistemas externos como imprecisão no sistema de mapas. </a:t>
            </a:r>
          </a:p>
          <a:p>
            <a:r>
              <a:rPr lang="pt-BR" dirty="0"/>
              <a:t>	</a:t>
            </a:r>
          </a:p>
          <a:p>
            <a:r>
              <a:rPr lang="pt-BR" dirty="0"/>
              <a:t>	Impactos: Furo orçamentário caso o cenário defina os preços com um valor menor 	do que o correto, e penalizações judiciárias, caso o cenário aumente o preço das 	corridas. </a:t>
            </a:r>
          </a:p>
          <a:p>
            <a:endParaRPr lang="pt-BR" dirty="0"/>
          </a:p>
          <a:p>
            <a:r>
              <a:rPr lang="pt-BR" dirty="0"/>
              <a:t>	Indicadores: Variação maior que 20% da média. </a:t>
            </a:r>
          </a:p>
          <a:p>
            <a:endParaRPr lang="pt-BR" dirty="0"/>
          </a:p>
          <a:p>
            <a:r>
              <a:rPr lang="pt-BR" dirty="0"/>
              <a:t>	Estratégia de Mitigação: Implementação de sistema de tripla verificação durante o 	processo de cálculo.</a:t>
            </a:r>
          </a:p>
          <a:p>
            <a:r>
              <a:rPr lang="pt-BR" dirty="0"/>
              <a:t>	</a:t>
            </a:r>
          </a:p>
          <a:p>
            <a:r>
              <a:rPr lang="pt-BR" dirty="0"/>
              <a:t>	Plano de Contingência: N/A</a:t>
            </a:r>
          </a:p>
        </p:txBody>
      </p:sp>
    </p:spTree>
    <p:extLst>
      <p:ext uri="{BB962C8B-B14F-4D97-AF65-F5344CB8AC3E}">
        <p14:creationId xmlns:p14="http://schemas.microsoft.com/office/powerpoint/2010/main" val="16191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4" name="CaixaDeTexto 3"/>
          <p:cNvSpPr txBox="1"/>
          <p:nvPr/>
        </p:nvSpPr>
        <p:spPr>
          <a:xfrm>
            <a:off x="433071" y="660400"/>
            <a:ext cx="10401300" cy="5355312"/>
          </a:xfrm>
          <a:prstGeom prst="rect">
            <a:avLst/>
          </a:prstGeom>
          <a:noFill/>
        </p:spPr>
        <p:txBody>
          <a:bodyPr wrap="square" rtlCol="0">
            <a:spAutoFit/>
          </a:bodyPr>
          <a:lstStyle/>
          <a:p>
            <a:r>
              <a:rPr lang="pt-BR" dirty="0"/>
              <a:t>7 -	Risco Técnico: Erro de mudança de trajetória sem previa indicação</a:t>
            </a:r>
          </a:p>
          <a:p>
            <a:endParaRPr lang="pt-BR" dirty="0"/>
          </a:p>
          <a:p>
            <a:r>
              <a:rPr lang="pt-BR" dirty="0"/>
              <a:t>	Gravidade do risco: Alta </a:t>
            </a:r>
          </a:p>
          <a:p>
            <a:endParaRPr lang="pt-BR" dirty="0"/>
          </a:p>
          <a:p>
            <a:r>
              <a:rPr lang="pt-BR" dirty="0"/>
              <a:t>	Descrição: </a:t>
            </a:r>
            <a:r>
              <a:rPr lang="pt-BR" dirty="0" smtClean="0"/>
              <a:t>Mudança </a:t>
            </a:r>
            <a:r>
              <a:rPr lang="pt-BR" dirty="0"/>
              <a:t>da trajetória da rota da viagem do passageiro, levando-o 			para o local de destino errado, prejudicando o motorista selecionado e o passageiro.</a:t>
            </a:r>
          </a:p>
          <a:p>
            <a:endParaRPr lang="pt-BR" dirty="0"/>
          </a:p>
          <a:p>
            <a:r>
              <a:rPr lang="pt-BR" dirty="0"/>
              <a:t>	Impactos: Este erro causa gasto de tempo desnecessário para ambos além do gasto de 	gasolina da parte de motorista, deixando o passageiro em um lugar aleatório que afeta </a:t>
            </a:r>
          </a:p>
          <a:p>
            <a:r>
              <a:rPr lang="pt-BR" dirty="0"/>
              <a:t>	de maneira negativa a viagem, e assim, a confiabilidade do aplicativo; </a:t>
            </a:r>
          </a:p>
          <a:p>
            <a:endParaRPr lang="pt-BR" dirty="0"/>
          </a:p>
          <a:p>
            <a:r>
              <a:rPr lang="pt-BR" dirty="0"/>
              <a:t>	Indicadores: Reclamações relacionadas ao cenário; Distância maior que X do valor 	demonstrado no inicio da corrida.</a:t>
            </a:r>
          </a:p>
          <a:p>
            <a:endParaRPr lang="pt-BR" dirty="0"/>
          </a:p>
          <a:p>
            <a:r>
              <a:rPr lang="pt-BR" dirty="0"/>
              <a:t>	Estratégias de Mitigação: Implementação de uma funcionalidade de aprovação do cliente 	para a mudança de rota, informando o aumento no valor final e na distância à ser 	percorrida.</a:t>
            </a:r>
          </a:p>
          <a:p>
            <a:endParaRPr lang="pt-BR" dirty="0"/>
          </a:p>
          <a:p>
            <a:r>
              <a:rPr lang="pt-BR" dirty="0"/>
              <a:t>	Plano de Contingência: N/A</a:t>
            </a:r>
          </a:p>
        </p:txBody>
      </p:sp>
    </p:spTree>
    <p:extLst>
      <p:ext uri="{BB962C8B-B14F-4D97-AF65-F5344CB8AC3E}">
        <p14:creationId xmlns:p14="http://schemas.microsoft.com/office/powerpoint/2010/main" val="171717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078313"/>
          </a:xfrm>
          <a:prstGeom prst="rect">
            <a:avLst/>
          </a:prstGeom>
          <a:noFill/>
        </p:spPr>
        <p:txBody>
          <a:bodyPr wrap="square" rtlCol="0">
            <a:spAutoFit/>
          </a:bodyPr>
          <a:lstStyle/>
          <a:p>
            <a:r>
              <a:rPr lang="pt-BR" dirty="0"/>
              <a:t>8 - 	Risco Técnico: Vazamento de dados </a:t>
            </a:r>
          </a:p>
          <a:p>
            <a:r>
              <a:rPr lang="pt-BR" dirty="0"/>
              <a:t>	</a:t>
            </a:r>
          </a:p>
          <a:p>
            <a:r>
              <a:rPr lang="pt-BR" dirty="0"/>
              <a:t>	Gravidade do risco : Alta </a:t>
            </a:r>
          </a:p>
          <a:p>
            <a:endParaRPr lang="pt-BR" dirty="0"/>
          </a:p>
          <a:p>
            <a:r>
              <a:rPr lang="pt-BR" dirty="0"/>
              <a:t>	Descrição: Vazamento de dados pessoais do passageiro ou do motorista, dados 	como o CPF, endereço, número do cartão, etc.</a:t>
            </a:r>
          </a:p>
          <a:p>
            <a:endParaRPr lang="pt-BR" dirty="0"/>
          </a:p>
          <a:p>
            <a:r>
              <a:rPr lang="pt-BR" dirty="0"/>
              <a:t>	Impactos: Penalização judicial por vazamento de dados; </a:t>
            </a:r>
          </a:p>
          <a:p>
            <a:endParaRPr lang="pt-BR" dirty="0"/>
          </a:p>
          <a:p>
            <a:r>
              <a:rPr lang="pt-BR" dirty="0"/>
              <a:t>	Indicadores: </a:t>
            </a:r>
          </a:p>
          <a:p>
            <a:endParaRPr lang="pt-BR" dirty="0"/>
          </a:p>
          <a:p>
            <a:r>
              <a:rPr lang="pt-BR" dirty="0"/>
              <a:t>	Estratégias de Diminuição (Mitigação): Implementação de sistema de 	criptografia de dados; Implementação de projeto de bug </a:t>
            </a:r>
            <a:r>
              <a:rPr lang="pt-BR" dirty="0" err="1"/>
              <a:t>bounty</a:t>
            </a:r>
            <a:r>
              <a:rPr lang="pt-BR" dirty="0"/>
              <a:t> para 	simulação de ataques.</a:t>
            </a:r>
          </a:p>
          <a:p>
            <a:endParaRPr lang="pt-BR" dirty="0"/>
          </a:p>
          <a:p>
            <a:r>
              <a:rPr lang="pt-BR" dirty="0"/>
              <a:t>	Plano de Contingência: Identificado o vazamento de uma informação, 	recolocação do time de segurança para proteção dos outros e identificação da 	abertura e ponto causador do vazamento.</a:t>
            </a:r>
          </a:p>
        </p:txBody>
      </p:sp>
    </p:spTree>
    <p:extLst>
      <p:ext uri="{BB962C8B-B14F-4D97-AF65-F5344CB8AC3E}">
        <p14:creationId xmlns:p14="http://schemas.microsoft.com/office/powerpoint/2010/main" val="335258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355312"/>
          </a:xfrm>
          <a:prstGeom prst="rect">
            <a:avLst/>
          </a:prstGeom>
          <a:noFill/>
        </p:spPr>
        <p:txBody>
          <a:bodyPr wrap="square" rtlCol="0">
            <a:spAutoFit/>
          </a:bodyPr>
          <a:lstStyle/>
          <a:p>
            <a:r>
              <a:rPr lang="pt-BR" dirty="0" smtClean="0"/>
              <a:t>9 - 	Risco Técnico</a:t>
            </a:r>
            <a:r>
              <a:rPr lang="pt-BR" dirty="0"/>
              <a:t>: </a:t>
            </a:r>
            <a:r>
              <a:rPr lang="pt-BR" smtClean="0"/>
              <a:t>Falha </a:t>
            </a:r>
            <a:r>
              <a:rPr lang="pt-BR" smtClean="0"/>
              <a:t>de funcionalidade</a:t>
            </a:r>
            <a:endParaRPr lang="pt-BR" dirty="0"/>
          </a:p>
          <a:p>
            <a:endParaRPr lang="pt-BR" dirty="0" smtClean="0"/>
          </a:p>
          <a:p>
            <a:r>
              <a:rPr lang="pt-BR" dirty="0"/>
              <a:t>	Gravidade do Risco: Alta </a:t>
            </a:r>
          </a:p>
          <a:p>
            <a:endParaRPr lang="pt-BR" dirty="0"/>
          </a:p>
          <a:p>
            <a:r>
              <a:rPr lang="pt-BR" dirty="0"/>
              <a:t>	Descrição: </a:t>
            </a:r>
            <a:r>
              <a:rPr lang="pt-BR" dirty="0" smtClean="0"/>
              <a:t>Uma funcionalidade específica (requisito funcional) para de 	funcionar. </a:t>
            </a:r>
            <a:endParaRPr lang="pt-BR" dirty="0"/>
          </a:p>
          <a:p>
            <a:endParaRPr lang="pt-BR" dirty="0"/>
          </a:p>
          <a:p>
            <a:r>
              <a:rPr lang="pt-BR" dirty="0"/>
              <a:t>	Impactos</a:t>
            </a:r>
            <a:r>
              <a:rPr lang="pt-BR" dirty="0" smtClean="0"/>
              <a:t>: Diminuição no fluxo de utilização; Diminuição da confiabilidade e 	rate de avaliação do software.</a:t>
            </a:r>
          </a:p>
          <a:p>
            <a:endParaRPr lang="pt-BR" dirty="0"/>
          </a:p>
          <a:p>
            <a:r>
              <a:rPr lang="pt-BR" dirty="0"/>
              <a:t>	Indicadores: </a:t>
            </a:r>
            <a:r>
              <a:rPr lang="pt-BR" dirty="0" smtClean="0"/>
              <a:t>Reclamações por parte de usuários; Testes de funcionamento por 	times internos.</a:t>
            </a:r>
            <a:endParaRPr lang="pt-BR" dirty="0"/>
          </a:p>
          <a:p>
            <a:endParaRPr lang="pt-BR" dirty="0"/>
          </a:p>
          <a:p>
            <a:r>
              <a:rPr lang="pt-BR" dirty="0"/>
              <a:t>	Estratégia de </a:t>
            </a:r>
            <a:r>
              <a:rPr lang="pt-BR" dirty="0" smtClean="0"/>
              <a:t>Mitigação: Aumento na quantidade e frequência de testes de 	novas funcionalidades e de componentes legado; Implementação de rotina de 	auditoria de avaliações e reclamações;</a:t>
            </a:r>
            <a:endParaRPr lang="pt-BR" dirty="0"/>
          </a:p>
          <a:p>
            <a:r>
              <a:rPr lang="pt-BR" dirty="0"/>
              <a:t>	</a:t>
            </a:r>
          </a:p>
          <a:p>
            <a:r>
              <a:rPr lang="pt-BR" dirty="0"/>
              <a:t>	Plano de </a:t>
            </a:r>
            <a:r>
              <a:rPr lang="pt-BR" dirty="0" smtClean="0"/>
              <a:t>Contingência: Identificação da funcionalidade afetada, definição da 	gravidade da falha e recolocação de pessoal para a correção da mesma.</a:t>
            </a:r>
            <a:endParaRPr lang="pt-BR" dirty="0"/>
          </a:p>
        </p:txBody>
      </p:sp>
    </p:spTree>
    <p:extLst>
      <p:ext uri="{BB962C8B-B14F-4D97-AF65-F5344CB8AC3E}">
        <p14:creationId xmlns:p14="http://schemas.microsoft.com/office/powerpoint/2010/main" val="182451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4524315"/>
          </a:xfrm>
          <a:prstGeom prst="rect">
            <a:avLst/>
          </a:prstGeom>
          <a:noFill/>
        </p:spPr>
        <p:txBody>
          <a:bodyPr wrap="square" rtlCol="0">
            <a:spAutoFit/>
          </a:bodyPr>
          <a:lstStyle/>
          <a:p>
            <a:r>
              <a:rPr lang="pt-BR" dirty="0"/>
              <a:t>10 – 	Risco Técnico: Risco de queda do aplicativo </a:t>
            </a:r>
          </a:p>
          <a:p>
            <a:endParaRPr lang="pt-BR" dirty="0"/>
          </a:p>
          <a:p>
            <a:r>
              <a:rPr lang="pt-BR" dirty="0"/>
              <a:t>	Gravidade do Risco: Alta 	</a:t>
            </a:r>
          </a:p>
          <a:p>
            <a:r>
              <a:rPr lang="pt-BR" dirty="0"/>
              <a:t>	</a:t>
            </a:r>
          </a:p>
          <a:p>
            <a:r>
              <a:rPr lang="pt-BR" dirty="0"/>
              <a:t>	Descrição: O sistema fica fora do ar.</a:t>
            </a:r>
          </a:p>
          <a:p>
            <a:endParaRPr lang="pt-BR" dirty="0"/>
          </a:p>
          <a:p>
            <a:r>
              <a:rPr lang="pt-BR" dirty="0"/>
              <a:t>	Diminuição na confiabilidade do aplicativo e furo orçamentário uma vez que o 	app fora do ar não gera receita.</a:t>
            </a:r>
          </a:p>
          <a:p>
            <a:endParaRPr lang="pt-BR" dirty="0"/>
          </a:p>
          <a:p>
            <a:r>
              <a:rPr lang="pt-BR" dirty="0"/>
              <a:t>	Indicadores: Janela de alguns minutos sem requisições.</a:t>
            </a:r>
          </a:p>
          <a:p>
            <a:endParaRPr lang="pt-BR" dirty="0"/>
          </a:p>
          <a:p>
            <a:r>
              <a:rPr lang="pt-BR" dirty="0"/>
              <a:t>	Estratégia de mitigação: Testes randômicos para simular cenários fora do 	comum.</a:t>
            </a:r>
          </a:p>
          <a:p>
            <a:endParaRPr lang="pt-BR" dirty="0"/>
          </a:p>
          <a:p>
            <a:r>
              <a:rPr lang="pt-BR" dirty="0"/>
              <a:t>	Plano de Contingencia: Reset no servidor e concentração de outros times na 	resolução do problema assim que o erro for notificado</a:t>
            </a:r>
          </a:p>
        </p:txBody>
      </p:sp>
    </p:spTree>
    <p:extLst>
      <p:ext uri="{BB962C8B-B14F-4D97-AF65-F5344CB8AC3E}">
        <p14:creationId xmlns:p14="http://schemas.microsoft.com/office/powerpoint/2010/main" val="64538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7072" y="296092"/>
            <a:ext cx="8596668" cy="670560"/>
          </a:xfrm>
        </p:spPr>
        <p:txBody>
          <a:bodyPr>
            <a:normAutofit/>
          </a:bodyPr>
          <a:lstStyle/>
          <a:p>
            <a:r>
              <a:rPr lang="pt-BR" sz="3200" dirty="0">
                <a:latin typeface="Arial" panose="020B0604020202020204" pitchFamily="34" charset="0"/>
                <a:cs typeface="Arial" panose="020B0604020202020204" pitchFamily="34" charset="0"/>
              </a:rPr>
              <a:t>FURPS</a:t>
            </a:r>
          </a:p>
        </p:txBody>
      </p:sp>
      <p:sp>
        <p:nvSpPr>
          <p:cNvPr id="3" name="Espaço Reservado para Conteúdo 2"/>
          <p:cNvSpPr>
            <a:spLocks noGrp="1"/>
          </p:cNvSpPr>
          <p:nvPr>
            <p:ph idx="1"/>
          </p:nvPr>
        </p:nvSpPr>
        <p:spPr>
          <a:xfrm>
            <a:off x="311575" y="1896776"/>
            <a:ext cx="8962427" cy="2776824"/>
          </a:xfrm>
        </p:spPr>
        <p:txBody>
          <a:bodyPr>
            <a:normAutofit/>
          </a:bodyPr>
          <a:lstStyle/>
          <a:p>
            <a:r>
              <a:rPr lang="pt-BR" dirty="0">
                <a:latin typeface="Arial" panose="020B0604020202020204" pitchFamily="34" charset="0"/>
                <a:cs typeface="Arial" panose="020B0604020202020204" pitchFamily="34" charset="0"/>
              </a:rPr>
              <a:t>FURPS (funcionalidade, usabilidade, confiabilidade, desempenho e </a:t>
            </a:r>
            <a:r>
              <a:rPr lang="pt-BR" dirty="0" err="1" smtClean="0">
                <a:latin typeface="Arial" panose="020B0604020202020204" pitchFamily="34" charset="0"/>
                <a:cs typeface="Arial" panose="020B0604020202020204" pitchFamily="34" charset="0"/>
              </a:rPr>
              <a:t>suportabilidade</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é um modelo de classificação de atributos e qualidades de um </a:t>
            </a:r>
            <a:r>
              <a:rPr lang="pt-BR" dirty="0" smtClean="0">
                <a:latin typeface="Arial" panose="020B0604020202020204" pitchFamily="34" charset="0"/>
                <a:cs typeface="Arial" panose="020B0604020202020204" pitchFamily="34" charset="0"/>
              </a:rPr>
              <a:t>software.</a:t>
            </a:r>
          </a:p>
          <a:p>
            <a:r>
              <a:rPr lang="pt-BR" dirty="0">
                <a:latin typeface="Arial" panose="020B0604020202020204" pitchFamily="34" charset="0"/>
                <a:cs typeface="Arial" panose="020B0604020202020204" pitchFamily="34" charset="0"/>
              </a:rPr>
              <a:t>O modelo, desenvolvido na Hewlett-Packard, publicamente pela primeira vez foi elaborado por </a:t>
            </a:r>
            <a:r>
              <a:rPr lang="pt-BR" dirty="0" err="1">
                <a:latin typeface="Arial" panose="020B0604020202020204" pitchFamily="34" charset="0"/>
                <a:cs typeface="Arial" panose="020B0604020202020204" pitchFamily="34" charset="0"/>
              </a:rPr>
              <a:t>Grady</a:t>
            </a:r>
            <a:r>
              <a:rPr lang="pt-BR" dirty="0">
                <a:latin typeface="Arial" panose="020B0604020202020204" pitchFamily="34" charset="0"/>
                <a:cs typeface="Arial" panose="020B0604020202020204" pitchFamily="34" charset="0"/>
              </a:rPr>
              <a:t> e Carrilho. FURPS agora é amplamente utilizado na indústria de software. O posterior foi adicionado ao modelo após várias campanhas na HP para estender a sigla para enfatizar vários atributos.</a:t>
            </a:r>
            <a:endParaRPr lang="pt-BR" dirty="0" smtClean="0">
              <a:latin typeface="Arial" panose="020B0604020202020204" pitchFamily="34" charset="0"/>
              <a:cs typeface="Arial" panose="020B0604020202020204" pitchFamily="34" charset="0"/>
            </a:endParaRPr>
          </a:p>
          <a:p>
            <a:endParaRPr lang="pt-B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33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632" y="178526"/>
            <a:ext cx="8596668" cy="526868"/>
          </a:xfrm>
        </p:spPr>
        <p:txBody>
          <a:bodyPr>
            <a:normAutofit fontScale="90000"/>
          </a:bodyPr>
          <a:lstStyle/>
          <a:p>
            <a:r>
              <a:rPr lang="pt-BR" dirty="0">
                <a:latin typeface="Arial" panose="020B0604020202020204" pitchFamily="34" charset="0"/>
                <a:cs typeface="Arial" panose="020B0604020202020204" pitchFamily="34" charset="0"/>
              </a:rPr>
              <a:t>FURPS</a:t>
            </a:r>
            <a:endParaRPr lang="pt-BR" dirty="0"/>
          </a:p>
        </p:txBody>
      </p:sp>
      <p:sp>
        <p:nvSpPr>
          <p:cNvPr id="3" name="Espaço Reservado para Conteúdo 2"/>
          <p:cNvSpPr>
            <a:spLocks noGrp="1"/>
          </p:cNvSpPr>
          <p:nvPr>
            <p:ph idx="1"/>
          </p:nvPr>
        </p:nvSpPr>
        <p:spPr>
          <a:xfrm>
            <a:off x="403014" y="705394"/>
            <a:ext cx="8767111" cy="4201023"/>
          </a:xfrm>
        </p:spPr>
        <p:txBody>
          <a:bodyPr>
            <a:normAutofit fontScale="92500" lnSpcReduction="20000"/>
          </a:bodyPr>
          <a:lstStyle/>
          <a:p>
            <a:r>
              <a:rPr lang="pt-BR" dirty="0">
                <a:latin typeface="Arial" panose="020B0604020202020204" pitchFamily="34" charset="0"/>
                <a:cs typeface="Arial" panose="020B0604020202020204" pitchFamily="34" charset="0"/>
              </a:rPr>
              <a:t>A empresa escolhida para prosseguir com a apresentação desse tema será a </a:t>
            </a:r>
            <a:r>
              <a:rPr lang="pt-BR" b="1" dirty="0">
                <a:latin typeface="Arial" panose="020B0604020202020204" pitchFamily="34" charset="0"/>
                <a:cs typeface="Arial" panose="020B0604020202020204" pitchFamily="34" charset="0"/>
              </a:rPr>
              <a:t>Uber</a:t>
            </a:r>
            <a:r>
              <a:rPr lang="pt-BR" dirty="0">
                <a:latin typeface="Arial" panose="020B0604020202020204" pitchFamily="34" charset="0"/>
                <a:cs typeface="Arial" panose="020B0604020202020204" pitchFamily="34" charset="0"/>
              </a:rPr>
              <a:t>, sistema de corridas que pode ser resumido como um aplicativo que lhe permite chamar um motorista cadastrado para te levar de sua localização para um destino </a:t>
            </a:r>
            <a:r>
              <a:rPr lang="pt-BR" dirty="0" smtClean="0">
                <a:latin typeface="Arial" panose="020B0604020202020204" pitchFamily="34" charset="0"/>
                <a:cs typeface="Arial" panose="020B0604020202020204" pitchFamily="34" charset="0"/>
              </a:rPr>
              <a:t>especificado </a:t>
            </a:r>
            <a:r>
              <a:rPr lang="pt-BR" dirty="0">
                <a:latin typeface="Arial" panose="020B0604020202020204" pitchFamily="34" charset="0"/>
                <a:cs typeface="Arial" panose="020B0604020202020204" pitchFamily="34" charset="0"/>
              </a:rPr>
              <a:t>pelo usuário utilizando o </a:t>
            </a:r>
            <a:r>
              <a:rPr lang="pt-BR" dirty="0" err="1">
                <a:latin typeface="Arial" panose="020B0604020202020204" pitchFamily="34" charset="0"/>
                <a:cs typeface="Arial" panose="020B0604020202020204" pitchFamily="34" charset="0"/>
              </a:rPr>
              <a:t>app</a:t>
            </a:r>
            <a:r>
              <a:rPr lang="pt-BR" dirty="0" smtClean="0">
                <a:latin typeface="Arial" panose="020B0604020202020204" pitchFamily="34" charset="0"/>
                <a:cs typeface="Arial" panose="020B0604020202020204" pitchFamily="34" charset="0"/>
              </a:rPr>
              <a:t>.</a:t>
            </a:r>
          </a:p>
          <a:p>
            <a:r>
              <a:rPr lang="pt-BR" dirty="0" smtClean="0">
                <a:latin typeface="Arial" panose="020B0604020202020204" pitchFamily="34" charset="0"/>
                <a:cs typeface="Arial" panose="020B0604020202020204" pitchFamily="34" charset="0"/>
              </a:rPr>
              <a:t>Funcionalidade</a:t>
            </a:r>
            <a:r>
              <a:rPr lang="pt-BR" dirty="0">
                <a:latin typeface="Arial" panose="020B0604020202020204" pitchFamily="34" charset="0"/>
                <a:cs typeface="Arial" panose="020B0604020202020204" pitchFamily="34" charset="0"/>
              </a:rPr>
              <a:t>: Buscar endereços, adicionar paradas e definir o método de pagamento.</a:t>
            </a:r>
          </a:p>
          <a:p>
            <a:r>
              <a:rPr lang="pt-BR" dirty="0">
                <a:latin typeface="Arial" panose="020B0604020202020204" pitchFamily="34" charset="0"/>
                <a:cs typeface="Arial" panose="020B0604020202020204" pitchFamily="34" charset="0"/>
              </a:rPr>
              <a:t>Usabilidade: Aplicativo mobile com acesso a sua localização, se permitido, e destino através de GPS.</a:t>
            </a:r>
          </a:p>
          <a:p>
            <a:r>
              <a:rPr lang="pt-BR" dirty="0">
                <a:latin typeface="Arial" panose="020B0604020202020204" pitchFamily="34" charset="0"/>
                <a:cs typeface="Arial" panose="020B0604020202020204" pitchFamily="34" charset="0"/>
              </a:rPr>
              <a:t>Confiabilidade: Disponibilidade 365 dias por ano, tempo médio de reparo chegando no máximo a 40 min, demonstrando exatidão a todo momento, taxa máxima de erros sendo 3 Klocs.</a:t>
            </a:r>
          </a:p>
          <a:p>
            <a:r>
              <a:rPr lang="pt-BR" dirty="0">
                <a:latin typeface="Arial" panose="020B0604020202020204" pitchFamily="34" charset="0"/>
                <a:cs typeface="Arial" panose="020B0604020202020204" pitchFamily="34" charset="0"/>
              </a:rPr>
              <a:t>Desempenho: O tempo médio de resposta é 45ms, podendo estender-se até 75ms, taxa 900.000 transações por segundo e a capacidade é de 9.000.000 de usuários.</a:t>
            </a:r>
          </a:p>
          <a:p>
            <a:r>
              <a:rPr lang="pt-BR" dirty="0">
                <a:latin typeface="Arial" panose="020B0604020202020204" pitchFamily="34" charset="0"/>
                <a:cs typeface="Arial" panose="020B0604020202020204" pitchFamily="34" charset="0"/>
              </a:rPr>
              <a:t>Suportabilidade: Feito em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Native</a:t>
            </a:r>
            <a:r>
              <a:rPr lang="pt-BR" dirty="0">
                <a:latin typeface="Arial" panose="020B0604020202020204" pitchFamily="34" charset="0"/>
                <a:cs typeface="Arial" panose="020B0604020202020204" pitchFamily="34" charset="0"/>
              </a:rPr>
              <a:t>, código limpo, Uso de classes e comentários para facilitar manutenções e atualizações futura. </a:t>
            </a: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4726071"/>
            <a:ext cx="3268436" cy="1976264"/>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4618" y="4629657"/>
            <a:ext cx="2994238" cy="2072678"/>
          </a:xfrm>
          <a:prstGeom prst="rect">
            <a:avLst/>
          </a:prstGeom>
        </p:spPr>
      </p:pic>
    </p:spTree>
    <p:extLst>
      <p:ext uri="{BB962C8B-B14F-4D97-AF65-F5344CB8AC3E}">
        <p14:creationId xmlns:p14="http://schemas.microsoft.com/office/powerpoint/2010/main" val="205147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348343"/>
            <a:ext cx="8596668" cy="1320800"/>
          </a:xfrm>
        </p:spPr>
        <p:txBody>
          <a:bodyPr>
            <a:normAutofit/>
          </a:bodyPr>
          <a:lstStyle/>
          <a:p>
            <a:r>
              <a:rPr lang="pt-BR" sz="3200" dirty="0">
                <a:latin typeface="Arial" panose="020B0604020202020204" pitchFamily="34" charset="0"/>
                <a:cs typeface="Arial" panose="020B0604020202020204" pitchFamily="34" charset="0"/>
              </a:rPr>
              <a:t>Plano de gerenciamento de riscos </a:t>
            </a:r>
          </a:p>
        </p:txBody>
      </p:sp>
      <p:sp>
        <p:nvSpPr>
          <p:cNvPr id="3" name="Espaço Reservado para Conteúdo 2"/>
          <p:cNvSpPr>
            <a:spLocks noGrp="1"/>
          </p:cNvSpPr>
          <p:nvPr>
            <p:ph idx="1"/>
          </p:nvPr>
        </p:nvSpPr>
        <p:spPr>
          <a:xfrm>
            <a:off x="376887" y="1206999"/>
            <a:ext cx="9028369" cy="4632097"/>
          </a:xfrm>
        </p:spPr>
        <p:txBody>
          <a:bodyPr>
            <a:normAutofit/>
          </a:bodyPr>
          <a:lstStyle/>
          <a:p>
            <a:r>
              <a:rPr lang="pt-BR" dirty="0">
                <a:latin typeface="Arial" panose="020B0604020202020204" pitchFamily="34" charset="0"/>
                <a:cs typeface="Arial" panose="020B0604020202020204" pitchFamily="34" charset="0"/>
              </a:rPr>
              <a:t>Sumário de riscos: O sistema é um aplicativo de chamada de veículos particulares, os maiores riscos de um aplicativo como a Uber se iniciam por processamento indevido, possível gargalo na utilização dos usuários e o risco imprescindível de levar o usuário a outro destino que não seja o escolhido no app.</a:t>
            </a:r>
          </a:p>
          <a:p>
            <a:r>
              <a:rPr lang="pt-BR" dirty="0">
                <a:latin typeface="Arial" panose="020B0604020202020204" pitchFamily="34" charset="0"/>
                <a:cs typeface="Arial" panose="020B0604020202020204" pitchFamily="34" charset="0"/>
              </a:rPr>
              <a:t>Orçamento: O orçamento seria de R$ 1.000.000,00 baseado na capacidade de usuários.</a:t>
            </a:r>
          </a:p>
          <a:p>
            <a:r>
              <a:rPr lang="pt-BR" dirty="0">
                <a:latin typeface="Arial" panose="020B0604020202020204" pitchFamily="34" charset="0"/>
                <a:cs typeface="Arial" panose="020B0604020202020204" pitchFamily="34" charset="0"/>
              </a:rPr>
              <a:t>Tarefas de Gerenciamento de Riscos: </a:t>
            </a:r>
          </a:p>
          <a:p>
            <a:r>
              <a:rPr lang="pt-BR" dirty="0">
                <a:latin typeface="Arial" panose="020B0604020202020204" pitchFamily="34" charset="0"/>
                <a:cs typeface="Arial" panose="020B0604020202020204" pitchFamily="34" charset="0"/>
              </a:rPr>
              <a:t>A abordagem será feita com um contato direto com os usuários a partir de um ranqueamento baseado na quantidade de usuários afetados pelo cenário. </a:t>
            </a:r>
          </a:p>
          <a:p>
            <a:r>
              <a:rPr lang="pt-BR" dirty="0">
                <a:latin typeface="Arial" panose="020B0604020202020204" pitchFamily="34" charset="0"/>
                <a:cs typeface="Arial" panose="020B0604020202020204" pitchFamily="34" charset="0"/>
              </a:rPr>
              <a:t>Uma das estratégias seria o uso de um programa de Bug Bounty aliado ao feedback de uso do usuário final em um sistema de sugestão de melhoria. </a:t>
            </a:r>
          </a:p>
          <a:p>
            <a:r>
              <a:rPr lang="pt-BR" dirty="0">
                <a:latin typeface="Arial" panose="020B0604020202020204" pitchFamily="34" charset="0"/>
                <a:cs typeface="Arial" panose="020B0604020202020204" pitchFamily="34" charset="0"/>
              </a:rPr>
              <a:t>Assim como citado no primeiro item seria utilizado um sistema de ranqueamento baseado na quantidade de usuários afetados pelo cenário. As revisões seriam feitas diariamente principalmente pela demanda diária de usuários</a:t>
            </a:r>
          </a:p>
        </p:txBody>
      </p:sp>
    </p:spTree>
    <p:extLst>
      <p:ext uri="{BB962C8B-B14F-4D97-AF65-F5344CB8AC3E}">
        <p14:creationId xmlns:p14="http://schemas.microsoft.com/office/powerpoint/2010/main" val="159803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9006" y="335281"/>
            <a:ext cx="9064996" cy="1320800"/>
          </a:xfrm>
        </p:spPr>
        <p:txBody>
          <a:bodyPr>
            <a:normAutofit/>
          </a:bodyPr>
          <a:lstStyle/>
          <a:p>
            <a:r>
              <a:rPr lang="pt-BR" sz="3200" dirty="0">
                <a:latin typeface="Arial" panose="020B0604020202020204" pitchFamily="34" charset="0"/>
                <a:cs typeface="Arial" panose="020B0604020202020204" pitchFamily="34" charset="0"/>
              </a:rPr>
              <a:t>Plano de gerenciamento de riscos </a:t>
            </a:r>
            <a:endParaRPr lang="pt-BR" sz="3200" dirty="0"/>
          </a:p>
        </p:txBody>
      </p:sp>
      <p:sp>
        <p:nvSpPr>
          <p:cNvPr id="3" name="Espaço Reservado para Conteúdo 2"/>
          <p:cNvSpPr>
            <a:spLocks noGrp="1"/>
          </p:cNvSpPr>
          <p:nvPr>
            <p:ph idx="1"/>
          </p:nvPr>
        </p:nvSpPr>
        <p:spPr>
          <a:xfrm>
            <a:off x="443170" y="1311503"/>
            <a:ext cx="8830832" cy="3978954"/>
          </a:xfrm>
        </p:spPr>
        <p:txBody>
          <a:bodyPr>
            <a:normAutofit fontScale="92500" lnSpcReduction="10000"/>
          </a:bodyPr>
          <a:lstStyle/>
          <a:p>
            <a:r>
              <a:rPr lang="pt-BR" dirty="0"/>
              <a:t>Itens de Risco a Serem Gerenciados: </a:t>
            </a:r>
          </a:p>
          <a:p>
            <a:r>
              <a:rPr lang="pt-BR" dirty="0"/>
              <a:t>1. Falha no processamento de pagamentos </a:t>
            </a:r>
          </a:p>
          <a:p>
            <a:r>
              <a:rPr lang="pt-BR" dirty="0"/>
              <a:t>2. Baixa no número atual de motoristas </a:t>
            </a:r>
          </a:p>
          <a:p>
            <a:r>
              <a:rPr lang="pt-BR" dirty="0"/>
              <a:t>3. Erro na indicação do local de embarque e desembarque do passageiro </a:t>
            </a:r>
          </a:p>
          <a:p>
            <a:r>
              <a:rPr lang="pt-BR" dirty="0"/>
              <a:t>4. Erro de verificação do motorista </a:t>
            </a:r>
          </a:p>
          <a:p>
            <a:r>
              <a:rPr lang="pt-BR" dirty="0"/>
              <a:t>5. Erro de cadastro e utilização de dois CPFs iguais em contas diferentes </a:t>
            </a:r>
          </a:p>
          <a:p>
            <a:r>
              <a:rPr lang="pt-BR" dirty="0"/>
              <a:t>6. Erro no cálculo de preços </a:t>
            </a:r>
          </a:p>
          <a:p>
            <a:r>
              <a:rPr lang="pt-BR" dirty="0"/>
              <a:t>7. Erro de mudança de trajetória sem previa indicação </a:t>
            </a:r>
          </a:p>
          <a:p>
            <a:r>
              <a:rPr lang="pt-BR" dirty="0"/>
              <a:t>8. Vazamento de dados </a:t>
            </a:r>
          </a:p>
          <a:p>
            <a:r>
              <a:rPr lang="pt-BR" dirty="0" smtClean="0"/>
              <a:t>9. Falha </a:t>
            </a:r>
            <a:r>
              <a:rPr lang="pt-BR" smtClean="0"/>
              <a:t>de funcionalidade</a:t>
            </a:r>
            <a:endParaRPr lang="pt-BR" dirty="0"/>
          </a:p>
          <a:p>
            <a:r>
              <a:rPr lang="pt-BR" dirty="0"/>
              <a:t>10. Risco de queda do aplicativo</a:t>
            </a:r>
          </a:p>
        </p:txBody>
      </p:sp>
    </p:spTree>
    <p:extLst>
      <p:ext uri="{BB962C8B-B14F-4D97-AF65-F5344CB8AC3E}">
        <p14:creationId xmlns:p14="http://schemas.microsoft.com/office/powerpoint/2010/main" val="197808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571500" y="890271"/>
            <a:ext cx="9155430" cy="5078313"/>
          </a:xfrm>
          <a:prstGeom prst="rect">
            <a:avLst/>
          </a:prstGeom>
          <a:noFill/>
        </p:spPr>
        <p:txBody>
          <a:bodyPr wrap="square" rtlCol="0">
            <a:spAutoFit/>
          </a:bodyPr>
          <a:lstStyle/>
          <a:p>
            <a:r>
              <a:rPr lang="pt-BR" dirty="0"/>
              <a:t>1 - 	Risco Técnico: Falha no processamento de pagamentos </a:t>
            </a:r>
          </a:p>
          <a:p>
            <a:r>
              <a:rPr lang="pt-BR" dirty="0"/>
              <a:t>	</a:t>
            </a:r>
          </a:p>
          <a:p>
            <a:r>
              <a:rPr lang="pt-BR" dirty="0"/>
              <a:t>	Gravidade do risco: Alta</a:t>
            </a:r>
          </a:p>
          <a:p>
            <a:endParaRPr lang="pt-BR" dirty="0"/>
          </a:p>
          <a:p>
            <a:r>
              <a:rPr lang="pt-BR" dirty="0"/>
              <a:t>	Descrição: O pagamento por meios virtuais (Cartão e Pix) não são 	computados pelo sistema.</a:t>
            </a:r>
          </a:p>
          <a:p>
            <a:r>
              <a:rPr lang="pt-BR" dirty="0"/>
              <a:t> 	</a:t>
            </a:r>
          </a:p>
          <a:p>
            <a:r>
              <a:rPr lang="pt-BR" dirty="0"/>
              <a:t>	Impactos: A corrida não será paga e causara problemas para o condutor e para 	o passageiro.</a:t>
            </a:r>
          </a:p>
          <a:p>
            <a:r>
              <a:rPr lang="pt-BR" dirty="0"/>
              <a:t>	</a:t>
            </a:r>
          </a:p>
          <a:p>
            <a:r>
              <a:rPr lang="pt-BR" dirty="0"/>
              <a:t>	Indicadores: Reclamações dos usuários por não aceite ou demora para aceite 	de pagamentos.</a:t>
            </a:r>
          </a:p>
          <a:p>
            <a:r>
              <a:rPr lang="pt-BR" dirty="0"/>
              <a:t>	</a:t>
            </a:r>
          </a:p>
          <a:p>
            <a:r>
              <a:rPr lang="pt-BR" dirty="0"/>
              <a:t>	Estratégia de mitigação: Desenvolvimento de soluções paralelas para 	processamento de pagamentos, para que quando identificado um tempo de 	resposta maior que x estabelecido, seja acionada a solução paralela.</a:t>
            </a:r>
          </a:p>
          <a:p>
            <a:r>
              <a:rPr lang="pt-BR" dirty="0"/>
              <a:t>	</a:t>
            </a:r>
          </a:p>
          <a:p>
            <a:r>
              <a:rPr lang="pt-BR" dirty="0"/>
              <a:t>	Plano de Contingência: N/A</a:t>
            </a:r>
          </a:p>
        </p:txBody>
      </p:sp>
    </p:spTree>
    <p:extLst>
      <p:ext uri="{BB962C8B-B14F-4D97-AF65-F5344CB8AC3E}">
        <p14:creationId xmlns:p14="http://schemas.microsoft.com/office/powerpoint/2010/main" val="313563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571500" y="1245870"/>
            <a:ext cx="9155430" cy="5078313"/>
          </a:xfrm>
          <a:prstGeom prst="rect">
            <a:avLst/>
          </a:prstGeom>
          <a:noFill/>
        </p:spPr>
        <p:txBody>
          <a:bodyPr wrap="square" rtlCol="0">
            <a:spAutoFit/>
          </a:bodyPr>
          <a:lstStyle/>
          <a:p>
            <a:r>
              <a:rPr lang="pt-BR" dirty="0"/>
              <a:t>2 -	Risco Técnico: Baixa no número </a:t>
            </a:r>
            <a:r>
              <a:rPr lang="pt-BR" dirty="0" smtClean="0"/>
              <a:t>corrente </a:t>
            </a:r>
            <a:r>
              <a:rPr lang="pt-BR" dirty="0"/>
              <a:t>de </a:t>
            </a:r>
            <a:r>
              <a:rPr lang="pt-BR" dirty="0" smtClean="0"/>
              <a:t>motoristas.</a:t>
            </a:r>
            <a:endParaRPr lang="pt-BR" dirty="0"/>
          </a:p>
          <a:p>
            <a:endParaRPr lang="pt-BR" dirty="0"/>
          </a:p>
          <a:p>
            <a:r>
              <a:rPr lang="pt-BR" dirty="0"/>
              <a:t> 	Gravidade do risco: Baixa</a:t>
            </a:r>
          </a:p>
          <a:p>
            <a:endParaRPr lang="pt-BR" dirty="0"/>
          </a:p>
          <a:p>
            <a:r>
              <a:rPr lang="pt-BR" dirty="0"/>
              <a:t>	Descrição: Não terá motoristas disponíveis para executar as </a:t>
            </a:r>
            <a:r>
              <a:rPr lang="pt-BR" dirty="0" smtClean="0"/>
              <a:t>corridas e 	terminar o processo “perfeito” de funcionamento do </a:t>
            </a:r>
            <a:r>
              <a:rPr lang="pt-BR" dirty="0" err="1" smtClean="0"/>
              <a:t>app</a:t>
            </a:r>
            <a:r>
              <a:rPr lang="pt-BR" dirty="0" smtClean="0"/>
              <a:t>.</a:t>
            </a:r>
            <a:endParaRPr lang="pt-BR" dirty="0"/>
          </a:p>
          <a:p>
            <a:endParaRPr lang="pt-BR" dirty="0"/>
          </a:p>
          <a:p>
            <a:r>
              <a:rPr lang="pt-BR" dirty="0"/>
              <a:t>	Impactos: </a:t>
            </a:r>
            <a:r>
              <a:rPr lang="pt-BR" dirty="0" smtClean="0"/>
              <a:t>Diminuição na confiabilidade do sistema; Perca de usuários e 	consequentemente de receitas.</a:t>
            </a:r>
            <a:endParaRPr lang="pt-BR" dirty="0"/>
          </a:p>
          <a:p>
            <a:r>
              <a:rPr lang="pt-BR" dirty="0"/>
              <a:t>	</a:t>
            </a:r>
          </a:p>
          <a:p>
            <a:r>
              <a:rPr lang="pt-BR" dirty="0"/>
              <a:t>	Indicadores: </a:t>
            </a:r>
            <a:r>
              <a:rPr lang="pt-BR" dirty="0" smtClean="0"/>
              <a:t>Tempo para inicio de corridas maior que X definido; Aumento do 	número de corridas canceladas por não encontro de oferta.</a:t>
            </a:r>
            <a:endParaRPr lang="pt-BR" dirty="0"/>
          </a:p>
          <a:p>
            <a:r>
              <a:rPr lang="pt-BR" dirty="0"/>
              <a:t>	</a:t>
            </a:r>
          </a:p>
          <a:p>
            <a:r>
              <a:rPr lang="pt-BR" dirty="0"/>
              <a:t>	Estratégia de mitigação: </a:t>
            </a:r>
            <a:r>
              <a:rPr lang="pt-BR" dirty="0" smtClean="0"/>
              <a:t>Desenvolvimento de sistema que identifique o 	cenário e libere promoções que incentivem os motoristas a utilizarem o </a:t>
            </a:r>
            <a:r>
              <a:rPr lang="pt-BR" dirty="0" err="1" smtClean="0"/>
              <a:t>app</a:t>
            </a:r>
            <a:r>
              <a:rPr lang="pt-BR" dirty="0" smtClean="0"/>
              <a:t>.</a:t>
            </a:r>
            <a:endParaRPr lang="pt-BR" dirty="0"/>
          </a:p>
          <a:p>
            <a:r>
              <a:rPr lang="pt-BR" dirty="0"/>
              <a:t>	</a:t>
            </a:r>
          </a:p>
          <a:p>
            <a:r>
              <a:rPr lang="pt-BR" dirty="0"/>
              <a:t>	Plano de Contingência</a:t>
            </a:r>
            <a:r>
              <a:rPr lang="pt-BR" dirty="0" smtClean="0"/>
              <a:t>: Busca de motoristas em locais mais distantes do local 	atual do usuário.</a:t>
            </a:r>
            <a:endParaRPr lang="pt-BR" dirty="0"/>
          </a:p>
        </p:txBody>
      </p:sp>
    </p:spTree>
    <p:extLst>
      <p:ext uri="{BB962C8B-B14F-4D97-AF65-F5344CB8AC3E}">
        <p14:creationId xmlns:p14="http://schemas.microsoft.com/office/powerpoint/2010/main" val="392443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303349" y="917303"/>
            <a:ext cx="9357118" cy="5586145"/>
          </a:xfrm>
          <a:prstGeom prst="rect">
            <a:avLst/>
          </a:prstGeom>
          <a:noFill/>
        </p:spPr>
        <p:txBody>
          <a:bodyPr wrap="square" rtlCol="0">
            <a:spAutoFit/>
          </a:bodyPr>
          <a:lstStyle/>
          <a:p>
            <a:r>
              <a:rPr lang="pt-BR" sz="1700" dirty="0"/>
              <a:t>3 -	Risco Técnico: Erro na indicação do local de embarque e desembarque do 	passageiro </a:t>
            </a:r>
          </a:p>
          <a:p>
            <a:endParaRPr lang="pt-BR" sz="1700" dirty="0"/>
          </a:p>
          <a:p>
            <a:r>
              <a:rPr lang="pt-BR" sz="1700" dirty="0"/>
              <a:t>	Gravidade do risco: Média - Alta </a:t>
            </a:r>
          </a:p>
          <a:p>
            <a:endParaRPr lang="pt-BR" sz="1700" dirty="0"/>
          </a:p>
          <a:p>
            <a:r>
              <a:rPr lang="pt-BR" sz="1700" dirty="0"/>
              <a:t>	Descrição: O aplicativo usa a localização do GPS de forma errada e coloca o 	destino e o local de embarque de forma errada no aplicativo. </a:t>
            </a:r>
          </a:p>
          <a:p>
            <a:endParaRPr lang="pt-BR" sz="1700" dirty="0"/>
          </a:p>
          <a:p>
            <a:r>
              <a:rPr lang="pt-BR" sz="1700" dirty="0"/>
              <a:t>	Impactos: Haverá um desencontro entre o motorista e o passageiro em caso 	de embarque. E em caso de erro no destino deixará o passageiro no local 	errado. </a:t>
            </a:r>
          </a:p>
          <a:p>
            <a:r>
              <a:rPr lang="pt-BR" sz="1700" dirty="0"/>
              <a:t>	</a:t>
            </a:r>
          </a:p>
          <a:p>
            <a:r>
              <a:rPr lang="pt-BR" sz="1700" dirty="0"/>
              <a:t>	Indicadores: Sistema fornecedor de mapa em tempo real com o 	funcionamento 	prejudicado; Aumento no tempo entre chegada do motorista ao ponto de encontro e 	o de inicio da corrida; Distanciamento entre o ponto de desembarque o pré-definido 	anteriormente.</a:t>
            </a:r>
          </a:p>
          <a:p>
            <a:endParaRPr lang="pt-BR" sz="1700" dirty="0"/>
          </a:p>
          <a:p>
            <a:r>
              <a:rPr lang="pt-BR" sz="1700" dirty="0"/>
              <a:t>	Estratégia de mitigação: Contratação de mais de um sistema de fornecimento 	de informações de mapas e localização.</a:t>
            </a:r>
          </a:p>
          <a:p>
            <a:r>
              <a:rPr lang="pt-BR" sz="1700" dirty="0"/>
              <a:t>	</a:t>
            </a:r>
          </a:p>
          <a:p>
            <a:r>
              <a:rPr lang="pt-BR" sz="1700" dirty="0"/>
              <a:t>	Plano de Contingência: Acionamento do sistema de mapas secundário para 	funcionamento paliativo.</a:t>
            </a:r>
          </a:p>
        </p:txBody>
      </p:sp>
    </p:spTree>
    <p:extLst>
      <p:ext uri="{BB962C8B-B14F-4D97-AF65-F5344CB8AC3E}">
        <p14:creationId xmlns:p14="http://schemas.microsoft.com/office/powerpoint/2010/main" val="98559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078313"/>
          </a:xfrm>
          <a:prstGeom prst="rect">
            <a:avLst/>
          </a:prstGeom>
          <a:noFill/>
        </p:spPr>
        <p:txBody>
          <a:bodyPr wrap="square" rtlCol="0">
            <a:spAutoFit/>
          </a:bodyPr>
          <a:lstStyle/>
          <a:p>
            <a:r>
              <a:rPr lang="pt-BR" dirty="0"/>
              <a:t>4/5 –	Risco Técnico: Erro de verificação de motoristas</a:t>
            </a:r>
          </a:p>
          <a:p>
            <a:endParaRPr lang="pt-BR" dirty="0"/>
          </a:p>
          <a:p>
            <a:r>
              <a:rPr lang="pt-BR" dirty="0"/>
              <a:t>	Gravidade do risco: Alta </a:t>
            </a:r>
          </a:p>
          <a:p>
            <a:endParaRPr lang="pt-BR" dirty="0"/>
          </a:p>
          <a:p>
            <a:r>
              <a:rPr lang="pt-BR" dirty="0"/>
              <a:t>	Descrição: Falha no processo de reconhecimento facial e/ou não verificação 	do registro (CPF) no momento de criação da conta, que valida a 		identidade do motorista que está utilizando o aplicativo para 			trabalho. </a:t>
            </a:r>
          </a:p>
          <a:p>
            <a:endParaRPr lang="pt-BR" dirty="0"/>
          </a:p>
          <a:p>
            <a:r>
              <a:rPr lang="pt-BR" dirty="0"/>
              <a:t>	Impactos: Espaço para fraude de uso, tais como o mesmo usuário utilizando a 	conta de outras pessoas, furto de contas, múltiplas contas por usuários. </a:t>
            </a:r>
          </a:p>
          <a:p>
            <a:endParaRPr lang="pt-BR" dirty="0"/>
          </a:p>
          <a:p>
            <a:r>
              <a:rPr lang="pt-BR" dirty="0"/>
              <a:t>	Indicadores: Aumento no número de denúncias relacionadas ao usuário. </a:t>
            </a:r>
          </a:p>
          <a:p>
            <a:endParaRPr lang="pt-BR" dirty="0"/>
          </a:p>
          <a:p>
            <a:r>
              <a:rPr lang="pt-BR" dirty="0"/>
              <a:t>	Estratégia de Mitigação: Implementação de outras formas de verificação, tais 	como questionários pessoais e de dados do usuário.</a:t>
            </a:r>
          </a:p>
          <a:p>
            <a:endParaRPr lang="pt-BR" dirty="0"/>
          </a:p>
          <a:p>
            <a:r>
              <a:rPr lang="pt-BR" dirty="0"/>
              <a:t>	Plano de contingencia: Processo de banimento de motoristas e clientes.</a:t>
            </a:r>
          </a:p>
        </p:txBody>
      </p:sp>
    </p:spTree>
    <p:extLst>
      <p:ext uri="{BB962C8B-B14F-4D97-AF65-F5344CB8AC3E}">
        <p14:creationId xmlns:p14="http://schemas.microsoft.com/office/powerpoint/2010/main" val="689267172"/>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194</TotalTime>
  <Words>571</Words>
  <Application>Microsoft Office PowerPoint</Application>
  <PresentationFormat>Widescreen</PresentationFormat>
  <Paragraphs>158</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Trebuchet MS</vt:lpstr>
      <vt:lpstr>Wingdings 3</vt:lpstr>
      <vt:lpstr>Facetado</vt:lpstr>
      <vt:lpstr>Gestão e Qualidade de software</vt:lpstr>
      <vt:lpstr>FURPS</vt:lpstr>
      <vt:lpstr>FURPS</vt:lpstr>
      <vt:lpstr>Plano de gerenciamento de riscos </vt:lpstr>
      <vt:lpstr>Plano de gerenciamento de riscos </vt:lpstr>
      <vt:lpstr>Lista de Riscos</vt:lpstr>
      <vt:lpstr>Lista de Riscos</vt:lpstr>
      <vt:lpstr>Lista de Riscos</vt:lpstr>
      <vt:lpstr>Lista de Riscos</vt:lpstr>
      <vt:lpstr>Lista de Riscos</vt:lpstr>
      <vt:lpstr>Lista de Riscos</vt:lpstr>
      <vt:lpstr>Lista de Riscos</vt:lpstr>
      <vt:lpstr>Lista de Riscos</vt:lpstr>
      <vt:lpstr>Lista de Riscos</vt:lpstr>
    </vt:vector>
  </TitlesOfParts>
  <Company>Anima Holding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Gestão e Qualidade de software</dc:title>
  <dc:creator>teste1</dc:creator>
  <cp:lastModifiedBy>teste1</cp:lastModifiedBy>
  <cp:revision>30</cp:revision>
  <dcterms:created xsi:type="dcterms:W3CDTF">2022-03-28T22:54:29Z</dcterms:created>
  <dcterms:modified xsi:type="dcterms:W3CDTF">2022-04-04T23:07:16Z</dcterms:modified>
</cp:coreProperties>
</file>