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732" r:id="rId2"/>
    <p:sldId id="875" r:id="rId3"/>
    <p:sldId id="894" r:id="rId4"/>
    <p:sldId id="893" r:id="rId5"/>
    <p:sldId id="895" r:id="rId6"/>
    <p:sldId id="896" r:id="rId7"/>
    <p:sldId id="880" r:id="rId8"/>
    <p:sldId id="879" r:id="rId9"/>
    <p:sldId id="878" r:id="rId10"/>
    <p:sldId id="881" r:id="rId11"/>
    <p:sldId id="882" r:id="rId12"/>
    <p:sldId id="883" r:id="rId13"/>
    <p:sldId id="884" r:id="rId14"/>
    <p:sldId id="885" r:id="rId15"/>
    <p:sldId id="877" r:id="rId16"/>
    <p:sldId id="886" r:id="rId17"/>
    <p:sldId id="887" r:id="rId18"/>
    <p:sldId id="888" r:id="rId19"/>
    <p:sldId id="889" r:id="rId20"/>
    <p:sldId id="890" r:id="rId21"/>
    <p:sldId id="891" r:id="rId22"/>
    <p:sldId id="892" r:id="rId23"/>
    <p:sldId id="897" r:id="rId24"/>
    <p:sldId id="901" r:id="rId25"/>
    <p:sldId id="899" r:id="rId26"/>
    <p:sldId id="900" r:id="rId27"/>
    <p:sldId id="902" r:id="rId28"/>
    <p:sldId id="872" r:id="rId29"/>
  </p:sldIdLst>
  <p:sldSz cx="9144000" cy="6858000" type="screen4x3"/>
  <p:notesSz cx="9798050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orient="horz" pos="234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08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D50"/>
    <a:srgbClr val="E6E6E6"/>
    <a:srgbClr val="AFAFAF"/>
    <a:srgbClr val="7E9ED2"/>
    <a:srgbClr val="98C000"/>
    <a:srgbClr val="666699"/>
    <a:srgbClr val="99CCFF"/>
    <a:srgbClr val="F6B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14" autoAdjust="0"/>
  </p:normalViewPr>
  <p:slideViewPr>
    <p:cSldViewPr showGuides="1">
      <p:cViewPr varScale="1">
        <p:scale>
          <a:sx n="93" d="100"/>
          <a:sy n="93" d="100"/>
        </p:scale>
        <p:origin x="2130" y="96"/>
      </p:cViewPr>
      <p:guideLst>
        <p:guide orient="horz" pos="4247"/>
        <p:guide orient="horz" pos="234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7" d="100"/>
          <a:sy n="107" d="100"/>
        </p:scale>
        <p:origin x="-384" y="-90"/>
      </p:cViewPr>
      <p:guideLst>
        <p:guide orient="horz" pos="2141"/>
        <p:guide pos="30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4656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49900" y="0"/>
            <a:ext cx="4246563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69C35DDA-FB49-F44E-B83B-31A06D8AFD88}" type="datetimeFigureOut">
              <a:rPr lang="en-GB"/>
              <a:pPr>
                <a:defRPr/>
              </a:pPr>
              <a:t>12/12/2017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4656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49900" y="6456363"/>
            <a:ext cx="4246563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B44D82F3-2AC9-BE40-9B07-59555196C6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313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4656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49900" y="0"/>
            <a:ext cx="4246563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9A64F6D5-07F3-0E4C-B7D0-D53F1CC41F92}" type="datetimeFigureOut">
              <a:rPr lang="en-GB"/>
              <a:pPr>
                <a:defRPr/>
              </a:pPr>
              <a:t>12/12/2017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004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9488" y="3228975"/>
            <a:ext cx="7839075" cy="30591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4656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49900" y="6456363"/>
            <a:ext cx="4246563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7DC3409C-FDDF-1043-BFED-755182316E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929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Mass flow</a:t>
            </a:r>
          </a:p>
          <a:p>
            <a:endParaRPr lang="en-ZA" dirty="0"/>
          </a:p>
          <a:p>
            <a:r>
              <a:rPr lang="en-ZA" dirty="0"/>
              <a:t>Power into the system takes</a:t>
            </a:r>
            <a:r>
              <a:rPr lang="en-ZA" baseline="0" dirty="0"/>
              <a:t> </a:t>
            </a:r>
            <a:r>
              <a:rPr lang="en-ZA" dirty="0"/>
              <a:t>the form of a pressure differential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873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478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48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D4DC5B98-6C22-0542-B7D8-85382ABEF907}" type="slidenum">
              <a:rPr lang="en-GB" sz="1200">
                <a:solidFill>
                  <a:srgbClr val="000000"/>
                </a:solidFill>
              </a:rPr>
              <a:pPr eaLnBrk="1" hangingPunct="1"/>
              <a:t>28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Different tip velocities</a:t>
            </a:r>
          </a:p>
          <a:p>
            <a:r>
              <a:rPr lang="en-ZA" dirty="0"/>
              <a:t>Max speed limitation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96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Thrust created by</a:t>
            </a:r>
            <a:r>
              <a:rPr lang="en-ZA" baseline="0" dirty="0"/>
              <a:t> the difference in Pressure between P2 and P1.</a:t>
            </a:r>
            <a:br>
              <a:rPr lang="en-ZA" baseline="0" dirty="0"/>
            </a:br>
            <a:br>
              <a:rPr lang="en-ZA" baseline="0" dirty="0"/>
            </a:br>
            <a:r>
              <a:rPr lang="en-ZA" baseline="0" dirty="0"/>
              <a:t>Subscripts: 	0 = </a:t>
            </a:r>
            <a:r>
              <a:rPr lang="en-ZA" baseline="0" dirty="0" err="1"/>
              <a:t>Quiescient</a:t>
            </a:r>
            <a:endParaRPr lang="en-ZA" baseline="0" dirty="0"/>
          </a:p>
          <a:p>
            <a:r>
              <a:rPr lang="en-ZA" baseline="0" dirty="0"/>
              <a:t>	1 = Just before rotor</a:t>
            </a:r>
          </a:p>
          <a:p>
            <a:r>
              <a:rPr lang="en-ZA" baseline="0" dirty="0"/>
              <a:t>	2 = Just after rotor</a:t>
            </a:r>
          </a:p>
          <a:p>
            <a:r>
              <a:rPr lang="en-ZA" baseline="0" dirty="0"/>
              <a:t>	</a:t>
            </a:r>
            <a:r>
              <a:rPr lang="en-ZA" baseline="0" dirty="0" err="1"/>
              <a:t>inft</a:t>
            </a:r>
            <a:r>
              <a:rPr lang="en-ZA" baseline="0" dirty="0"/>
              <a:t> = Far wake (one rotor diameter)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73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It is easier to push large amounts of air slowly, than small amounts of air fast.</a:t>
            </a:r>
          </a:p>
          <a:p>
            <a:endParaRPr lang="en-ZA" dirty="0"/>
          </a:p>
          <a:p>
            <a:r>
              <a:rPr lang="en-ZA" dirty="0"/>
              <a:t>Of course bigger</a:t>
            </a:r>
            <a:r>
              <a:rPr lang="en-ZA" baseline="0" dirty="0"/>
              <a:t> blades also leads to: Large rotational inertia, severely limited flight speed, bigger geometry, less immune to gusts.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873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Increasing Rotors doubles both the power into the system as well as the thrust where increasing the power only increases the thrust by about 1.5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58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531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Rotation Matrix</a:t>
            </a:r>
          </a:p>
          <a:p>
            <a:endParaRPr lang="en-ZA" dirty="0"/>
          </a:p>
          <a:p>
            <a:r>
              <a:rPr lang="en-ZA" dirty="0"/>
              <a:t>As angle</a:t>
            </a:r>
            <a:r>
              <a:rPr lang="en-ZA" baseline="0" dirty="0"/>
              <a:t> of attack changes drag increases, power consumption similar.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C3409C-FDDF-1043-BFED-755182316E77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2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 template_blu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8066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sz="3600" b="1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11045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27872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03244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81970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4040188" cy="6900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84784"/>
            <a:ext cx="4041775" cy="6900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28446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57200" y="130175"/>
            <a:ext cx="8229600" cy="850900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Arial Rounded MT Bold" panose="020F070403050403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b="1" dirty="0">
                <a:latin typeface="Arial" panose="020B0604020202020204" pitchFamily="34" charset="0"/>
              </a:rPr>
              <a:t>Click to edit Master title style</a:t>
            </a:r>
            <a:endParaRPr lang="en-GB" b="1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12775"/>
            <a:ext cx="5486400" cy="33147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012D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60947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2116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5024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PPT  template_blue2.jp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>
            <a:spLocks noChangeArrowheads="1"/>
          </p:cNvSpPr>
          <p:nvPr userDrawn="1"/>
        </p:nvSpPr>
        <p:spPr bwMode="auto">
          <a:xfrm>
            <a:off x="98425" y="6213475"/>
            <a:ext cx="720725" cy="288925"/>
          </a:xfrm>
          <a:prstGeom prst="roundRect">
            <a:avLst>
              <a:gd name="adj" fmla="val 16667"/>
            </a:avLst>
          </a:prstGeom>
          <a:solidFill>
            <a:srgbClr val="012D50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r">
              <a:defRPr/>
            </a:pPr>
            <a:fld id="{BC858F53-8B65-CB4F-A221-F37A46BD85BB}" type="slidenum">
              <a:rPr lang="en-GB">
                <a:solidFill>
                  <a:srgbClr val="FFFFFF"/>
                </a:solidFill>
                <a:cs typeface="Arial" charset="0"/>
              </a:rPr>
              <a:pPr algn="r">
                <a:defRPr/>
              </a:pPr>
              <a:t>‹#›</a:t>
            </a:fld>
            <a:endParaRPr lang="en-GB" dirty="0">
              <a:solidFill>
                <a:srgbClr val="FFFFFF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3" r:id="rId2"/>
    <p:sldLayoutId id="2147483724" r:id="rId3"/>
    <p:sldLayoutId id="2147483727" r:id="rId4"/>
    <p:sldLayoutId id="2147483725" r:id="rId5"/>
    <p:sldLayoutId id="2147483728" r:id="rId6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 bwMode="auto">
          <a:xfrm>
            <a:off x="685800" y="170021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Development of a close quarter, collision resistant drone</a:t>
            </a:r>
            <a:b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2800" dirty="0">
                <a:solidFill>
                  <a:schemeClr val="bg1"/>
                </a:solidFill>
                <a:latin typeface="Arial" charset="0"/>
                <a:cs typeface="Arial" charset="0"/>
              </a:rPr>
              <a:t>(Name Needs Work)</a:t>
            </a:r>
            <a:endParaRPr 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08363"/>
            <a:ext cx="6400800" cy="1104900"/>
          </a:xfrm>
        </p:spPr>
        <p:txBody>
          <a:bodyPr/>
          <a:lstStyle/>
          <a:p>
            <a:pPr eaLnBrk="1" hangingPunct="1">
              <a:defRPr/>
            </a:pPr>
            <a:r>
              <a:rPr lang="en-ZA" dirty="0">
                <a:solidFill>
                  <a:schemeClr val="bg1"/>
                </a:solidFill>
                <a:ea typeface="+mn-ea"/>
              </a:rPr>
              <a:t>Progress and Planning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363272" cy="690091"/>
          </a:xfrm>
        </p:spPr>
        <p:txBody>
          <a:bodyPr/>
          <a:lstStyle/>
          <a:p>
            <a:pPr algn="ctr"/>
            <a:r>
              <a:rPr lang="en-ZA" dirty="0"/>
              <a:t>Disk Loading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𝐷𝐿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/>
                          </a:rPr>
                          <m:t>𝑇</m:t>
                        </m:r>
                      </m:num>
                      <m:den>
                        <m:r>
                          <a:rPr lang="en-ZA" b="0" i="1" smtClean="0">
                            <a:latin typeface="Cambria Math"/>
                          </a:rPr>
                          <m:t>𝐴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ZA" dirty="0"/>
                  <a:t>Uniform in multi rotors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∧</m:t>
                    </m:r>
                    <m:r>
                      <a:rPr lang="en-ZA" b="0" i="1" smtClean="0">
                        <a:latin typeface="Cambria Math"/>
                        <a:ea typeface="Cambria Math"/>
                      </a:rPr>
                      <m:t>𝐷𝐿</m:t>
                    </m:r>
                    <m:r>
                      <a:rPr lang="en-ZA" b="0" i="1" smtClean="0">
                        <a:latin typeface="Cambria Math"/>
                        <a:ea typeface="Cambria Math"/>
                      </a:rPr>
                      <m:t>= ∨</m:t>
                    </m:r>
                    <m:r>
                      <a:rPr lang="en-ZA" b="0" i="1" smtClean="0">
                        <a:latin typeface="Cambria Math"/>
                        <a:ea typeface="Cambria Math"/>
                      </a:rPr>
                      <m:t>𝐸𝑓𝑓𝑖𝑐𝑖𝑒𝑛𝑐𝑦</m:t>
                    </m:r>
                  </m:oMath>
                </a14:m>
                <a:endParaRPr lang="en-GB" dirty="0"/>
              </a:p>
              <a:p>
                <a:r>
                  <a:rPr lang="en-ZA" dirty="0"/>
                  <a:t>Bigger Blades leads to a better efficiency.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800113"/>
            <a:ext cx="4041775" cy="2700812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Fundamentals of Flight Theory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18556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Fundamentals of Flight Theory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:r>
                  <a:rPr lang="en-ZA" b="0" i="1" dirty="0">
                    <a:latin typeface="Cambria Math"/>
                  </a:rPr>
                  <a:t>Mathematical Relationships for Electrical Power</a:t>
                </a:r>
              </a:p>
              <a:p>
                <a:endParaRPr lang="en-ZA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=</m:t>
                    </m:r>
                    <m:r>
                      <a:rPr lang="en-ZA" b="0" i="1" smtClean="0">
                        <a:latin typeface="Cambria Math"/>
                      </a:rPr>
                      <m:t>𝑉𝐼</m:t>
                    </m:r>
                  </m:oMath>
                </a14:m>
                <a:r>
                  <a:rPr lang="en-ZA" b="0" dirty="0"/>
                  <a:t> 				Electrical Power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𝜂</m:t>
                        </m:r>
                        <m:r>
                          <a:rPr lang="en-ZA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=</m:t>
                    </m:r>
                    <m:r>
                      <a:rPr lang="en-ZA" b="0" i="1" smtClean="0">
                        <a:latin typeface="Cambria Math"/>
                      </a:rPr>
                      <m:t>𝜂</m:t>
                    </m:r>
                    <m:r>
                      <a:rPr lang="en-ZA" b="0" i="1" smtClean="0">
                        <a:latin typeface="Cambria Math"/>
                      </a:rPr>
                      <m:t>𝑉𝐼</m:t>
                    </m:r>
                  </m:oMath>
                </a14:m>
                <a:r>
                  <a:rPr lang="en-ZA" b="0" dirty="0"/>
                  <a:t> 			Aerodynamic Power</a:t>
                </a:r>
              </a:p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𝑇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A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ZA" b="0" i="1" smtClean="0">
                                <a:latin typeface="Cambria Math"/>
                              </a:rPr>
                              <m:t>𝜌</m:t>
                            </m:r>
                            <m:r>
                              <a:rPr lang="en-ZA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ZA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ZA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A" b="0" i="1" smtClean="0">
                                <a:latin typeface="Cambria Math"/>
                              </a:rPr>
                              <m:t>𝜂</m:t>
                            </m:r>
                            <m:sSub>
                              <m:sSubPr>
                                <m:ctrl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b="0" i="1" smtClean="0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ZA" b="0" i="1" smtClean="0">
                                    <a:latin typeface="Cambria Math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ZA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ZA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ZA" b="0" dirty="0"/>
                  <a:t>		</a:t>
                </a:r>
                <a:r>
                  <a:rPr lang="en-ZA" b="0"/>
                  <a:t>	</a:t>
                </a:r>
                <a:endParaRPr lang="en-ZA" b="0" dirty="0"/>
              </a:p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∴</m:t>
                    </m:r>
                    <m:r>
                      <a:rPr lang="en-ZA" b="1" i="1" smtClean="0">
                        <a:latin typeface="Cambria Math"/>
                      </a:rPr>
                      <m:t>𝑻</m:t>
                    </m:r>
                    <m:r>
                      <a:rPr lang="en-ZA" b="1" i="1" smtClean="0">
                        <a:latin typeface="Cambria Math"/>
                      </a:rPr>
                      <m:t> ∝</m:t>
                    </m:r>
                    <m:sSubSup>
                      <m:sSubSupPr>
                        <m:ctrlPr>
                          <a:rPr lang="en-ZA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ZA" b="1" i="1" smtClean="0">
                            <a:latin typeface="Cambria Math"/>
                            <a:ea typeface="Cambria Math"/>
                          </a:rPr>
                          <m:t>𝑷</m:t>
                        </m:r>
                      </m:e>
                      <m:sub>
                        <m:r>
                          <a:rPr lang="en-ZA" b="1" i="1" smtClean="0">
                            <a:latin typeface="Cambria Math"/>
                            <a:ea typeface="Cambria Math"/>
                          </a:rPr>
                          <m:t>𝒆</m:t>
                        </m:r>
                      </m:sub>
                      <m:sup>
                        <m:f>
                          <m:fPr>
                            <m:ctrlPr>
                              <a:rPr lang="en-ZA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ZA" b="1" i="1" smtClean="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ZA" b="1" i="1" smtClean="0">
                                <a:latin typeface="Cambria Math"/>
                                <a:ea typeface="Cambria Math"/>
                              </a:rPr>
                              <m:t>𝟑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GB" b="1" dirty="0"/>
                  <a:t>				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5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76603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ZA" dirty="0"/>
              <a:t>Efficiency, Payload and Flight Time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Flight time linked to efficiency</a:t>
            </a:r>
          </a:p>
          <a:p>
            <a:r>
              <a:rPr lang="en-ZA" dirty="0"/>
              <a:t>Single rotor is more efficient than a multi rotor of a similar size.</a:t>
            </a:r>
          </a:p>
          <a:p>
            <a:r>
              <a:rPr lang="en-ZA" dirty="0"/>
              <a:t>Multi rotors can handle bigger payloads more efficiently.</a:t>
            </a:r>
          </a:p>
          <a:p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ZA" dirty="0"/>
              <a:t>Geometry, Size and Mechanical Complexity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ZA" dirty="0"/>
              <a:t>Design for light weight </a:t>
            </a:r>
          </a:p>
          <a:p>
            <a:r>
              <a:rPr lang="en-ZA" dirty="0"/>
              <a:t>Functional weight distribution.</a:t>
            </a:r>
          </a:p>
          <a:p>
            <a:r>
              <a:rPr lang="en-ZA" dirty="0"/>
              <a:t>Symmetrical weight distribution.</a:t>
            </a:r>
          </a:p>
          <a:p>
            <a:r>
              <a:rPr lang="en-ZA" dirty="0"/>
              <a:t>Inertia Tensor Reduction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Selection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89932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/>
              <a:t>Drone Manoeuvrability Control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Selection Parameters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306459"/>
            <a:ext cx="3597569" cy="328278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330824" cy="39512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𝜉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𝜂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m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/>
                          </a:rPr>
                          <m:t>𝑅𝑒𝑙𝑎𝑡𝑖𝑣𝑒</m:t>
                        </m:r>
                      </m:num>
                      <m:den>
                        <m:r>
                          <a:rPr lang="en-ZA" b="0" i="1" smtClean="0">
                            <a:latin typeface="Cambria Math"/>
                          </a:rPr>
                          <m:t>𝑡𝑜</m:t>
                        </m:r>
                        <m:r>
                          <a:rPr lang="en-ZA" b="0" i="1" smtClean="0">
                            <a:latin typeface="Cambria Math"/>
                          </a:rPr>
                          <m:t> </m:t>
                        </m:r>
                        <m:r>
                          <a:rPr lang="en-ZA" b="0" i="1" smtClean="0">
                            <a:latin typeface="Cambria Math"/>
                          </a:rPr>
                          <m:t>𝐸𝑎𝑟𝑡h</m:t>
                        </m:r>
                      </m:den>
                    </m:f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ZA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ZA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ZA" b="0" i="1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ZA" b="0" i="0" smtClean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ZA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/>
                          </a:rPr>
                          <m:t>𝑅𝑒𝑙𝑎𝑡𝑖𝑣𝑒</m:t>
                        </m:r>
                      </m:num>
                      <m:den>
                        <m:r>
                          <a:rPr lang="en-ZA" b="0" i="1" smtClean="0">
                            <a:latin typeface="Cambria Math"/>
                          </a:rPr>
                          <m:t>𝑡𝑜</m:t>
                        </m:r>
                        <m:r>
                          <a:rPr lang="en-ZA" b="0" i="1" smtClean="0">
                            <a:latin typeface="Cambria Math"/>
                          </a:rPr>
                          <m:t> </m:t>
                        </m:r>
                        <m:r>
                          <a:rPr lang="en-ZA" b="0" i="1" smtClean="0">
                            <a:latin typeface="Cambria Math"/>
                          </a:rPr>
                          <m:t>𝐵𝑜𝑑𝑦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ZA" dirty="0"/>
                  <a:t>Fixed vs Variable Pitch.</a:t>
                </a:r>
              </a:p>
              <a:p>
                <a:r>
                  <a:rPr lang="en-ZA" dirty="0"/>
                  <a:t>More control surfaces gives greater manoeuvrability.</a:t>
                </a:r>
                <a:endParaRPr lang="en-GB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330824" cy="3951288"/>
              </a:xfrm>
              <a:blipFill rotWithShape="1">
                <a:blip r:embed="rId4"/>
                <a:stretch>
                  <a:fillRect l="-1831" r="-23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00848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/>
              <a:t>Stability and Disturbance Rejection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Selection Parameters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20" y="2306460"/>
            <a:ext cx="3532779" cy="3426796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/>
              <a:t>Big Design Specification for this project.</a:t>
            </a:r>
          </a:p>
          <a:p>
            <a:r>
              <a:rPr lang="en-ZA" dirty="0"/>
              <a:t>Inherent Yaw Instability.</a:t>
            </a:r>
          </a:p>
          <a:p>
            <a:r>
              <a:rPr lang="en-ZA" dirty="0"/>
              <a:t>Multiple blades increases disturbance immunity.</a:t>
            </a:r>
          </a:p>
          <a:p>
            <a:r>
              <a:rPr lang="en-ZA" dirty="0"/>
              <a:t>Rotor loss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52700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6"/>
          <p:cNvSpPr>
            <a:spLocks noGrp="1"/>
          </p:cNvSpPr>
          <p:nvPr>
            <p:ph type="title"/>
          </p:nvPr>
        </p:nvSpPr>
        <p:spPr bwMode="auto">
          <a:xfrm>
            <a:off x="457200" y="1301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Near Wall Effect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95110"/>
            <a:ext cx="8229600" cy="2810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55679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/>
              <a:t>Near Wall Effect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904273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/>
              <a:t>Traditional Helicopter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Standard Configurations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20" y="2596075"/>
            <a:ext cx="3532779" cy="2847565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/>
              <a:t>Low disk loading</a:t>
            </a:r>
          </a:p>
          <a:p>
            <a:r>
              <a:rPr lang="en-ZA" dirty="0"/>
              <a:t>High efficiency</a:t>
            </a:r>
          </a:p>
          <a:p>
            <a:r>
              <a:rPr lang="en-ZA" dirty="0"/>
              <a:t>Lengthy craft</a:t>
            </a:r>
          </a:p>
          <a:p>
            <a:r>
              <a:rPr lang="en-ZA" dirty="0"/>
              <a:t>High level of mechanical complexity</a:t>
            </a:r>
          </a:p>
          <a:p>
            <a:r>
              <a:rPr lang="en-ZA" dirty="0"/>
              <a:t>Very susceptible to disturbances</a:t>
            </a:r>
          </a:p>
          <a:p>
            <a:r>
              <a:rPr lang="en-ZA" dirty="0"/>
              <a:t>Limited payload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899799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/>
              <a:t>Coaxial Rotors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Standard Configurations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20" y="2862872"/>
            <a:ext cx="3532779" cy="2313970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/>
              <a:t>Low disk loading</a:t>
            </a:r>
          </a:p>
          <a:p>
            <a:r>
              <a:rPr lang="en-ZA" dirty="0"/>
              <a:t>High efficiency</a:t>
            </a:r>
          </a:p>
          <a:p>
            <a:r>
              <a:rPr lang="en-ZA" dirty="0"/>
              <a:t>Compact craft</a:t>
            </a:r>
          </a:p>
          <a:p>
            <a:r>
              <a:rPr lang="en-ZA" dirty="0"/>
              <a:t>Weak lateral control</a:t>
            </a:r>
          </a:p>
          <a:p>
            <a:r>
              <a:rPr lang="en-ZA" dirty="0"/>
              <a:t>High drag during translations</a:t>
            </a:r>
          </a:p>
          <a:p>
            <a:r>
              <a:rPr lang="en-ZA" dirty="0"/>
              <a:t>Limited payload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971156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/>
              <a:t>Multi Rotors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Standard Configurations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/>
              <a:t>Very common design</a:t>
            </a:r>
          </a:p>
          <a:p>
            <a:r>
              <a:rPr lang="en-ZA" dirty="0"/>
              <a:t>High disk loading</a:t>
            </a:r>
          </a:p>
          <a:p>
            <a:r>
              <a:rPr lang="en-ZA" dirty="0"/>
              <a:t>Low efficiency</a:t>
            </a:r>
          </a:p>
          <a:p>
            <a:r>
              <a:rPr lang="en-ZA" dirty="0"/>
              <a:t>High payload</a:t>
            </a:r>
          </a:p>
          <a:p>
            <a:r>
              <a:rPr lang="en-ZA" dirty="0"/>
              <a:t>High disturbance rejection</a:t>
            </a:r>
          </a:p>
          <a:p>
            <a:r>
              <a:rPr lang="en-ZA" dirty="0"/>
              <a:t>Large Craft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187762"/>
            <a:ext cx="3599383" cy="349584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5" r="24321"/>
          <a:stretch/>
        </p:blipFill>
        <p:spPr>
          <a:xfrm>
            <a:off x="4644008" y="2204864"/>
            <a:ext cx="393789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480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/>
              <a:t>Tandem Rotors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Standard Configurations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571" y="2862872"/>
            <a:ext cx="3477277" cy="2313970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/>
              <a:t>Not a commonly used design</a:t>
            </a:r>
          </a:p>
          <a:p>
            <a:r>
              <a:rPr lang="en-ZA" i="1" dirty="0"/>
              <a:t>Jack of all trades</a:t>
            </a:r>
          </a:p>
        </p:txBody>
      </p:sp>
    </p:spTree>
    <p:extLst>
      <p:ext uri="{BB962C8B-B14F-4D97-AF65-F5344CB8AC3E}">
        <p14:creationId xmlns:p14="http://schemas.microsoft.com/office/powerpoint/2010/main" val="329589670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2"/>
          <p:cNvSpPr>
            <a:spLocks noGrp="1"/>
          </p:cNvSpPr>
          <p:nvPr>
            <p:ph type="title"/>
          </p:nvPr>
        </p:nvSpPr>
        <p:spPr bwMode="auto">
          <a:xfrm>
            <a:off x="457200" y="1301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Contents</a:t>
            </a:r>
          </a:p>
        </p:txBody>
      </p:sp>
      <p:sp>
        <p:nvSpPr>
          <p:cNvPr id="8194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1484313"/>
            <a:ext cx="8229600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Font typeface="Arial" charset="0"/>
              <a:buNone/>
            </a:pPr>
            <a:r>
              <a:rPr lang="en-ZA" sz="1800" b="1" dirty="0">
                <a:latin typeface="Arial" charset="0"/>
                <a:cs typeface="Arial" charset="0"/>
              </a:rPr>
              <a:t>Contents</a:t>
            </a:r>
          </a:p>
          <a:p>
            <a:pPr eaLnBrk="1" hangingPunct="1"/>
            <a:r>
              <a:rPr lang="en-ZA" sz="1800" b="1" dirty="0">
                <a:latin typeface="Arial" charset="0"/>
                <a:cs typeface="Arial" charset="0"/>
              </a:rPr>
              <a:t>Project Background</a:t>
            </a:r>
          </a:p>
          <a:p>
            <a:pPr eaLnBrk="1" hangingPunct="1"/>
            <a:r>
              <a:rPr lang="en-ZA" sz="1800" b="1" dirty="0">
                <a:latin typeface="Arial" charset="0"/>
                <a:cs typeface="Arial" charset="0"/>
              </a:rPr>
              <a:t>Issues with the original scope</a:t>
            </a:r>
          </a:p>
          <a:p>
            <a:pPr eaLnBrk="1" hangingPunct="1"/>
            <a:r>
              <a:rPr lang="en-ZA" sz="1800" b="1" dirty="0">
                <a:latin typeface="Arial" charset="0"/>
                <a:cs typeface="Arial" charset="0"/>
              </a:rPr>
              <a:t>Year 1</a:t>
            </a:r>
          </a:p>
          <a:p>
            <a:pPr eaLnBrk="1" hangingPunct="1"/>
            <a:r>
              <a:rPr lang="en-ZA" sz="1800" b="1" dirty="0">
                <a:latin typeface="Arial" charset="0"/>
                <a:cs typeface="Arial" charset="0"/>
              </a:rPr>
              <a:t>Year 2</a:t>
            </a:r>
          </a:p>
          <a:p>
            <a:pPr eaLnBrk="1" hangingPunct="1"/>
            <a:r>
              <a:rPr lang="en-ZA" sz="1800" b="1" dirty="0">
                <a:latin typeface="Arial" charset="0"/>
                <a:cs typeface="Arial" charset="0"/>
              </a:rPr>
              <a:t>Year 3</a:t>
            </a:r>
          </a:p>
          <a:p>
            <a:pPr eaLnBrk="1" hangingPunct="1"/>
            <a:r>
              <a:rPr lang="en-ZA" sz="1800" b="1" dirty="0">
                <a:latin typeface="Arial" charset="0"/>
                <a:cs typeface="Arial" charset="0"/>
              </a:rPr>
              <a:t>Plans</a:t>
            </a:r>
          </a:p>
          <a:p>
            <a:pPr marL="0" indent="0" eaLnBrk="1" hangingPunct="1">
              <a:buNone/>
            </a:pPr>
            <a:endParaRPr lang="en-ZA" sz="1800" b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/>
              <a:t>Concept Design 1 – Tandem Tilt Rotors 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Concept Designs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9" r="20282"/>
          <a:stretch/>
        </p:blipFill>
        <p:spPr>
          <a:xfrm>
            <a:off x="5260653" y="2708920"/>
            <a:ext cx="3034388" cy="2799949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/>
              <a:t>Pros</a:t>
            </a:r>
          </a:p>
          <a:p>
            <a:pPr lvl="1"/>
            <a:r>
              <a:rPr lang="en-ZA" i="1" dirty="0"/>
              <a:t>Jack of all trades</a:t>
            </a:r>
          </a:p>
          <a:p>
            <a:pPr lvl="1"/>
            <a:r>
              <a:rPr lang="en-ZA" dirty="0"/>
              <a:t>Increased manoeuvrability</a:t>
            </a:r>
          </a:p>
          <a:p>
            <a:pPr lvl="1"/>
            <a:r>
              <a:rPr lang="en-ZA" dirty="0"/>
              <a:t>Compact Design</a:t>
            </a:r>
          </a:p>
          <a:p>
            <a:r>
              <a:rPr lang="en-ZA" dirty="0"/>
              <a:t>Cons</a:t>
            </a:r>
          </a:p>
          <a:p>
            <a:pPr lvl="1"/>
            <a:r>
              <a:rPr lang="en-ZA" dirty="0"/>
              <a:t>Difficult to control</a:t>
            </a:r>
          </a:p>
          <a:p>
            <a:pPr lvl="1"/>
            <a:r>
              <a:rPr lang="en-ZA" dirty="0"/>
              <a:t>Not much literature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89860610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/>
              <a:t>Concept Design 2 – Unlike Size Quad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Concept Designs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6" r="20306"/>
          <a:stretch/>
        </p:blipFill>
        <p:spPr>
          <a:xfrm>
            <a:off x="5004048" y="2177419"/>
            <a:ext cx="3484569" cy="3483830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/>
              <a:t>Pros</a:t>
            </a:r>
          </a:p>
          <a:p>
            <a:pPr lvl="1"/>
            <a:r>
              <a:rPr lang="en-ZA" dirty="0"/>
              <a:t>High Stability</a:t>
            </a:r>
          </a:p>
          <a:p>
            <a:pPr lvl="1"/>
            <a:r>
              <a:rPr lang="en-ZA" dirty="0"/>
              <a:t>Quadcopter manoeuvrability</a:t>
            </a:r>
          </a:p>
          <a:p>
            <a:pPr lvl="1"/>
            <a:r>
              <a:rPr lang="en-ZA" dirty="0"/>
              <a:t>Compact Design</a:t>
            </a:r>
          </a:p>
          <a:p>
            <a:pPr lvl="1"/>
            <a:r>
              <a:rPr lang="en-ZA" dirty="0"/>
              <a:t>Easy to control</a:t>
            </a:r>
          </a:p>
          <a:p>
            <a:pPr lvl="1"/>
            <a:r>
              <a:rPr lang="en-ZA" dirty="0"/>
              <a:t>Higher Payload</a:t>
            </a:r>
          </a:p>
          <a:p>
            <a:pPr lvl="1"/>
            <a:r>
              <a:rPr lang="en-ZA" dirty="0"/>
              <a:t>High Disturbance rejection</a:t>
            </a:r>
          </a:p>
          <a:p>
            <a:r>
              <a:rPr lang="en-ZA" dirty="0"/>
              <a:t>Cons</a:t>
            </a:r>
          </a:p>
          <a:p>
            <a:pPr lvl="1"/>
            <a:r>
              <a:rPr lang="en-ZA" dirty="0"/>
              <a:t>Lower efficiency</a:t>
            </a:r>
          </a:p>
        </p:txBody>
      </p:sp>
    </p:spTree>
    <p:extLst>
      <p:ext uri="{BB962C8B-B14F-4D97-AF65-F5344CB8AC3E}">
        <p14:creationId xmlns:p14="http://schemas.microsoft.com/office/powerpoint/2010/main" val="1310149425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/>
              <a:t>Concept Design 3 – Overlapping Quad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Concept Designs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654933"/>
            <a:ext cx="3484569" cy="2528801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/>
              <a:t>Pros</a:t>
            </a:r>
          </a:p>
          <a:p>
            <a:pPr lvl="1"/>
            <a:r>
              <a:rPr lang="en-ZA" dirty="0"/>
              <a:t>High Stability</a:t>
            </a:r>
          </a:p>
          <a:p>
            <a:pPr lvl="1"/>
            <a:r>
              <a:rPr lang="en-ZA" dirty="0"/>
              <a:t>Quadcopter manoeuvrability</a:t>
            </a:r>
          </a:p>
          <a:p>
            <a:pPr lvl="1"/>
            <a:r>
              <a:rPr lang="en-ZA" dirty="0"/>
              <a:t>Compact Design</a:t>
            </a:r>
          </a:p>
          <a:p>
            <a:pPr lvl="1"/>
            <a:r>
              <a:rPr lang="en-ZA" dirty="0"/>
              <a:t>Higher Payload</a:t>
            </a:r>
          </a:p>
          <a:p>
            <a:pPr lvl="1"/>
            <a:r>
              <a:rPr lang="en-ZA" dirty="0"/>
              <a:t>High Disturbance rejection</a:t>
            </a:r>
          </a:p>
          <a:p>
            <a:r>
              <a:rPr lang="en-ZA" dirty="0"/>
              <a:t>Cons</a:t>
            </a:r>
          </a:p>
          <a:p>
            <a:pPr lvl="1"/>
            <a:r>
              <a:rPr lang="en-ZA" dirty="0"/>
              <a:t>Lower efficiency</a:t>
            </a:r>
          </a:p>
          <a:p>
            <a:pPr lvl="1"/>
            <a:r>
              <a:rPr lang="en-ZA" dirty="0"/>
              <a:t>Slightly </a:t>
            </a:r>
            <a:r>
              <a:rPr lang="en-ZA"/>
              <a:t>more difficult </a:t>
            </a:r>
            <a:r>
              <a:rPr lang="en-ZA" dirty="0"/>
              <a:t>to control </a:t>
            </a:r>
          </a:p>
        </p:txBody>
      </p:sp>
    </p:spTree>
    <p:extLst>
      <p:ext uri="{BB962C8B-B14F-4D97-AF65-F5344CB8AC3E}">
        <p14:creationId xmlns:p14="http://schemas.microsoft.com/office/powerpoint/2010/main" val="3623569045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6"/>
          <p:cNvSpPr>
            <a:spLocks noGrp="1"/>
          </p:cNvSpPr>
          <p:nvPr>
            <p:ph type="title"/>
          </p:nvPr>
        </p:nvSpPr>
        <p:spPr bwMode="auto">
          <a:xfrm>
            <a:off x="457200" y="1301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Year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000" dirty="0"/>
              <a:t>Found a drone online</a:t>
            </a:r>
          </a:p>
          <a:p>
            <a:r>
              <a:rPr lang="en-ZA" sz="2000" dirty="0"/>
              <a:t>Investigated different flight controllers, </a:t>
            </a:r>
          </a:p>
          <a:p>
            <a:r>
              <a:rPr lang="en-ZA" sz="2000" dirty="0"/>
              <a:t>Investigated different deployable open source software</a:t>
            </a:r>
          </a:p>
          <a:p>
            <a:r>
              <a:rPr lang="en-ZA" sz="2000" dirty="0"/>
              <a:t>ArduPilot was the obvious decision</a:t>
            </a:r>
          </a:p>
          <a:p>
            <a:r>
              <a:rPr lang="en-ZA" sz="2000" dirty="0"/>
              <a:t>Look into the dev guides to ensure we have the level of access required, including simulation</a:t>
            </a:r>
          </a:p>
          <a:p>
            <a:r>
              <a:rPr lang="en-ZA" sz="2000" dirty="0"/>
              <a:t>Procurement of the drone</a:t>
            </a:r>
          </a:p>
          <a:p>
            <a:r>
              <a:rPr lang="en-ZA" sz="2000" dirty="0"/>
              <a:t>Battles with getting </a:t>
            </a:r>
            <a:r>
              <a:rPr lang="en-ZA" sz="2000" dirty="0" err="1"/>
              <a:t>ardupliot</a:t>
            </a:r>
            <a:r>
              <a:rPr lang="en-ZA" sz="2000" dirty="0"/>
              <a:t> to compile</a:t>
            </a:r>
          </a:p>
          <a:p>
            <a:r>
              <a:rPr lang="en-ZA" sz="2000" dirty="0"/>
              <a:t>Nope, still Battling…</a:t>
            </a:r>
          </a:p>
          <a:p>
            <a:r>
              <a:rPr lang="en-ZA" sz="2000" dirty="0" err="1"/>
              <a:t>Ardupilot</a:t>
            </a:r>
            <a:r>
              <a:rPr lang="en-ZA" sz="2000" dirty="0"/>
              <a:t> Compiles</a:t>
            </a:r>
          </a:p>
          <a:p>
            <a:r>
              <a:rPr lang="en-ZA" sz="2000" dirty="0"/>
              <a:t>Learnt a lot of C++, still learning a lot (minimal experience prior), started playing around with the simulation.</a:t>
            </a:r>
          </a:p>
        </p:txBody>
      </p:sp>
    </p:spTree>
    <p:extLst>
      <p:ext uri="{BB962C8B-B14F-4D97-AF65-F5344CB8AC3E}">
        <p14:creationId xmlns:p14="http://schemas.microsoft.com/office/powerpoint/2010/main" val="2299128991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/>
              <a:t>Drone 3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Drone 3: </a:t>
            </a:r>
            <a:r>
              <a:rPr lang="en-ZA" dirty="0" err="1"/>
              <a:t>Mally</a:t>
            </a:r>
            <a:r>
              <a:rPr lang="en-ZA" dirty="0"/>
              <a:t> Aeronautics</a:t>
            </a:r>
            <a:endParaRPr lang="en-GB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654933"/>
            <a:ext cx="3484569" cy="2528801"/>
          </a:xfrm>
        </p:spPr>
      </p:pic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330824" cy="3951288"/>
          </a:xfrm>
        </p:spPr>
        <p:txBody>
          <a:bodyPr/>
          <a:lstStyle/>
          <a:p>
            <a:r>
              <a:rPr lang="en-ZA" dirty="0"/>
              <a:t>Pros</a:t>
            </a:r>
          </a:p>
          <a:p>
            <a:pPr lvl="1"/>
            <a:r>
              <a:rPr lang="en-ZA" dirty="0"/>
              <a:t>Good configuration for handling the disturbances.</a:t>
            </a:r>
          </a:p>
          <a:p>
            <a:pPr lvl="1"/>
            <a:r>
              <a:rPr lang="en-ZA" dirty="0"/>
              <a:t>Rotor protection shrouds</a:t>
            </a:r>
          </a:p>
          <a:p>
            <a:pPr lvl="1"/>
            <a:r>
              <a:rPr lang="en-ZA" dirty="0"/>
              <a:t>Large Battery Life</a:t>
            </a:r>
          </a:p>
          <a:p>
            <a:pPr lvl="1"/>
            <a:r>
              <a:rPr lang="en-ZA" dirty="0"/>
              <a:t>PixHawk</a:t>
            </a:r>
          </a:p>
          <a:p>
            <a:r>
              <a:rPr lang="en-ZA" dirty="0"/>
              <a:t>Cons</a:t>
            </a:r>
          </a:p>
          <a:p>
            <a:pPr lvl="1"/>
            <a:r>
              <a:rPr lang="en-ZA" dirty="0"/>
              <a:t>Bad Mechanical Design</a:t>
            </a:r>
          </a:p>
          <a:p>
            <a:pPr lvl="1"/>
            <a:r>
              <a:rPr lang="en-ZA" dirty="0"/>
              <a:t>Low grade materials</a:t>
            </a:r>
          </a:p>
          <a:p>
            <a:pPr lvl="1"/>
            <a:r>
              <a:rPr lang="en-ZA" dirty="0"/>
              <a:t>Cons discovered on delivery</a:t>
            </a:r>
          </a:p>
        </p:txBody>
      </p:sp>
    </p:spTree>
    <p:extLst>
      <p:ext uri="{BB962C8B-B14F-4D97-AF65-F5344CB8AC3E}">
        <p14:creationId xmlns:p14="http://schemas.microsoft.com/office/powerpoint/2010/main" val="2539809107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75240" cy="690091"/>
          </a:xfrm>
        </p:spPr>
        <p:txBody>
          <a:bodyPr/>
          <a:lstStyle/>
          <a:p>
            <a:pPr algn="ctr"/>
            <a:r>
              <a:rPr lang="en-ZA" dirty="0"/>
              <a:t>Open Source Software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ArduPilot: </a:t>
            </a:r>
            <a:r>
              <a:rPr lang="en-ZA" dirty="0" err="1"/>
              <a:t>APM:Copter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7200" y="1943689"/>
            <a:ext cx="4330824" cy="3951288"/>
          </a:xfrm>
        </p:spPr>
        <p:txBody>
          <a:bodyPr/>
          <a:lstStyle/>
          <a:p>
            <a:r>
              <a:rPr lang="en-ZA" dirty="0"/>
              <a:t>Pros</a:t>
            </a:r>
          </a:p>
          <a:p>
            <a:pPr lvl="1"/>
            <a:r>
              <a:rPr lang="en-ZA" dirty="0"/>
              <a:t>Open Source &amp; runs on the PixHawk flight controller</a:t>
            </a:r>
          </a:p>
          <a:p>
            <a:pPr lvl="1"/>
            <a:r>
              <a:rPr lang="en-ZA" dirty="0"/>
              <a:t>Complete control of the code</a:t>
            </a:r>
          </a:p>
          <a:p>
            <a:pPr lvl="1"/>
            <a:r>
              <a:rPr lang="en-ZA" dirty="0"/>
              <a:t>Thorough testing and usage</a:t>
            </a:r>
          </a:p>
          <a:p>
            <a:pPr lvl="1"/>
            <a:r>
              <a:rPr lang="en-ZA" dirty="0"/>
              <a:t>Multiple ready to use utilities</a:t>
            </a:r>
          </a:p>
          <a:p>
            <a:r>
              <a:rPr lang="en-ZA" dirty="0"/>
              <a:t>Cons</a:t>
            </a:r>
          </a:p>
          <a:p>
            <a:pPr lvl="1"/>
            <a:r>
              <a:rPr lang="en-ZA" dirty="0"/>
              <a:t>Spaghetti code with bad documentation</a:t>
            </a:r>
          </a:p>
          <a:p>
            <a:pPr lvl="1"/>
            <a:r>
              <a:rPr lang="en-ZA" dirty="0"/>
              <a:t>A lot of inheritance in the code, difficult to follow and make sense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4EBC40-3635-4FBE-89C6-E21F2F26A6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218665"/>
            <a:ext cx="4041775" cy="1863707"/>
          </a:xfrm>
        </p:spPr>
      </p:pic>
    </p:spTree>
    <p:extLst>
      <p:ext uri="{BB962C8B-B14F-4D97-AF65-F5344CB8AC3E}">
        <p14:creationId xmlns:p14="http://schemas.microsoft.com/office/powerpoint/2010/main" val="4029692061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6"/>
          <p:cNvSpPr>
            <a:spLocks noGrp="1"/>
          </p:cNvSpPr>
          <p:nvPr>
            <p:ph type="title"/>
          </p:nvPr>
        </p:nvSpPr>
        <p:spPr bwMode="auto">
          <a:xfrm>
            <a:off x="457200" y="1301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Year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56" y="1268760"/>
            <a:ext cx="8229600" cy="4752528"/>
          </a:xfrm>
        </p:spPr>
        <p:txBody>
          <a:bodyPr/>
          <a:lstStyle/>
          <a:p>
            <a:r>
              <a:rPr lang="en-ZA" sz="2000" dirty="0"/>
              <a:t>Set up the drone and learnt all the configuration tools, including a first flight mid year.</a:t>
            </a:r>
          </a:p>
          <a:p>
            <a:r>
              <a:rPr lang="en-ZA" sz="2000" dirty="0"/>
              <a:t>Started modifying the simulation code to represent our system</a:t>
            </a:r>
          </a:p>
          <a:p>
            <a:r>
              <a:rPr lang="en-ZA" sz="2000" dirty="0"/>
              <a:t>Spent a lot of time working through the ArduPilot code</a:t>
            </a:r>
          </a:p>
          <a:p>
            <a:r>
              <a:rPr lang="en-ZA" sz="2000" dirty="0"/>
              <a:t>Drew software diagrams for the code, and the implemented control loops</a:t>
            </a:r>
          </a:p>
          <a:p>
            <a:r>
              <a:rPr lang="en-ZA" sz="2000" dirty="0"/>
              <a:t>Started modifying parameters and then code, testing in simulation</a:t>
            </a:r>
          </a:p>
          <a:p>
            <a:r>
              <a:rPr lang="en-ZA" sz="2000" dirty="0"/>
              <a:t>After first flight, could not get the results from simulation as desired</a:t>
            </a:r>
          </a:p>
          <a:p>
            <a:r>
              <a:rPr lang="en-ZA" sz="2000" dirty="0"/>
              <a:t>Decision was made to make a Matlab/Simulink simulation</a:t>
            </a:r>
          </a:p>
          <a:p>
            <a:r>
              <a:rPr lang="en-ZA" sz="2000" dirty="0"/>
              <a:t>Been teaching myself Simulink and designing the simulation</a:t>
            </a:r>
          </a:p>
          <a:p>
            <a:r>
              <a:rPr lang="en-ZA" sz="2000" dirty="0"/>
              <a:t>Started testing with the gathered flight data</a:t>
            </a:r>
          </a:p>
          <a:p>
            <a:r>
              <a:rPr lang="en-ZA" sz="2000" dirty="0"/>
              <a:t>Bart arrives, adds great Simulink and theoretical control knowledge</a:t>
            </a:r>
          </a:p>
        </p:txBody>
      </p:sp>
    </p:spTree>
    <p:extLst>
      <p:ext uri="{BB962C8B-B14F-4D97-AF65-F5344CB8AC3E}">
        <p14:creationId xmlns:p14="http://schemas.microsoft.com/office/powerpoint/2010/main" val="2152121579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6"/>
          <p:cNvSpPr>
            <a:spLocks noGrp="1"/>
          </p:cNvSpPr>
          <p:nvPr>
            <p:ph type="title"/>
          </p:nvPr>
        </p:nvSpPr>
        <p:spPr bwMode="auto">
          <a:xfrm>
            <a:off x="457200" y="1301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556" y="1268760"/>
            <a:ext cx="8229600" cy="4752528"/>
          </a:xfrm>
        </p:spPr>
        <p:txBody>
          <a:bodyPr/>
          <a:lstStyle/>
          <a:p>
            <a:r>
              <a:rPr lang="en-ZA" sz="2000" dirty="0"/>
              <a:t>2017</a:t>
            </a:r>
          </a:p>
          <a:p>
            <a:pPr lvl="1"/>
            <a:r>
              <a:rPr lang="en-ZA" sz="2000" dirty="0"/>
              <a:t>Finish Implementing the controller and plant in Simulink</a:t>
            </a:r>
          </a:p>
          <a:p>
            <a:pPr lvl="1"/>
            <a:r>
              <a:rPr lang="en-ZA" sz="2000" dirty="0"/>
              <a:t>Tune the existing controllers</a:t>
            </a:r>
          </a:p>
          <a:p>
            <a:pPr lvl="1"/>
            <a:r>
              <a:rPr lang="en-ZA" sz="2000" dirty="0"/>
              <a:t>Design Disturbance Observer Controller</a:t>
            </a:r>
          </a:p>
          <a:p>
            <a:r>
              <a:rPr lang="en-ZA" sz="2000" dirty="0"/>
              <a:t>2018 with Bart</a:t>
            </a:r>
          </a:p>
          <a:p>
            <a:pPr lvl="1"/>
            <a:r>
              <a:rPr lang="en-ZA" sz="2000" dirty="0"/>
              <a:t>Implement Near Wall Effect Disturbance in Simulink</a:t>
            </a:r>
          </a:p>
          <a:p>
            <a:pPr lvl="1"/>
            <a:r>
              <a:rPr lang="en-ZA" sz="2000" dirty="0"/>
              <a:t>Test Controller on it</a:t>
            </a:r>
          </a:p>
          <a:p>
            <a:pPr lvl="1"/>
            <a:r>
              <a:rPr lang="en-ZA" sz="2000" dirty="0"/>
              <a:t>Debug and tune</a:t>
            </a:r>
          </a:p>
          <a:p>
            <a:pPr lvl="1"/>
            <a:r>
              <a:rPr lang="en-ZA" sz="2000" dirty="0"/>
              <a:t>Generate data</a:t>
            </a:r>
          </a:p>
          <a:p>
            <a:r>
              <a:rPr lang="en-ZA" sz="2000" dirty="0"/>
              <a:t>2018 without Bart</a:t>
            </a:r>
          </a:p>
          <a:p>
            <a:pPr lvl="1"/>
            <a:r>
              <a:rPr lang="en-ZA" sz="2000" dirty="0"/>
              <a:t>Generate last bits of needed data</a:t>
            </a:r>
          </a:p>
          <a:p>
            <a:pPr lvl="1"/>
            <a:r>
              <a:rPr lang="en-ZA" sz="2000" dirty="0"/>
              <a:t>Write up, I want to ask for a month or 2 for writing up, even if I need to take unpaid leave for a bit of it</a:t>
            </a:r>
          </a:p>
          <a:p>
            <a:pPr lvl="1"/>
            <a:endParaRPr lang="en-ZA" sz="2000" dirty="0"/>
          </a:p>
          <a:p>
            <a:pPr lvl="1"/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097211422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2"/>
          <p:cNvSpPr txBox="1">
            <a:spLocks noChangeArrowheads="1"/>
          </p:cNvSpPr>
          <p:nvPr/>
        </p:nvSpPr>
        <p:spPr bwMode="auto">
          <a:xfrm>
            <a:off x="1583668" y="2473732"/>
            <a:ext cx="59766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ZA" sz="2800" b="1" dirty="0">
                <a:solidFill>
                  <a:schemeClr val="bg1"/>
                </a:solidFill>
                <a:latin typeface="Arial" charset="0"/>
              </a:rPr>
              <a:t>Thank you </a:t>
            </a:r>
          </a:p>
          <a:p>
            <a:pPr algn="ctr" eaLnBrk="1" hangingPunct="1"/>
            <a:r>
              <a:rPr lang="en-ZA" sz="2800" b="1" dirty="0">
                <a:solidFill>
                  <a:schemeClr val="bg1"/>
                </a:solidFill>
                <a:latin typeface="Arial" charset="0"/>
              </a:rPr>
              <a:t>for making me do this</a:t>
            </a:r>
            <a:endParaRPr lang="en-GB" sz="2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82863" y="6445250"/>
            <a:ext cx="3959225" cy="358775"/>
          </a:xfrm>
          <a:prstGeom prst="rect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45000"/>
              <a:buFont typeface="Wingdings" pitchFamily="2" charset="2"/>
              <a:defRPr sz="32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45000"/>
              <a:buFont typeface="Wingdings" pitchFamily="2" charset="2"/>
              <a:defRPr sz="28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pitchFamily="18" charset="2"/>
              <a:defRPr sz="24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45000"/>
              <a:buFont typeface="Wingdings" pitchFamily="2" charset="2"/>
              <a:defRPr sz="20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75000"/>
              <a:buFont typeface="Symbol" pitchFamily="18" charset="2"/>
              <a:defRPr sz="20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75000"/>
              <a:buFont typeface="Symbol" pitchFamily="18" charset="2"/>
              <a:defRPr sz="20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75000"/>
              <a:buFont typeface="Symbol" pitchFamily="18" charset="2"/>
              <a:defRPr sz="20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75000"/>
              <a:buFont typeface="Symbol" pitchFamily="18" charset="2"/>
              <a:defRPr sz="20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75000"/>
              <a:buFont typeface="Symbol" pitchFamily="18" charset="2"/>
              <a:defRPr sz="2000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>
              <a:lnSpc>
                <a:spcPct val="150000"/>
              </a:lnSpc>
              <a:spcAft>
                <a:spcPct val="0"/>
              </a:spcAft>
              <a:buClr>
                <a:srgbClr val="AFAFAF"/>
              </a:buClr>
              <a:buSzPct val="100000"/>
              <a:buFont typeface="Arial" charset="0"/>
              <a:buNone/>
              <a:defRPr/>
            </a:pPr>
            <a:r>
              <a:rPr lang="en-ZA" altLang="en-US" sz="1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Angus Steele (ASteele@csir.co.za)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6"/>
          <p:cNvSpPr>
            <a:spLocks noGrp="1"/>
          </p:cNvSpPr>
          <p:nvPr>
            <p:ph type="title"/>
          </p:nvPr>
        </p:nvSpPr>
        <p:spPr bwMode="auto">
          <a:xfrm>
            <a:off x="457200" y="1301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Project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My Interest</a:t>
            </a:r>
          </a:p>
          <a:p>
            <a:pPr lvl="1"/>
            <a:r>
              <a:rPr lang="en-ZA" sz="2400" dirty="0"/>
              <a:t>Want a masters.</a:t>
            </a:r>
          </a:p>
          <a:p>
            <a:pPr lvl="1"/>
            <a:r>
              <a:rPr lang="en-ZA" sz="2400" dirty="0"/>
              <a:t>Enjoy control theory.</a:t>
            </a:r>
          </a:p>
          <a:p>
            <a:r>
              <a:rPr lang="en-ZA" dirty="0"/>
              <a:t>CSIR Interest</a:t>
            </a:r>
          </a:p>
          <a:p>
            <a:pPr lvl="1"/>
            <a:r>
              <a:rPr lang="en-ZA" sz="2400" dirty="0"/>
              <a:t>HCD.</a:t>
            </a:r>
          </a:p>
          <a:p>
            <a:pPr lvl="1"/>
            <a:r>
              <a:rPr lang="en-ZA" sz="2400" dirty="0"/>
              <a:t>Moving into the drone space and mining research.</a:t>
            </a:r>
          </a:p>
        </p:txBody>
      </p:sp>
    </p:spTree>
    <p:extLst>
      <p:ext uri="{BB962C8B-B14F-4D97-AF65-F5344CB8AC3E}">
        <p14:creationId xmlns:p14="http://schemas.microsoft.com/office/powerpoint/2010/main" val="5933242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6"/>
          <p:cNvSpPr>
            <a:spLocks noGrp="1"/>
          </p:cNvSpPr>
          <p:nvPr>
            <p:ph type="title"/>
          </p:nvPr>
        </p:nvSpPr>
        <p:spPr bwMode="auto">
          <a:xfrm>
            <a:off x="457200" y="1301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Project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Initial Project Scope</a:t>
            </a:r>
          </a:p>
          <a:p>
            <a:pPr lvl="1"/>
            <a:r>
              <a:rPr lang="en-ZA" sz="2400" dirty="0"/>
              <a:t>Develop an aerial platform that can autonomously navigate in an underground mine. To do inspection inside a box hole.</a:t>
            </a:r>
          </a:p>
          <a:p>
            <a:r>
              <a:rPr lang="en-ZA" dirty="0"/>
              <a:t>University Support</a:t>
            </a:r>
          </a:p>
          <a:p>
            <a:pPr lvl="1"/>
            <a:r>
              <a:rPr lang="en-ZA" sz="2400" dirty="0"/>
              <a:t>Electronic System Lab (ESL), Stellenbosch University.</a:t>
            </a:r>
          </a:p>
          <a:p>
            <a:pPr lvl="1"/>
            <a:r>
              <a:rPr lang="en-ZA" sz="2400" dirty="0"/>
              <a:t>Prof Japie Engelbrecht, Prof Johannes Treurnicht</a:t>
            </a:r>
          </a:p>
          <a:p>
            <a:r>
              <a:rPr lang="en-ZA" dirty="0"/>
              <a:t>CSIR Support</a:t>
            </a:r>
          </a:p>
          <a:p>
            <a:pPr lvl="1"/>
            <a:r>
              <a:rPr lang="en-ZA" sz="2400" dirty="0"/>
              <a:t>Part time masters.</a:t>
            </a:r>
          </a:p>
          <a:p>
            <a:pPr lvl="1"/>
            <a:r>
              <a:rPr lang="en-ZA" sz="2400" dirty="0"/>
              <a:t>20% of my time, which I have not taken </a:t>
            </a:r>
          </a:p>
          <a:p>
            <a:pPr lvl="1"/>
            <a:r>
              <a:rPr lang="en-ZA" sz="2400" dirty="0"/>
              <a:t>Only 3/4 weeks taken this whole year.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2948522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6"/>
          <p:cNvSpPr>
            <a:spLocks noGrp="1"/>
          </p:cNvSpPr>
          <p:nvPr>
            <p:ph type="title"/>
          </p:nvPr>
        </p:nvSpPr>
        <p:spPr bwMode="auto">
          <a:xfrm>
            <a:off x="457200" y="1301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Issues with the original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Intrinsic Safety</a:t>
            </a:r>
          </a:p>
          <a:p>
            <a:pPr lvl="1"/>
            <a:r>
              <a:rPr lang="en-ZA" sz="2400" dirty="0"/>
              <a:t>Defined constraints based on SA regulations</a:t>
            </a:r>
          </a:p>
          <a:p>
            <a:pPr lvl="1"/>
            <a:r>
              <a:rPr lang="en-ZA" sz="2400" dirty="0"/>
              <a:t>Not a chance that drone will fly</a:t>
            </a:r>
          </a:p>
          <a:p>
            <a:r>
              <a:rPr lang="en-ZA" dirty="0"/>
              <a:t>GPS Constraints</a:t>
            </a:r>
          </a:p>
          <a:p>
            <a:pPr lvl="1"/>
            <a:r>
              <a:rPr lang="en-ZA" sz="2400" dirty="0"/>
              <a:t>GPS critical part of navigation and control system</a:t>
            </a:r>
          </a:p>
          <a:p>
            <a:pPr lvl="1"/>
            <a:r>
              <a:rPr lang="en-ZA" sz="2400" dirty="0"/>
              <a:t>Will need some more research, masters on it’s own</a:t>
            </a:r>
          </a:p>
          <a:p>
            <a:pPr lvl="1"/>
            <a:r>
              <a:rPr lang="en-ZA" sz="2400" dirty="0"/>
              <a:t>Final Decision, Out of Scope for this project</a:t>
            </a:r>
          </a:p>
          <a:p>
            <a:r>
              <a:rPr lang="en-ZA" dirty="0"/>
              <a:t>Final Scope</a:t>
            </a:r>
          </a:p>
          <a:p>
            <a:pPr lvl="1"/>
            <a:r>
              <a:rPr lang="en-ZA" sz="2400" dirty="0"/>
              <a:t>Focus on the disturbances introduced by the near wall effect and being in a confined environment.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954521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6"/>
          <p:cNvSpPr>
            <a:spLocks noGrp="1"/>
          </p:cNvSpPr>
          <p:nvPr>
            <p:ph type="title"/>
          </p:nvPr>
        </p:nvSpPr>
        <p:spPr bwMode="auto">
          <a:xfrm>
            <a:off x="457200" y="1301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Year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000" dirty="0"/>
              <a:t>Researched intrinsic safety and explosion protection</a:t>
            </a:r>
          </a:p>
          <a:p>
            <a:r>
              <a:rPr lang="en-ZA" sz="2000" dirty="0"/>
              <a:t>Wrote a proposal for a Chevron RFP, got nothing…</a:t>
            </a:r>
          </a:p>
          <a:p>
            <a:r>
              <a:rPr lang="en-ZA" sz="2000" dirty="0"/>
              <a:t>Taught myself some Drone and Aerodynamic Theory</a:t>
            </a:r>
          </a:p>
          <a:p>
            <a:r>
              <a:rPr lang="en-ZA" sz="2000" dirty="0"/>
              <a:t>Did research on the disturbances found in mines</a:t>
            </a:r>
          </a:p>
          <a:p>
            <a:r>
              <a:rPr lang="en-ZA" sz="2000" dirty="0"/>
              <a:t>Investigated different drone types and frames</a:t>
            </a:r>
          </a:p>
          <a:p>
            <a:r>
              <a:rPr lang="en-ZA" sz="2000" dirty="0"/>
              <a:t>Did a mathematical comparison of different drone types and wrote a paper for ROBMECH. Presented.</a:t>
            </a:r>
          </a:p>
          <a:p>
            <a:r>
              <a:rPr lang="en-ZA" sz="2000" dirty="0"/>
              <a:t>Made concept designs</a:t>
            </a:r>
          </a:p>
          <a:p>
            <a:r>
              <a:rPr lang="en-ZA" sz="2000" dirty="0"/>
              <a:t>Decision was made to buy a custom drone found online and focus on the control</a:t>
            </a:r>
          </a:p>
          <a:p>
            <a:pPr lvl="1"/>
            <a:endParaRPr lang="en-ZA" sz="2400" dirty="0"/>
          </a:p>
          <a:p>
            <a:pPr lvl="1"/>
            <a:endParaRPr lang="en-ZA" sz="2400" dirty="0"/>
          </a:p>
          <a:p>
            <a:pPr lvl="1"/>
            <a:endParaRPr lang="en-ZA" sz="2400" dirty="0"/>
          </a:p>
          <a:p>
            <a:pPr lvl="1"/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291101376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Fundamentals of Flight Theory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ZA" b="0" i="1" dirty="0">
                    <a:latin typeface="Cambria Math"/>
                  </a:rPr>
                  <a:t>Mathematical Expressions for Thrust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b="0" i="1" smtClean="0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en-ZA" b="0" i="1" smtClean="0">
                        <a:latin typeface="Cambria Math"/>
                      </a:rPr>
                      <m:t>=</m:t>
                    </m:r>
                    <m:r>
                      <a:rPr lang="en-ZA" b="0" i="1" smtClean="0">
                        <a:latin typeface="Cambria Math"/>
                      </a:rPr>
                      <m:t>𝜌</m:t>
                    </m:r>
                    <m:r>
                      <a:rPr lang="en-ZA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b="0" dirty="0"/>
                  <a:t> 				Mass flow</a:t>
                </a:r>
              </a:p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𝑇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b="0" i="1" smtClean="0">
                            <a:latin typeface="Cambria Math"/>
                          </a:rPr>
                          <m:t>𝑚</m:t>
                        </m:r>
                      </m:e>
                    </m:acc>
                    <m:r>
                      <a:rPr lang="en-ZA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GB" dirty="0"/>
                  <a:t> 				Thrust</a:t>
                </a:r>
              </a:p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∴</m:t>
                    </m:r>
                    <m:r>
                      <a:rPr lang="en-ZA" b="0" i="1" smtClean="0">
                        <a:latin typeface="Cambria Math"/>
                      </a:rPr>
                      <m:t>𝑇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r>
                      <a:rPr lang="en-ZA" b="0" i="1" smtClean="0">
                        <a:latin typeface="Cambria Math"/>
                      </a:rPr>
                      <m:t>𝜌</m:t>
                    </m:r>
                    <m:r>
                      <a:rPr lang="en-ZA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i="1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ZA" b="0" dirty="0"/>
                  <a:t> 			(</a:t>
                </a:r>
                <a14:m>
                  <m:oMath xmlns:m="http://schemas.openxmlformats.org/officeDocument/2006/math">
                    <m:r>
                      <a:rPr lang="en-ZA" b="0" i="1" dirty="0" smtClean="0">
                        <a:latin typeface="Cambria Math"/>
                      </a:rPr>
                      <m:t>∵</m:t>
                    </m:r>
                    <m:r>
                      <a:rPr lang="en-ZA" b="0" i="1" dirty="0" smtClean="0">
                        <a:latin typeface="Cambria Math"/>
                      </a:rPr>
                      <m:t>𝑎</m:t>
                    </m:r>
                    <m:r>
                      <a:rPr lang="en-ZA" b="0" i="1" dirty="0" smtClean="0">
                        <a:latin typeface="Cambria Math"/>
                      </a:rPr>
                      <m:t> =</m:t>
                    </m:r>
                    <m:sSub>
                      <m:sSubPr>
                        <m:ctrlPr>
                          <a:rPr lang="en-Z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dirty="0" smtClean="0">
                            <a:latin typeface="Cambria Math"/>
                          </a:rPr>
                          <m:t>∞</m:t>
                        </m:r>
                      </m:sub>
                    </m:sSub>
                    <m:r>
                      <a:rPr lang="en-ZA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Z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ZA" b="0" dirty="0"/>
                  <a:t>)</a:t>
                </a:r>
              </a:p>
              <a:p>
                <a:endParaRPr lang="en-ZA" dirty="0"/>
              </a:p>
              <a:p>
                <a14:m>
                  <m:oMath xmlns:m="http://schemas.openxmlformats.org/officeDocument/2006/math">
                    <m:r>
                      <a:rPr lang="en-ZA" b="0" i="1" smtClean="0">
                        <a:latin typeface="Cambria Math"/>
                      </a:rPr>
                      <m:t>𝑇</m:t>
                    </m:r>
                    <m:r>
                      <a:rPr lang="en-ZA" b="0" i="1" smtClean="0">
                        <a:latin typeface="Cambria Math"/>
                      </a:rPr>
                      <m:t>=</m:t>
                    </m:r>
                    <m:r>
                      <a:rPr lang="en-ZA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ZA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ZA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b="0" i="0" smtClean="0">
                        <a:latin typeface="Cambria Math"/>
                      </a:rPr>
                      <m:t>Δ</m:t>
                    </m:r>
                  </m:oMath>
                </a14:m>
                <a:r>
                  <a:rPr lang="en-ZA" b="0" dirty="0"/>
                  <a:t>Pressure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ZA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ZA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ZA" b="0" i="1" smtClean="0">
                        <a:latin typeface="Cambria Math"/>
                      </a:rPr>
                      <m:t>𝜌</m:t>
                    </m:r>
                    <m:r>
                      <a:rPr lang="en-ZA" b="0" i="1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ZA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ZA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ZA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ZA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ZA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ZA" b="0" dirty="0"/>
                  <a:t>		Bernoulli’s Equation</a:t>
                </a:r>
              </a:p>
              <a:p>
                <a:pPr marL="0" indent="0">
                  <a:buNone/>
                </a:pPr>
                <a:endParaRPr lang="en-ZA" b="0" dirty="0"/>
              </a:p>
              <a:p>
                <a:endParaRPr lang="en-ZA" b="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09996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6"/>
          <p:cNvSpPr>
            <a:spLocks noGrp="1"/>
          </p:cNvSpPr>
          <p:nvPr>
            <p:ph type="title"/>
          </p:nvPr>
        </p:nvSpPr>
        <p:spPr bwMode="auto">
          <a:xfrm>
            <a:off x="457200" y="130175"/>
            <a:ext cx="82296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Fundamentals of Flight Theory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818402"/>
            <a:ext cx="8101959" cy="401139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55679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/>
              <a:t>Velocity Components of a Rotor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4161405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ZA" dirty="0"/>
              <a:t>Momentum Theory in Hover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38" y="2440591"/>
            <a:ext cx="3410712" cy="341985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ZA" dirty="0"/>
              <a:t>Wake Boundary</a:t>
            </a:r>
            <a:endParaRPr lang="en-GB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26" y="2504599"/>
            <a:ext cx="3890772" cy="329184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Fundamentals of Flight Theory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00066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CSIR Overview 2012_16Feb12_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14490</TotalTime>
  <Words>1105</Words>
  <Application>Microsoft Office PowerPoint</Application>
  <PresentationFormat>On-screen Show (4:3)</PresentationFormat>
  <Paragraphs>250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 Unicode MS</vt:lpstr>
      <vt:lpstr>ＭＳ Ｐゴシック</vt:lpstr>
      <vt:lpstr>Arial</vt:lpstr>
      <vt:lpstr>Calibri</vt:lpstr>
      <vt:lpstr>Cambria Math</vt:lpstr>
      <vt:lpstr>CSIR Overview 2012_16Feb12_ V1</vt:lpstr>
      <vt:lpstr>Development of a close quarter, collision resistant drone (Name Needs Work)</vt:lpstr>
      <vt:lpstr>Contents</vt:lpstr>
      <vt:lpstr>Project Background</vt:lpstr>
      <vt:lpstr>Project Background</vt:lpstr>
      <vt:lpstr>Issues with the original scope</vt:lpstr>
      <vt:lpstr>Year 1</vt:lpstr>
      <vt:lpstr>Fundamentals of Flight Theory</vt:lpstr>
      <vt:lpstr>Fundamentals of Flight Theory</vt:lpstr>
      <vt:lpstr>Fundamentals of Flight Theory</vt:lpstr>
      <vt:lpstr>Fundamentals of Flight Theory</vt:lpstr>
      <vt:lpstr>Fundamentals of Flight Theory</vt:lpstr>
      <vt:lpstr>Selection Parameters</vt:lpstr>
      <vt:lpstr>Selection Parameters</vt:lpstr>
      <vt:lpstr>Selection Parameters</vt:lpstr>
      <vt:lpstr>Near Wall Effect</vt:lpstr>
      <vt:lpstr>Standard Configurations</vt:lpstr>
      <vt:lpstr>Standard Configurations</vt:lpstr>
      <vt:lpstr>Standard Configurations</vt:lpstr>
      <vt:lpstr>Standard Configurations</vt:lpstr>
      <vt:lpstr>Concept Designs</vt:lpstr>
      <vt:lpstr>Concept Designs</vt:lpstr>
      <vt:lpstr>Concept Designs</vt:lpstr>
      <vt:lpstr>Year 2</vt:lpstr>
      <vt:lpstr>Drone 3: Mally Aeronautics</vt:lpstr>
      <vt:lpstr>ArduPilot: APM:Copter</vt:lpstr>
      <vt:lpstr>Year 3</vt:lpstr>
      <vt:lpstr>Plans</vt:lpstr>
      <vt:lpstr>PowerPoint Presentation</vt:lpstr>
    </vt:vector>
  </TitlesOfParts>
  <Company>CSIR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@</dc:creator>
  <cp:lastModifiedBy>Angus Steele</cp:lastModifiedBy>
  <cp:revision>1142</cp:revision>
  <cp:lastPrinted>2014-02-13T09:15:42Z</cp:lastPrinted>
  <dcterms:created xsi:type="dcterms:W3CDTF">2012-02-16T10:58:43Z</dcterms:created>
  <dcterms:modified xsi:type="dcterms:W3CDTF">2017-12-12T21:04:06Z</dcterms:modified>
</cp:coreProperties>
</file>